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5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1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235" autoAdjust="0"/>
    <p:restoredTop sz="94660"/>
  </p:normalViewPr>
  <p:slideViewPr>
    <p:cSldViewPr>
      <p:cViewPr>
        <p:scale>
          <a:sx n="97" d="100"/>
          <a:sy n="97" d="100"/>
        </p:scale>
        <p:origin x="-11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9523-F1B5-4451-B6F6-F60DBE051651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3C6DB5-2179-40DA-A304-62C6C14EE7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9523-F1B5-4451-B6F6-F60DBE051651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DB5-2179-40DA-A304-62C6C14EE7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9523-F1B5-4451-B6F6-F60DBE051651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DB5-2179-40DA-A304-62C6C14EE7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9523-F1B5-4451-B6F6-F60DBE051651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3C6DB5-2179-40DA-A304-62C6C14EE7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9523-F1B5-4451-B6F6-F60DBE051651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DB5-2179-40DA-A304-62C6C14EE7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9523-F1B5-4451-B6F6-F60DBE051651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DB5-2179-40DA-A304-62C6C14EE7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9523-F1B5-4451-B6F6-F60DBE051651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E3C6DB5-2179-40DA-A304-62C6C14EE7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9523-F1B5-4451-B6F6-F60DBE051651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DB5-2179-40DA-A304-62C6C14EE7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9523-F1B5-4451-B6F6-F60DBE051651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DB5-2179-40DA-A304-62C6C14EE7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9523-F1B5-4451-B6F6-F60DBE051651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DB5-2179-40DA-A304-62C6C14EE7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9523-F1B5-4451-B6F6-F60DBE051651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DB5-2179-40DA-A304-62C6C14EE7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4A9523-F1B5-4451-B6F6-F60DBE051651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3C6DB5-2179-40DA-A304-62C6C14EE7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58200" cy="72008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«</a:t>
            </a:r>
            <a:r>
              <a:rPr lang="ru-RU" sz="3200" b="1" i="1" dirty="0" smtClean="0">
                <a:solidFill>
                  <a:srgbClr val="FFFF00"/>
                </a:solidFill>
              </a:rPr>
              <a:t>Речевое развитие детей в условиях ДОУ»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2" name="Picture 2" descr="C:\Users\1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80" y="945916"/>
            <a:ext cx="66247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5877272"/>
            <a:ext cx="3744416" cy="69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Мохова Светлана Геннадьевна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Овал 188"/>
          <p:cNvSpPr/>
          <p:nvPr/>
        </p:nvSpPr>
        <p:spPr>
          <a:xfrm>
            <a:off x="5002124" y="6165304"/>
            <a:ext cx="1154052" cy="386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8" name="Овал 187"/>
          <p:cNvSpPr/>
          <p:nvPr/>
        </p:nvSpPr>
        <p:spPr>
          <a:xfrm>
            <a:off x="5048637" y="5608335"/>
            <a:ext cx="1107539" cy="318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7" name="Овал 186"/>
          <p:cNvSpPr/>
          <p:nvPr/>
        </p:nvSpPr>
        <p:spPr>
          <a:xfrm>
            <a:off x="5062105" y="5046298"/>
            <a:ext cx="1022454" cy="280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6" name="Овал 185"/>
          <p:cNvSpPr/>
          <p:nvPr/>
        </p:nvSpPr>
        <p:spPr>
          <a:xfrm>
            <a:off x="5047635" y="4461752"/>
            <a:ext cx="1022454" cy="280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5" name="Овал 184"/>
          <p:cNvSpPr/>
          <p:nvPr/>
        </p:nvSpPr>
        <p:spPr>
          <a:xfrm>
            <a:off x="5052453" y="3897871"/>
            <a:ext cx="1022454" cy="280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4" name="Горизонтальный свиток 183"/>
          <p:cNvSpPr/>
          <p:nvPr/>
        </p:nvSpPr>
        <p:spPr>
          <a:xfrm>
            <a:off x="5017125" y="3015544"/>
            <a:ext cx="1022454" cy="6097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8" name="Блок-схема: объединение 177"/>
          <p:cNvSpPr/>
          <p:nvPr/>
        </p:nvSpPr>
        <p:spPr>
          <a:xfrm>
            <a:off x="2608898" y="4038117"/>
            <a:ext cx="952531" cy="354509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Скругленный прямоугольник 174"/>
          <p:cNvSpPr/>
          <p:nvPr/>
        </p:nvSpPr>
        <p:spPr>
          <a:xfrm>
            <a:off x="2417209" y="6089270"/>
            <a:ext cx="1224136" cy="342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Скругленный прямоугольник 173"/>
          <p:cNvSpPr/>
          <p:nvPr/>
        </p:nvSpPr>
        <p:spPr>
          <a:xfrm>
            <a:off x="2519586" y="5840628"/>
            <a:ext cx="940740" cy="1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2443424" y="5512940"/>
            <a:ext cx="1149952" cy="231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2" name="Скругленный прямоугольник 171"/>
          <p:cNvSpPr/>
          <p:nvPr/>
        </p:nvSpPr>
        <p:spPr>
          <a:xfrm>
            <a:off x="2443424" y="5206494"/>
            <a:ext cx="1119684" cy="24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2449031" y="4899429"/>
            <a:ext cx="1079432" cy="23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0" name="Скругленный прямоугольник 169"/>
          <p:cNvSpPr/>
          <p:nvPr/>
        </p:nvSpPr>
        <p:spPr>
          <a:xfrm>
            <a:off x="2430737" y="4539174"/>
            <a:ext cx="1119684" cy="297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484" y="490662"/>
            <a:ext cx="6867892" cy="41805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F13B9"/>
                </a:solidFill>
              </a:rPr>
              <a:t>Методы и приёмы развития речи</a:t>
            </a:r>
            <a:endParaRPr lang="ru-RU" sz="2800" b="1" dirty="0">
              <a:solidFill>
                <a:srgbClr val="2F13B9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708184" y="989694"/>
            <a:ext cx="1" cy="994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115617" y="908720"/>
            <a:ext cx="1872207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16" idx="0"/>
          </p:cNvCxnSpPr>
          <p:nvPr/>
        </p:nvCxnSpPr>
        <p:spPr>
          <a:xfrm>
            <a:off x="5220072" y="908720"/>
            <a:ext cx="262829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6274" y="2908299"/>
            <a:ext cx="704424" cy="2539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50" b="1" dirty="0" smtClean="0"/>
              <a:t>приёмы</a:t>
            </a:r>
            <a:endParaRPr lang="ru-RU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88285" y="1961484"/>
            <a:ext cx="836485" cy="2539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50" b="1" dirty="0" smtClean="0"/>
              <a:t>словесные</a:t>
            </a:r>
            <a:endParaRPr lang="ru-RU" sz="10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20272" y="2204864"/>
            <a:ext cx="1656184" cy="2539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50" b="1" dirty="0" smtClean="0"/>
              <a:t>практические</a:t>
            </a:r>
            <a:endParaRPr lang="ru-RU" sz="105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6438" y="2211811"/>
            <a:ext cx="864096" cy="2539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50" b="1" dirty="0" smtClean="0"/>
              <a:t>наглядные</a:t>
            </a:r>
            <a:endParaRPr lang="ru-RU" sz="105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812360" y="2846402"/>
            <a:ext cx="648072" cy="2539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50" b="1" dirty="0" smtClean="0"/>
              <a:t>приёмы</a:t>
            </a:r>
            <a:endParaRPr lang="ru-RU" sz="105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59597" y="2547239"/>
            <a:ext cx="693863" cy="2539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50" b="1" dirty="0" smtClean="0"/>
              <a:t>приёмы</a:t>
            </a:r>
            <a:endParaRPr lang="ru-RU" sz="105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36556" y="3781585"/>
            <a:ext cx="1103859" cy="4154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50" b="1" dirty="0" smtClean="0"/>
              <a:t>Показ картин, картинки</a:t>
            </a:r>
            <a:endParaRPr lang="ru-RU" sz="105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2863" y="4555795"/>
            <a:ext cx="1071246" cy="2539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50" b="1" dirty="0" smtClean="0"/>
              <a:t>Показ игрушки</a:t>
            </a:r>
            <a:endParaRPr lang="ru-RU" sz="105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98856" y="5323100"/>
            <a:ext cx="1179258" cy="2539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50" b="1" dirty="0" smtClean="0"/>
              <a:t>Показ движения</a:t>
            </a:r>
            <a:endParaRPr lang="ru-RU" sz="105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22410" y="6017257"/>
            <a:ext cx="1332149" cy="4154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50" b="1" dirty="0" smtClean="0"/>
              <a:t>Использование </a:t>
            </a:r>
            <a:r>
              <a:rPr lang="ru-RU" sz="1050" dirty="0" smtClean="0"/>
              <a:t>ТСО</a:t>
            </a:r>
            <a:endParaRPr lang="ru-RU" sz="1050" dirty="0"/>
          </a:p>
        </p:txBody>
      </p:sp>
      <p:sp>
        <p:nvSpPr>
          <p:cNvPr id="35" name="TextBox 34"/>
          <p:cNvSpPr txBox="1"/>
          <p:nvPr/>
        </p:nvSpPr>
        <p:spPr>
          <a:xfrm>
            <a:off x="2746055" y="3100318"/>
            <a:ext cx="716923" cy="2539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50" b="1" dirty="0" smtClean="0"/>
              <a:t>вопрос</a:t>
            </a:r>
            <a:endParaRPr lang="ru-RU" sz="1050" b="1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3060652" y="3352832"/>
            <a:ext cx="5458" cy="6838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832907" y="4015909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виды</a:t>
            </a:r>
            <a:endParaRPr lang="ru-RU" sz="1050" dirty="0"/>
          </a:p>
        </p:txBody>
      </p:sp>
      <p:sp>
        <p:nvSpPr>
          <p:cNvPr id="41" name="TextBox 40"/>
          <p:cNvSpPr txBox="1"/>
          <p:nvPr/>
        </p:nvSpPr>
        <p:spPr>
          <a:xfrm>
            <a:off x="2403885" y="4561713"/>
            <a:ext cx="11987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репродуктивные</a:t>
            </a:r>
            <a:endParaRPr lang="ru-RU" sz="1050" dirty="0"/>
          </a:p>
        </p:txBody>
      </p:sp>
      <p:sp>
        <p:nvSpPr>
          <p:cNvPr id="42" name="TextBox 41"/>
          <p:cNvSpPr txBox="1"/>
          <p:nvPr/>
        </p:nvSpPr>
        <p:spPr>
          <a:xfrm>
            <a:off x="2532790" y="4899429"/>
            <a:ext cx="819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поисковый</a:t>
            </a:r>
            <a:endParaRPr lang="ru-RU" sz="1050" dirty="0"/>
          </a:p>
        </p:txBody>
      </p:sp>
      <p:sp>
        <p:nvSpPr>
          <p:cNvPr id="43" name="TextBox 42"/>
          <p:cNvSpPr txBox="1"/>
          <p:nvPr/>
        </p:nvSpPr>
        <p:spPr>
          <a:xfrm>
            <a:off x="2509567" y="5202231"/>
            <a:ext cx="10188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обобщающие</a:t>
            </a:r>
            <a:endParaRPr lang="ru-RU" sz="1050" dirty="0"/>
          </a:p>
        </p:txBody>
      </p:sp>
      <p:sp>
        <p:nvSpPr>
          <p:cNvPr id="44" name="TextBox 43"/>
          <p:cNvSpPr txBox="1"/>
          <p:nvPr/>
        </p:nvSpPr>
        <p:spPr>
          <a:xfrm>
            <a:off x="2714789" y="5797136"/>
            <a:ext cx="6574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прямые</a:t>
            </a:r>
            <a:endParaRPr lang="ru-RU" sz="1050" dirty="0"/>
          </a:p>
        </p:txBody>
      </p:sp>
      <p:sp>
        <p:nvSpPr>
          <p:cNvPr id="45" name="TextBox 44"/>
          <p:cNvSpPr txBox="1"/>
          <p:nvPr/>
        </p:nvSpPr>
        <p:spPr>
          <a:xfrm>
            <a:off x="2591913" y="6105674"/>
            <a:ext cx="871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наводящие</a:t>
            </a:r>
            <a:endParaRPr lang="ru-RU" sz="1050" dirty="0"/>
          </a:p>
        </p:txBody>
      </p:sp>
      <p:sp>
        <p:nvSpPr>
          <p:cNvPr id="46" name="TextBox 45"/>
          <p:cNvSpPr txBox="1"/>
          <p:nvPr/>
        </p:nvSpPr>
        <p:spPr>
          <a:xfrm>
            <a:off x="2380239" y="5496707"/>
            <a:ext cx="12170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подсказывающие</a:t>
            </a:r>
            <a:endParaRPr lang="ru-RU" sz="1050" dirty="0"/>
          </a:p>
        </p:txBody>
      </p:sp>
      <p:sp>
        <p:nvSpPr>
          <p:cNvPr id="49" name="TextBox 48"/>
          <p:cNvSpPr txBox="1"/>
          <p:nvPr/>
        </p:nvSpPr>
        <p:spPr>
          <a:xfrm>
            <a:off x="5124461" y="3112679"/>
            <a:ext cx="6863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Речевой образец</a:t>
            </a:r>
            <a:endParaRPr lang="ru-RU" sz="1050" dirty="0"/>
          </a:p>
        </p:txBody>
      </p:sp>
      <p:cxnSp>
        <p:nvCxnSpPr>
          <p:cNvPr id="53" name="Прямая соединительная линия 52"/>
          <p:cNvCxnSpPr>
            <a:stCxn id="20" idx="2"/>
          </p:cNvCxnSpPr>
          <p:nvPr/>
        </p:nvCxnSpPr>
        <p:spPr>
          <a:xfrm>
            <a:off x="3706529" y="2801155"/>
            <a:ext cx="1251290" cy="311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948700" y="3100318"/>
            <a:ext cx="0" cy="3354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957321" y="4047042"/>
            <a:ext cx="64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947979" y="4617692"/>
            <a:ext cx="1187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endCxn id="187" idx="2"/>
          </p:cNvCxnSpPr>
          <p:nvPr/>
        </p:nvCxnSpPr>
        <p:spPr>
          <a:xfrm>
            <a:off x="4957819" y="5186543"/>
            <a:ext cx="10428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4948700" y="5775234"/>
            <a:ext cx="7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941758" y="6454622"/>
            <a:ext cx="753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144670" y="3905666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повторение</a:t>
            </a:r>
            <a:endParaRPr lang="ru-RU" sz="1050" dirty="0"/>
          </a:p>
        </p:txBody>
      </p:sp>
      <p:sp>
        <p:nvSpPr>
          <p:cNvPr id="67" name="TextBox 66"/>
          <p:cNvSpPr txBox="1"/>
          <p:nvPr/>
        </p:nvSpPr>
        <p:spPr>
          <a:xfrm>
            <a:off x="5096040" y="4453798"/>
            <a:ext cx="1054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объяснение</a:t>
            </a:r>
            <a:endParaRPr lang="ru-RU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187276" y="5059585"/>
            <a:ext cx="7844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указания</a:t>
            </a:r>
            <a:endParaRPr lang="ru-RU" sz="1050" dirty="0"/>
          </a:p>
        </p:txBody>
      </p:sp>
      <p:sp>
        <p:nvSpPr>
          <p:cNvPr id="69" name="TextBox 68"/>
          <p:cNvSpPr txBox="1"/>
          <p:nvPr/>
        </p:nvSpPr>
        <p:spPr>
          <a:xfrm>
            <a:off x="5161777" y="5559623"/>
            <a:ext cx="1102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с</a:t>
            </a:r>
            <a:r>
              <a:rPr lang="ru-RU" sz="1050" dirty="0" smtClean="0"/>
              <a:t>ловесные упражнения</a:t>
            </a:r>
            <a:endParaRPr lang="ru-RU" sz="1050" dirty="0"/>
          </a:p>
        </p:txBody>
      </p:sp>
      <p:sp>
        <p:nvSpPr>
          <p:cNvPr id="70" name="TextBox 69"/>
          <p:cNvSpPr txBox="1"/>
          <p:nvPr/>
        </p:nvSpPr>
        <p:spPr>
          <a:xfrm>
            <a:off x="5052453" y="6131456"/>
            <a:ext cx="12443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о</a:t>
            </a:r>
            <a:r>
              <a:rPr lang="ru-RU" sz="1050" dirty="0" smtClean="0"/>
              <a:t>ценка детской речи</a:t>
            </a:r>
            <a:endParaRPr lang="ru-RU" sz="1050" dirty="0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flipH="1">
            <a:off x="6770168" y="2465727"/>
            <a:ext cx="682152" cy="436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230108" y="2902273"/>
            <a:ext cx="900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Носят игровой характер</a:t>
            </a:r>
            <a:endParaRPr lang="ru-RU" sz="1400" dirty="0"/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8172400" y="3035257"/>
            <a:ext cx="0" cy="531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596336" y="356648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Дидактические игры</a:t>
            </a:r>
            <a:endParaRPr lang="ru-RU" sz="1400" dirty="0"/>
          </a:p>
        </p:txBody>
      </p:sp>
      <p:cxnSp>
        <p:nvCxnSpPr>
          <p:cNvPr id="93" name="Прямая соединительная линия 92"/>
          <p:cNvCxnSpPr>
            <a:stCxn id="91" idx="2"/>
          </p:cNvCxnSpPr>
          <p:nvPr/>
        </p:nvCxnSpPr>
        <p:spPr>
          <a:xfrm flipH="1">
            <a:off x="8136396" y="4089702"/>
            <a:ext cx="144016" cy="527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596336" y="4682753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Игровые упражнения</a:t>
            </a:r>
            <a:endParaRPr lang="ru-RU" sz="1400" dirty="0"/>
          </a:p>
        </p:txBody>
      </p:sp>
      <p:cxnSp>
        <p:nvCxnSpPr>
          <p:cNvPr id="96" name="Прямая соединительная линия 95"/>
          <p:cNvCxnSpPr>
            <a:stCxn id="94" idx="2"/>
          </p:cNvCxnSpPr>
          <p:nvPr/>
        </p:nvCxnSpPr>
        <p:spPr>
          <a:xfrm flipH="1">
            <a:off x="8136396" y="5205973"/>
            <a:ext cx="233772" cy="498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619506" y="5801985"/>
            <a:ext cx="1524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Игры- занятия</a:t>
            </a:r>
            <a:endParaRPr lang="ru-RU" sz="1400" dirty="0"/>
          </a:p>
        </p:txBody>
      </p:sp>
      <p:cxnSp>
        <p:nvCxnSpPr>
          <p:cNvPr id="110" name="Прямая соединительная линия 109"/>
          <p:cNvCxnSpPr>
            <a:stCxn id="17" idx="2"/>
            <a:endCxn id="14" idx="0"/>
          </p:cNvCxnSpPr>
          <p:nvPr/>
        </p:nvCxnSpPr>
        <p:spPr>
          <a:xfrm>
            <a:off x="1088486" y="2465727"/>
            <a:ext cx="0" cy="442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>
            <a:stCxn id="16" idx="2"/>
            <a:endCxn id="19" idx="0"/>
          </p:cNvCxnSpPr>
          <p:nvPr/>
        </p:nvCxnSpPr>
        <p:spPr>
          <a:xfrm>
            <a:off x="7848364" y="2458780"/>
            <a:ext cx="288032" cy="387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stCxn id="20" idx="2"/>
            <a:endCxn id="35" idx="0"/>
          </p:cNvCxnSpPr>
          <p:nvPr/>
        </p:nvCxnSpPr>
        <p:spPr>
          <a:xfrm flipH="1">
            <a:off x="3104517" y="2801155"/>
            <a:ext cx="602012" cy="299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>
            <a:stCxn id="14" idx="2"/>
          </p:cNvCxnSpPr>
          <p:nvPr/>
        </p:nvCxnSpPr>
        <p:spPr>
          <a:xfrm flipH="1">
            <a:off x="1088484" y="3162215"/>
            <a:ext cx="2" cy="482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>
            <a:stCxn id="27" idx="2"/>
            <a:endCxn id="28" idx="0"/>
          </p:cNvCxnSpPr>
          <p:nvPr/>
        </p:nvCxnSpPr>
        <p:spPr>
          <a:xfrm flipH="1">
            <a:off x="1088485" y="4809711"/>
            <a:ext cx="1" cy="513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>
            <a:stCxn id="28" idx="2"/>
            <a:endCxn id="29" idx="0"/>
          </p:cNvCxnSpPr>
          <p:nvPr/>
        </p:nvCxnSpPr>
        <p:spPr>
          <a:xfrm>
            <a:off x="1088485" y="5577016"/>
            <a:ext cx="0" cy="440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>
            <a:stCxn id="26" idx="2"/>
            <a:endCxn id="27" idx="0"/>
          </p:cNvCxnSpPr>
          <p:nvPr/>
        </p:nvCxnSpPr>
        <p:spPr>
          <a:xfrm>
            <a:off x="1088486" y="4197083"/>
            <a:ext cx="0" cy="358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09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занятиях по развитию речи ребёнок учится соотносить свои речевые действия с образцом, показываемым воспитателем, и с его словами (что делать? и как делать?), учится выполнять учебные действия совместно с другими ребятами, учится беседовать, принимать участие в дидактической игре, он привыкает сосредотачивать внимание на определённом объекте, сдерживаться, говорить по очереди. На занятиях дети получают новые знания (вместе с новыми словами и грамматическими формами).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G:\SAM_0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32656"/>
            <a:ext cx="2088232" cy="1835113"/>
          </a:xfrm>
          <a:prstGeom prst="rect">
            <a:avLst/>
          </a:prstGeom>
          <a:noFill/>
        </p:spPr>
      </p:pic>
      <p:pic>
        <p:nvPicPr>
          <p:cNvPr id="1027" name="Picture 3" descr="G:\SAM_0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944216" cy="1800043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76672"/>
            <a:ext cx="316835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Работа по развитию речи включает в себя следующие разделы: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/>
              <a:t>Развитие речевого дыхания,</a:t>
            </a:r>
            <a:r>
              <a:rPr lang="ru-RU" dirty="0" smtClean="0"/>
              <a:t> </a:t>
            </a:r>
            <a:r>
              <a:rPr lang="ru-RU" b="1" dirty="0" smtClean="0"/>
              <a:t>формирование чувства ритма, развитие способности звукоподражания.</a:t>
            </a:r>
            <a:endParaRPr lang="ru-RU" dirty="0" smtClean="0"/>
          </a:p>
          <a:p>
            <a:pPr lvl="0"/>
            <a:r>
              <a:rPr lang="ru-RU" b="1" dirty="0" smtClean="0"/>
              <a:t>Развитие артикуляционного аппарата.</a:t>
            </a:r>
            <a:endParaRPr lang="ru-RU" dirty="0" smtClean="0"/>
          </a:p>
          <a:p>
            <a:pPr lvl="0"/>
            <a:r>
              <a:rPr lang="ru-RU" b="1" dirty="0" smtClean="0"/>
              <a:t>Развитие мелкой моторики. </a:t>
            </a:r>
            <a:endParaRPr lang="ru-RU" dirty="0" smtClean="0"/>
          </a:p>
          <a:p>
            <a:pPr lvl="0"/>
            <a:r>
              <a:rPr lang="ru-RU" b="1" dirty="0" smtClean="0"/>
              <a:t>Формирование фонематического слуха. </a:t>
            </a:r>
            <a:endParaRPr lang="ru-RU" dirty="0" smtClean="0"/>
          </a:p>
          <a:p>
            <a:r>
              <a:rPr lang="ru-RU" b="1" dirty="0" smtClean="0"/>
              <a:t>Развитие словарного запаса.</a:t>
            </a:r>
          </a:p>
          <a:p>
            <a:pPr lvl="0"/>
            <a:r>
              <a:rPr lang="ru-RU" b="1" dirty="0" smtClean="0"/>
              <a:t>Развитие связной речи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 </a:t>
            </a:r>
            <a:r>
              <a:rPr lang="ru-RU" b="1" dirty="0" smtClean="0"/>
              <a:t>Развитие высших психических функций</a:t>
            </a:r>
            <a:r>
              <a:rPr lang="ru-RU" dirty="0" smtClean="0"/>
              <a:t> – память, внимание, зрительное и слуховое восприятие, мышление.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Организация работы с родителями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является необходимым условием при создании единого речевого пространства в нашем ДОУ.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5635352" cy="497118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Включение родителей в педагогический процесс является важнейшим условием полноценного речевого развития ребенка. Как известно, образовательно-воспитательное воздействие состоит из двух взаимосвязанных процессов – организации различных форм помощи родителям и содержательно-педагогической работы с ребенком. Такой подход к воспитанию детей в условиях дошкольного образовательного учреждения обеспечивает непрерывность педагогического воздействия. Обобщая вышесказанное, можно сделать вывод, что в нашем ДОУ созданы необходимые психолого-педагогические условия для полноценного речевого развития дошкольников.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484784"/>
            <a:ext cx="30243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Мероприятия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Главная цель взаимодействия логопеда и семьи </a:t>
            </a:r>
            <a:r>
              <a:rPr lang="ru-RU" sz="1600" dirty="0" smtClean="0"/>
              <a:t>– это включение родителей в совместный коррекционный процесс и создание единого речевого пространства.</a:t>
            </a:r>
          </a:p>
          <a:p>
            <a:endParaRPr lang="ru-RU" sz="16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pPr marL="90170" algn="just">
              <a:lnSpc>
                <a:spcPct val="100000"/>
              </a:lnSpc>
              <a:spcAft>
                <a:spcPts val="0"/>
              </a:spcAft>
            </a:pPr>
            <a:r>
              <a:rPr lang="ru-RU" sz="1600" b="1" dirty="0" smtClean="0"/>
              <a:t>Беседы с родителями о важности проблемы развития речи детей.</a:t>
            </a:r>
          </a:p>
          <a:p>
            <a:pPr marL="90170" algn="just">
              <a:lnSpc>
                <a:spcPct val="100000"/>
              </a:lnSpc>
              <a:spcAft>
                <a:spcPts val="0"/>
              </a:spcAft>
            </a:pPr>
            <a:r>
              <a:rPr lang="ru-RU" sz="1600" b="1" dirty="0" smtClean="0"/>
              <a:t>Консультация «Игротека в кругу семьи»</a:t>
            </a:r>
          </a:p>
          <a:p>
            <a:pPr marL="90170">
              <a:lnSpc>
                <a:spcPct val="100000"/>
              </a:lnSpc>
              <a:spcAft>
                <a:spcPts val="0"/>
              </a:spcAft>
            </a:pPr>
            <a:r>
              <a:rPr lang="ru-RU" sz="1600" b="1" dirty="0" smtClean="0"/>
              <a:t>Папка - передвижка «О роли родителей в развитии речи детей». </a:t>
            </a:r>
          </a:p>
          <a:p>
            <a:pPr marL="90170">
              <a:lnSpc>
                <a:spcPct val="100000"/>
              </a:lnSpc>
              <a:spcAft>
                <a:spcPts val="0"/>
              </a:spcAft>
            </a:pPr>
            <a:r>
              <a:rPr lang="ru-RU" sz="1600" b="1" dirty="0" smtClean="0"/>
              <a:t>Анкетирование.</a:t>
            </a:r>
          </a:p>
          <a:p>
            <a:pPr marL="90170">
              <a:lnSpc>
                <a:spcPct val="100000"/>
              </a:lnSpc>
              <a:spcAft>
                <a:spcPts val="0"/>
              </a:spcAft>
            </a:pPr>
            <a:r>
              <a:rPr lang="ru-RU" sz="1600" b="1" dirty="0" smtClean="0"/>
              <a:t>Консультации логопеда: «Взаимодействие Взаимодействие педагога с родителями»; «Итоги логопедического обследования детей по речевому развитию»;  «Организация логопедической работы с детьми, имеющих нарушения в речи»; «Артикуляционная гимнастика».</a:t>
            </a:r>
          </a:p>
          <a:p>
            <a:pPr marL="90170">
              <a:lnSpc>
                <a:spcPct val="100000"/>
              </a:lnSpc>
              <a:spcAft>
                <a:spcPts val="0"/>
              </a:spcAft>
            </a:pPr>
            <a:r>
              <a:rPr lang="ru-RU" sz="1600" b="1" dirty="0" smtClean="0"/>
              <a:t>Памятка для родителей «Упражнения для развития связной речи»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sz="3400" b="1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2900" b="1" dirty="0" smtClean="0"/>
              <a:t>1. сформировать у родителей желание помогать ребенку;</a:t>
            </a:r>
          </a:p>
          <a:p>
            <a:r>
              <a:rPr lang="ru-RU" sz="2900" b="1" dirty="0" smtClean="0"/>
              <a:t>2. формирование мотивации к участию в образовательном процессе;</a:t>
            </a:r>
          </a:p>
          <a:p>
            <a:r>
              <a:rPr lang="ru-RU" sz="2900" b="1" dirty="0" smtClean="0"/>
              <a:t>3. повышение уровня педагогической компетенции родителей;</a:t>
            </a:r>
          </a:p>
          <a:p>
            <a:r>
              <a:rPr lang="ru-RU" sz="2900" b="1" dirty="0" smtClean="0"/>
              <a:t>4. информационная и дидактическая поддержка семьи.</a:t>
            </a:r>
            <a:endParaRPr lang="ru-RU" sz="29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019675"/>
            <a:ext cx="270986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Как организовать логопедические  занятия дома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980729"/>
            <a:ext cx="727280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600" dirty="0" smtClean="0"/>
              <a:t>«</a:t>
            </a:r>
            <a:r>
              <a:rPr lang="ru-RU" sz="1600" b="1" dirty="0" smtClean="0"/>
              <a:t>Лото» различной тематики (зоологическое, биологическое, «Посуда», «Мебель» и т.п.).</a:t>
            </a:r>
          </a:p>
          <a:p>
            <a:r>
              <a:rPr lang="ru-RU" sz="1600" b="1" dirty="0" smtClean="0"/>
              <a:t>Хорошо также приобрести муляжи фруктов, овощей, наборы небольших пластмассовых игрушечных животных, насекомых, транспортных средств, кукольную посуду и т.д. (или хотя бы картинки)</a:t>
            </a:r>
          </a:p>
          <a:p>
            <a:r>
              <a:rPr lang="ru-RU" sz="1600" b="1" dirty="0" smtClean="0"/>
              <a:t>Разрезные картинки из двух и более частей.</a:t>
            </a:r>
          </a:p>
          <a:p>
            <a:r>
              <a:rPr lang="ru-RU" sz="1600" b="1" dirty="0" smtClean="0"/>
              <a:t>Вашим хобби до окончательной компенсации недоразвития речи у ребенка должно стать коллекционирование различных картинок, которые могут пригодиться в процессе подготовки к занятиям (красочные упаковки от продуктов, журналы, плакаты, каталоги и пр.) Заведите дома большую коробку, куда вы будете складывать свою «коллекцию».</a:t>
            </a:r>
          </a:p>
          <a:p>
            <a:r>
              <a:rPr lang="ru-RU" sz="1600" b="1" dirty="0" smtClean="0"/>
              <a:t>Для развития мелкой моторики приобретите или сделайте сами игры: пластилин и другие материалы для лепки, конструктор, шнуровки, счетные палочки и т.д.</a:t>
            </a:r>
          </a:p>
          <a:p>
            <a:r>
              <a:rPr lang="ru-RU" sz="1600" b="1" dirty="0" smtClean="0"/>
              <a:t>Тетрадь или альбом для наклеивания картинок и планирования занятий.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Основная трудность для родителей – нежелание ребенка заниматься. Чтобы преодолеть это, необходимо заинтересовать малыша. Важно помн</a:t>
            </a:r>
            <a:r>
              <a:rPr lang="ru-RU" b="1" dirty="0" smtClean="0"/>
              <a:t>ить, что основная деятельность детей – игровая.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Рекомендации учителя-логопеда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63184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Для достижения результата необходимо заниматься каждый день. Ежедневно проводятся:</a:t>
            </a:r>
          </a:p>
          <a:p>
            <a:r>
              <a:rPr lang="ru-RU" b="1" dirty="0" smtClean="0"/>
              <a:t>игры на развитие мелкой моторики,</a:t>
            </a:r>
          </a:p>
          <a:p>
            <a:r>
              <a:rPr lang="ru-RU" b="1" dirty="0" smtClean="0"/>
              <a:t>артикуляционная гимнастика (лучше 2 раза в день),</a:t>
            </a:r>
          </a:p>
          <a:p>
            <a:r>
              <a:rPr lang="ru-RU" b="1" dirty="0" smtClean="0"/>
              <a:t>игры на развитие слухового внимания или фонематического слуха,</a:t>
            </a:r>
          </a:p>
          <a:p>
            <a:r>
              <a:rPr lang="ru-RU" b="1" dirty="0" smtClean="0"/>
              <a:t>игры на формирование лексико-грамматических категорий.</a:t>
            </a:r>
          </a:p>
          <a:p>
            <a:endParaRPr lang="ru-RU" b="1" dirty="0" smtClean="0"/>
          </a:p>
          <a:p>
            <a:r>
              <a:rPr lang="ru-RU" b="1" dirty="0" smtClean="0"/>
              <a:t>Количество игр – 2-3 в день, помимо игр на развитие мелкой моторики и артикуляционной гимнастики. Не переутомляйте малыша! </a:t>
            </a:r>
          </a:p>
          <a:p>
            <a:endParaRPr lang="ru-RU" b="1" dirty="0" smtClean="0"/>
          </a:p>
          <a:p>
            <a:r>
              <a:rPr lang="ru-RU" b="1" dirty="0" smtClean="0"/>
              <a:t>Не перегружайте информацией! Это может стать причиной заикания.</a:t>
            </a:r>
          </a:p>
          <a:p>
            <a:r>
              <a:rPr lang="ru-RU" b="1" dirty="0" smtClean="0"/>
              <a:t>      Начинайте занятия с 3-5 минут в день, постепенно увеличивая время. Некоторые занятия (например, на формирование лексико-грамматических категорий) можно проводить по дороге домой.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440160" cy="182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18722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509120"/>
            <a:ext cx="8439472" cy="193646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Благодаря установлению доверительно-партнерских отношений между всеми участниками коррекционного процесса, успешно преодолеваются не только собственно нарушения речи, внимания, памяти, мышления, моторики, поведения у ребенка, но и решаются многие внутриличностные конфликты и проблемы родителей, создается благоприятный психоэмоциональный климат в семьях детей с отклонениями в развитии, формируются детско-родительские отношения.</a:t>
            </a:r>
            <a:endParaRPr lang="ru-RU" sz="2000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1187624" y="302308"/>
            <a:ext cx="59046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2700" b="1" dirty="0" smtClean="0">
                <a:solidFill>
                  <a:srgbClr val="FF0000"/>
                </a:solidFill>
              </a:rPr>
              <a:t>Речь - великий дар природы, бла­годаря которому люди получают широкие возможности общения друг с другом.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40689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259632" y="1556792"/>
            <a:ext cx="230425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РЕЧЬ</a:t>
            </a:r>
            <a:endParaRPr lang="ru-RU" dirty="0"/>
          </a:p>
        </p:txBody>
      </p:sp>
      <p:sp>
        <p:nvSpPr>
          <p:cNvPr id="7" name="Лента лицом вниз 6"/>
          <p:cNvSpPr/>
          <p:nvPr/>
        </p:nvSpPr>
        <p:spPr>
          <a:xfrm>
            <a:off x="179512" y="3212976"/>
            <a:ext cx="4320480" cy="338437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Объединяет , помогает понять, формирует взгляды и убеждения, оказывает человеку огромную услугу в познании мира.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195736" y="299695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86800" cy="84124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Речевое общение охватывает: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Процесс установления социальных контактов.</a:t>
            </a:r>
          </a:p>
          <a:p>
            <a:r>
              <a:rPr lang="ru-RU" b="1" dirty="0" smtClean="0"/>
              <a:t>Обмен эмоциями.</a:t>
            </a:r>
          </a:p>
          <a:p>
            <a:r>
              <a:rPr lang="ru-RU" b="1" dirty="0" smtClean="0"/>
              <a:t>Налаживание практического взаимодействия.</a:t>
            </a:r>
          </a:p>
          <a:p>
            <a:r>
              <a:rPr lang="ru-RU" b="1" dirty="0" smtClean="0"/>
              <a:t>Налаживание речевого взаимодействия.</a:t>
            </a:r>
          </a:p>
          <a:p>
            <a:pPr>
              <a:buNone/>
            </a:pPr>
            <a:r>
              <a:rPr lang="ru-RU" b="1" dirty="0" smtClean="0"/>
              <a:t>                 Участники учебного процесса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499992" y="1628800"/>
            <a:ext cx="180020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педагоги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4572000" y="3356992"/>
            <a:ext cx="180020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дети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4499992" y="5373216"/>
            <a:ext cx="187220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родители</a:t>
            </a:r>
            <a:endParaRPr lang="ru-RU" sz="2000" b="1" dirty="0"/>
          </a:p>
        </p:txBody>
      </p:sp>
      <p:pic>
        <p:nvPicPr>
          <p:cNvPr id="9" name="Picture 4" descr="s1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12776"/>
            <a:ext cx="1536041" cy="119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E:\ВСЕ ДЛЯ ПРЕЗЕНТАЦИИ\клипарты\Рисунок2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212976"/>
            <a:ext cx="1988554" cy="1405471"/>
          </a:xfrm>
          <a:prstGeom prst="rect">
            <a:avLst/>
          </a:prstGeom>
          <a:noFill/>
        </p:spPr>
      </p:pic>
      <p:pic>
        <p:nvPicPr>
          <p:cNvPr id="11" name="Picture 4" descr="C:\Documents and Settings\Admin\Мои документы\К праздникам » ДЕТсад.files\1267806325_roditely[1]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13176"/>
            <a:ext cx="1610730" cy="161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68760"/>
            <a:ext cx="75608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Основным содержанием работы на занятиях по развитию речи является обучение способам наилучшего использования языковых средств. Все лексические, грамматические и интонационные упражнения проводятся на материале фразеологизмов, загадок, пословиц, которые уточняют представления детей о разнообразии жанров, их образности и углубляют художественное восприятие литературных произведений. В результате у детей повышается уровень логического и наглядно-образного мышления. Таким образом, полноценное овладение родным языком, развитие языковых способностей рассматривается нами как стержень полноценного формирования личности ребенка-дошкольника, который предоставляет большие возможности для решения многих задач умственного, эстетического и нравственного воспитания детей.</a:t>
            </a:r>
          </a:p>
          <a:p>
            <a:r>
              <a:rPr lang="ru-RU" sz="2000" b="1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60647"/>
            <a:ext cx="7150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Задача дошкольного учреждения </a:t>
            </a:r>
            <a:r>
              <a:rPr lang="ru-RU" b="1" dirty="0" smtClean="0">
                <a:latin typeface="Arial Black" panose="020B0A04020102020204" pitchFamily="34" charset="0"/>
              </a:rPr>
              <a:t>- воспитывать у детей такие качества устной речи, на которые может опираться обучение в первом классе.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725144"/>
            <a:ext cx="30963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Речь – это совокупность произносимых или воспринимаемых звуков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12776"/>
            <a:ext cx="76328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</a:rPr>
              <a:t>Коммуникативная</a:t>
            </a:r>
            <a:r>
              <a:rPr lang="ru-RU" sz="1600" b="1" dirty="0" smtClean="0"/>
              <a:t>  функция речи состоит в том, что с помощью речи передается информация от человека к человеку. </a:t>
            </a:r>
          </a:p>
          <a:p>
            <a:pPr marL="457200" indent="-457200">
              <a:buFont typeface="+mj-lt"/>
              <a:buAutoNum type="arabicPeriod"/>
            </a:pPr>
            <a:endParaRPr lang="ru-RU" sz="16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</a:rPr>
              <a:t>Интеллектуальная</a:t>
            </a:r>
            <a:r>
              <a:rPr lang="ru-RU" sz="1600" b="1" dirty="0" smtClean="0"/>
              <a:t> функция речи заключается в том, что для человека она также служит средством мышления. Она проявляется во внутренней речи, а также во внешних формах речи: диалоге и монологе.</a:t>
            </a:r>
          </a:p>
          <a:p>
            <a:pPr marL="457200" indent="-457200">
              <a:buFont typeface="+mj-lt"/>
              <a:buAutoNum type="arabicPeriod"/>
            </a:pPr>
            <a:endParaRPr lang="ru-RU" sz="16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</a:rPr>
              <a:t>Регулятивная</a:t>
            </a:r>
            <a:r>
              <a:rPr lang="ru-RU" sz="1600" b="1" dirty="0" smtClean="0"/>
              <a:t> функция речи выражается в том, что речь служит фактором управления собственной психикой и поведением человека, который ею пользуется, а также психикой и поведением других людей.</a:t>
            </a:r>
          </a:p>
          <a:p>
            <a:pPr marL="457200" indent="-457200">
              <a:buFont typeface="+mj-lt"/>
              <a:buAutoNum type="arabicPeriod"/>
            </a:pPr>
            <a:endParaRPr lang="ru-RU" sz="16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</a:rPr>
              <a:t>Психодиагностическая</a:t>
            </a:r>
            <a:r>
              <a:rPr lang="ru-RU" sz="1600" b="1" dirty="0" smtClean="0"/>
              <a:t> функция речи заключается в том, что по речи человека можно судить о психологических особенностях данного человека, о его познавательных процессах, психических состояниях и свойствах. Этой функцией речи в общении с людьми мы пользуемся постоянно, внимательно прислушиваясь к тому, что они говорят, и пытаясь по высказываниям человека судить о нем самом как о личности.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u="sng" dirty="0" smtClean="0">
                <a:solidFill>
                  <a:schemeClr val="tx2">
                    <a:lumMod val="50000"/>
                  </a:schemeClr>
                </a:solidFill>
              </a:rPr>
              <a:t>Языковая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b="1" dirty="0" smtClean="0"/>
              <a:t>-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любая речь  принадлежит какой-либо языковой культуре  (русский язык, украинский язык, татарский язык, немецкий язык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Нормы по развитию речи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84784"/>
            <a:ext cx="79208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 года – запас слов до 200 – 300, ребенок начинает пользоваться прилагательными, местоимениями, предлогами; появляются предложения из трех слов;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 года 6 мес. – многословные предложения;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2. 5 – 3 года – еще могут быть трудности с произношением свистящих, шипящих, сонорных звуков;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3 года – запас слов до 800 – 1000; употребляют грамматические формы: изменяют существительные по падежам, числам, глагол – по родам и временам, числам и лицам;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3 – 4 года – второй период вопросов «почему?» и «когда?». Могут сохраняться недостатки в произношении длинных и малознакомых слов, нечеткость произношения некоторых звуков;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4 года – развернутые предложения, используют все части речи. Группируют предметы по классам: одежда, посуда, животные и т.д. Запас слов до 2000.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4 – 5 лет – короткие рассказы. Почти все недостатки произношения исчезают.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5 лет – умеют составлять рассказ по картинке, правильно отвечают на вопросы по сюжету рассказа. Запас слов около 2500.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6 лет – используют сложные и распространенные предложения, отсутствуют недостатки произношения звуков и слов. Составляют рассказ из 40 – 50 предложений, с развитием сюжета.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Создание условий для полноценного развития речи детей предусматривает: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556792"/>
            <a:ext cx="51125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/>
              <a:t>создание развивающей предметно-пространственной среды;</a:t>
            </a:r>
          </a:p>
          <a:p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/>
              <a:t>целенаправленная работа воспитателей и узких специалистов над речевым развитием детей во всех видах детской деятельности;</a:t>
            </a:r>
          </a:p>
          <a:p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/>
              <a:t>повышение профессионального роста педагогов в вопросах речевого развития дошкольников;</a:t>
            </a:r>
          </a:p>
          <a:p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/>
              <a:t>изучение состояния устной речи детей;</a:t>
            </a:r>
          </a:p>
          <a:p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/>
              <a:t>участие родителей в речевом воспитании детей. </a:t>
            </a:r>
            <a:endParaRPr lang="ru-RU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725144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5554" y="1412776"/>
            <a:ext cx="184299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20193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G:\SAM_04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21088"/>
            <a:ext cx="1872208" cy="211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Работа по развитию речи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На занятиях всех педагогов детского сада   большое внимание уделяется развитию словаря. Проводится систематическая работа по формированию связной речи и отработке грамматических категорий. Постоянно идет работа над звуковой культурой речи: закрепляются поставленные и автоматизирован­ные звуки, проводится работа над интонационной выразительностью, темпом речи, логическими ударениями.</a:t>
            </a:r>
          </a:p>
          <a:p>
            <a:r>
              <a:rPr lang="ru-RU" sz="2000" b="1" dirty="0" smtClean="0"/>
              <a:t>Занятия по развитию речи проводятся с учетом комплексного подхода, направленного на решение в интервалах одного занятия разных, но взаимосвязанных задач, охватывающих различные стороны речевого развития - фонетическую, лексическую, грамматическую, и в итоге обеспечивающих развитие связной монологической речи. </a:t>
            </a:r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направления работы над речью в ДОУ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0" y="1484784"/>
            <a:ext cx="1475656" cy="309634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развитие и обогащение словаря</a:t>
            </a:r>
            <a:endParaRPr lang="ru-RU" b="1" dirty="0"/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1547664" y="1484784"/>
            <a:ext cx="1224136" cy="309634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развитие грамматического строя речи</a:t>
            </a:r>
            <a:endParaRPr lang="ru-RU" b="1" dirty="0"/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2843808" y="1484784"/>
            <a:ext cx="1152128" cy="309634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развитие монологической речи</a:t>
            </a:r>
            <a:endParaRPr lang="ru-RU" b="1" dirty="0"/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4139952" y="1484784"/>
            <a:ext cx="1440160" cy="309634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воспитание звуковой культуры речи</a:t>
            </a:r>
            <a:endParaRPr lang="ru-RU" b="1" dirty="0"/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5652120" y="1484784"/>
            <a:ext cx="1080120" cy="309634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ознакомление с художественной литературой</a:t>
            </a:r>
            <a:endParaRPr lang="ru-RU" b="1" dirty="0"/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6804248" y="836712"/>
            <a:ext cx="1080120" cy="374441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формирование элементарного осознания явлений   языка и речи</a:t>
            </a:r>
            <a:endParaRPr lang="ru-RU" b="1" dirty="0"/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7884368" y="1412776"/>
            <a:ext cx="1259632" cy="316835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развитие диалогической речи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25144"/>
            <a:ext cx="22322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788024"/>
            <a:ext cx="2267744" cy="2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725144"/>
            <a:ext cx="194421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289523e8f82d11f7854d4a85869bca2809332f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1045</TotalTime>
  <Words>1299</Words>
  <Application>Microsoft Office PowerPoint</Application>
  <PresentationFormat>Экран (4:3)</PresentationFormat>
  <Paragraphs>135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PowerPoint</vt:lpstr>
      <vt:lpstr> Речь - великий дар природы, бла­годаря которому люди получают широкие возможности общения друг с другом.</vt:lpstr>
      <vt:lpstr>Речевое общение охватывает:</vt:lpstr>
      <vt:lpstr>           </vt:lpstr>
      <vt:lpstr>Речь – это совокупность произносимых или воспринимаемых звуков</vt:lpstr>
      <vt:lpstr>Нормы по развитию речи </vt:lpstr>
      <vt:lpstr>Создание условий для полноценного развития речи детей предусматривает:</vt:lpstr>
      <vt:lpstr>Работа по развитию речи </vt:lpstr>
      <vt:lpstr>основные направления работы над речью в ДОУ</vt:lpstr>
      <vt:lpstr>Методы и приёмы развития речи</vt:lpstr>
      <vt:lpstr>Презентация PowerPoint</vt:lpstr>
      <vt:lpstr>Работа по развитию речи включает в себя следующие разделы: </vt:lpstr>
      <vt:lpstr>Организация работы с родителями является необходимым условием при создании единого речевого пространства в нашем ДОУ.</vt:lpstr>
      <vt:lpstr>Презентация PowerPoint</vt:lpstr>
      <vt:lpstr> Как организовать логопедические  занятия дома </vt:lpstr>
      <vt:lpstr>Рекомендации учителя-логопеда 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Подготовил: педагог логопед Апушкина М.А.</dc:title>
  <dc:creator>Admin;Мохова Светлана</dc:creator>
  <cp:lastModifiedBy>1</cp:lastModifiedBy>
  <cp:revision>11</cp:revision>
  <dcterms:created xsi:type="dcterms:W3CDTF">2013-04-23T14:47:57Z</dcterms:created>
  <dcterms:modified xsi:type="dcterms:W3CDTF">2018-03-14T18:48:47Z</dcterms:modified>
</cp:coreProperties>
</file>