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256" r:id="rId4"/>
    <p:sldId id="258" r:id="rId5"/>
    <p:sldId id="259" r:id="rId6"/>
    <p:sldId id="257" r:id="rId7"/>
    <p:sldId id="278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81" r:id="rId18"/>
    <p:sldId id="282" r:id="rId19"/>
    <p:sldId id="270" r:id="rId20"/>
    <p:sldId id="271" r:id="rId21"/>
    <p:sldId id="272" r:id="rId22"/>
    <p:sldId id="273" r:id="rId23"/>
    <p:sldId id="277" r:id="rId24"/>
    <p:sldId id="284" r:id="rId25"/>
    <p:sldId id="286" r:id="rId26"/>
    <p:sldId id="285" r:id="rId27"/>
    <p:sldId id="283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3D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0869-C734-46A3-A18E-6154E6962F6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0E79-6687-497C-97D4-E43F64780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3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01783-EE96-48EB-B60B-3353EAABF8CF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28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4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4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5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3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8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70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4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4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4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3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5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4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9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6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40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45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43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7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21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23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5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1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76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65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06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23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6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4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9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6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6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9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1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8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646" y="640080"/>
            <a:ext cx="10097589" cy="282157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800" i="1" cap="none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i="1" cap="none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ПРОФЕССИОНАЛЬНОГО МАСТЕРСТВА ПЕДАГОГА ДОШКОЛЬНОЙ ОБРАЗОВАТЕЛЬНОЙ ОРГАНИЗАЦИИ В КОНТЕКСТЕ </a:t>
            </a:r>
            <a:r>
              <a:rPr lang="ru-RU" sz="4400" b="1" i="1" cap="none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3200" b="1" i="1" cap="none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i="1" cap="none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endParaRPr lang="ru-RU" sz="4000" b="1" i="1" cap="none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лекции: </a:t>
            </a:r>
            <a:r>
              <a:rPr lang="ru-RU" b="1" i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Дюдяева</a:t>
            </a:r>
            <a:r>
              <a:rPr lang="ru-RU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Л.Г.</a:t>
            </a:r>
          </a:p>
          <a:p>
            <a:pPr algn="r"/>
            <a:r>
              <a:rPr lang="ru-RU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 специальных дисциплин</a:t>
            </a:r>
          </a:p>
          <a:p>
            <a:pPr algn="r"/>
            <a:r>
              <a:rPr lang="ru-RU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24.10.2018 </a:t>
            </a:r>
            <a:endParaRPr lang="ru-RU" b="1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ortal.iv-edu.ru/dep/mouojuga/mugreev_mbdou/DocLib/%D0%A4%D0%93%D0%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3902088"/>
            <a:ext cx="2847702" cy="22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Чем вызвана разработка профстандарта «Педагог»?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4" y="1845734"/>
            <a:ext cx="10358846" cy="4023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В-третьих, меняется социокультурная ситуация , характеризующаяся рядом вызовов, на которые должны реагировать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система образования и государство.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Среди особенностей социальной ситуации развития (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рисков современного детства</a:t>
            </a:r>
            <a:r>
              <a:rPr lang="ru-RU" sz="3600" dirty="0" smtClean="0">
                <a:latin typeface="Georgia" panose="02040502050405020303" pitchFamily="18" charset="0"/>
              </a:rPr>
              <a:t>) выделяют: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1845734"/>
            <a:ext cx="11813177" cy="40233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1. </a:t>
            </a:r>
            <a:r>
              <a:rPr lang="ru-RU" sz="2400" b="1" dirty="0" smtClean="0">
                <a:latin typeface="Constantia" panose="02030602050306030303" pitchFamily="18" charset="0"/>
              </a:rPr>
              <a:t>Поляризация детского развития ( дети с ОВЗ и одаренные дети) </a:t>
            </a:r>
          </a:p>
          <a:p>
            <a:r>
              <a:rPr lang="ru-RU" sz="2400" b="1" dirty="0" smtClean="0">
                <a:latin typeface="Constantia" panose="02030602050306030303" pitchFamily="18" charset="0"/>
              </a:rPr>
              <a:t>2. Снижение уровня соматического здоровья ребенка (45-48 % детей)</a:t>
            </a:r>
          </a:p>
          <a:p>
            <a:r>
              <a:rPr lang="ru-RU" sz="2400" b="1" dirty="0" smtClean="0">
                <a:latin typeface="Constantia" panose="02030602050306030303" pitchFamily="18" charset="0"/>
              </a:rPr>
              <a:t>3. Трудности института семьи: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nstantia" panose="02030602050306030303" pitchFamily="18" charset="0"/>
              </a:rPr>
              <a:t>Сокращение содержательного общения детей и взрослых. Уход в виртуальное пространство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nstantia" panose="02030602050306030303" pitchFamily="18" charset="0"/>
              </a:rPr>
              <a:t>Избыточный уровень комфорта (в больших городах) ,  ведущий к дефициту переживаний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nstantia" panose="02030602050306030303" pitchFamily="18" charset="0"/>
              </a:rPr>
              <a:t>Проблемы детско-родительский отношений (неполная семья 30 % детей)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nstantia" panose="02030602050306030303" pitchFamily="18" charset="0"/>
              </a:rPr>
              <a:t>Спутанность ролей в семье 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Среди особенностей социальной ситуации развития (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рисков современного детства</a:t>
            </a:r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) выделяют: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45734"/>
            <a:ext cx="10711543" cy="40233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4. </a:t>
            </a:r>
            <a:r>
              <a:rPr lang="ru-RU" sz="2800" dirty="0" smtClean="0">
                <a:latin typeface="Constantia" panose="02030602050306030303" pitchFamily="18" charset="0"/>
              </a:rPr>
              <a:t>Сокращение детских вопросов (знаниевая парадигма доминирует над детской инициативой). </a:t>
            </a:r>
            <a:r>
              <a:rPr lang="ru-RU" sz="2800" dirty="0">
                <a:latin typeface="Constantia" panose="02030602050306030303" pitchFamily="18" charset="0"/>
              </a:rPr>
              <a:t>Снижение уровня детской любознательности </a:t>
            </a:r>
            <a:endParaRPr lang="ru-RU" sz="2800" dirty="0" smtClean="0">
              <a:latin typeface="Constantia" panose="02030602050306030303" pitchFamily="18" charset="0"/>
            </a:endParaRPr>
          </a:p>
          <a:p>
            <a:r>
              <a:rPr lang="ru-RU" sz="2800" dirty="0" smtClean="0">
                <a:latin typeface="Constantia" panose="02030602050306030303" pitchFamily="18" charset="0"/>
              </a:rPr>
              <a:t>5.  Сокращение типично детских видов деятельности ( на дошкольное образование переносятся школьные виды деятельности, не соблюдение Конвенции о правах ребенка)</a:t>
            </a:r>
          </a:p>
          <a:p>
            <a:r>
              <a:rPr lang="ru-RU" sz="2800" dirty="0" smtClean="0">
                <a:latin typeface="Constantia" panose="02030602050306030303" pitchFamily="18" charset="0"/>
              </a:rPr>
              <a:t>7. Влияние ИКТ представляет собой новый вид реальности (дети информационной социализации)</a:t>
            </a:r>
          </a:p>
          <a:p>
            <a:r>
              <a:rPr lang="ru-RU" sz="2800" dirty="0" smtClean="0">
                <a:latin typeface="Constantia" panose="02030602050306030303" pitchFamily="18" charset="0"/>
              </a:rPr>
              <a:t>8. Исчезновение детской субкультуры 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14" y="286603"/>
            <a:ext cx="10175966" cy="562483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>
                <a:solidFill>
                  <a:srgbClr val="C00000"/>
                </a:solidFill>
                <a:latin typeface="Constantia" panose="02030602050306030303" pitchFamily="18" charset="0"/>
              </a:rPr>
              <a:t>Характеристика стандарта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522515" y="1035896"/>
            <a:ext cx="11521439" cy="4928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педагога – рамочный </a:t>
            </a:r>
            <a:r>
              <a:rPr lang="ru-RU" sz="3200" kern="0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документ </a:t>
            </a:r>
            <a:r>
              <a:rPr lang="ru-RU" altLang="ru-RU" sz="3200" dirty="0" smtClean="0">
                <a:latin typeface="Constantia" panose="02030602050306030303" pitchFamily="18" charset="0"/>
              </a:rPr>
              <a:t>содержащий </a:t>
            </a:r>
            <a:r>
              <a:rPr lang="ru-RU" altLang="ru-RU" sz="3200" dirty="0">
                <a:latin typeface="Constantia" panose="02030602050306030303" pitchFamily="18" charset="0"/>
              </a:rPr>
              <a:t>совокупность </a:t>
            </a:r>
            <a:r>
              <a:rPr lang="ru-RU" alt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личностных</a:t>
            </a:r>
            <a:r>
              <a:rPr lang="ru-RU" altLang="ru-RU" sz="3200" dirty="0">
                <a:latin typeface="Constantia" panose="02030602050306030303" pitchFamily="18" charset="0"/>
              </a:rPr>
              <a:t> и </a:t>
            </a:r>
            <a:r>
              <a:rPr lang="ru-RU" alt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профессиональных компетенций </a:t>
            </a:r>
            <a:r>
              <a:rPr lang="ru-RU" altLang="ru-RU" sz="3200" dirty="0" smtClean="0">
                <a:latin typeface="Constantia" panose="02030602050306030303" pitchFamily="18" charset="0"/>
              </a:rPr>
              <a:t>педагога. </a:t>
            </a:r>
            <a:endParaRPr lang="ru-RU" sz="3200" kern="0" dirty="0">
              <a:solidFill>
                <a:srgbClr val="00000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Georgia" panose="02040502050405020303" pitchFamily="18" charset="0"/>
              </a:rPr>
              <a:t>Отражает </a:t>
            </a:r>
            <a:r>
              <a:rPr lang="ru-RU" sz="3200" dirty="0">
                <a:latin typeface="Georgia" panose="02040502050405020303" pitchFamily="18" charset="0"/>
              </a:rPr>
              <a:t>структуру профессиональной деятельности </a:t>
            </a:r>
            <a:r>
              <a:rPr lang="ru-RU" sz="3200" dirty="0" smtClean="0">
                <a:latin typeface="Georgia" panose="02040502050405020303" pitchFamily="18" charset="0"/>
              </a:rPr>
              <a:t>педагога.</a:t>
            </a:r>
            <a:endParaRPr lang="ru-RU" sz="32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Содействует </a:t>
            </a:r>
            <a:r>
              <a:rPr lang="ru-RU" altLang="ru-RU" sz="32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вовлечению педагогов в решение задачи повышения качества образования</a:t>
            </a:r>
          </a:p>
          <a:p>
            <a:pPr>
              <a:lnSpc>
                <a:spcPct val="120000"/>
              </a:lnSpc>
            </a:pPr>
            <a:endParaRPr lang="ru-RU" sz="3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A757-D7D9-4658-AD26-563F3B8FDBE1}" type="slidenum">
              <a:rPr lang="ru-RU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6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49F-6708-4938-AFCE-9D548AFB4DB5}" type="slidenum">
              <a:rPr lang="ru-RU"/>
              <a:pPr/>
              <a:t>14</a:t>
            </a:fld>
            <a:endParaRPr lang="ru-RU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Термины и определения применительно к педагогу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838200" y="1399043"/>
            <a:ext cx="1038279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u="sng" dirty="0">
                <a:latin typeface="Georgia" panose="02040502050405020303" pitchFamily="18" charset="0"/>
              </a:rPr>
              <a:t>Квалификация педагога</a:t>
            </a:r>
            <a:r>
              <a:rPr lang="ru-RU" sz="2400" dirty="0">
                <a:latin typeface="Georgia" panose="02040502050405020303" pitchFamily="18" charset="0"/>
              </a:rPr>
              <a:t> – отражает уровень профессиональной подготовки воспитателя и его готовность к труду в сфере образования. Квалификация воспитателя складывается из его профессиональных компетенций.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u="sng" dirty="0">
                <a:latin typeface="Georgia" panose="02040502050405020303" pitchFamily="18" charset="0"/>
              </a:rPr>
              <a:t>Профессиональная компетенция</a:t>
            </a:r>
            <a:r>
              <a:rPr lang="ru-RU" sz="2400" dirty="0">
                <a:latin typeface="Georgia" panose="02040502050405020303" pitchFamily="18" charset="0"/>
              </a:rPr>
              <a:t> – способность успешно    действовать на основе практического опыта, умения и знаний при решении профессиональных задач.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b="1" u="sng" dirty="0">
                <a:latin typeface="Georgia" panose="02040502050405020303" pitchFamily="18" charset="0"/>
              </a:rPr>
              <a:t>Ключевые области стандарта педагога</a:t>
            </a:r>
            <a:r>
              <a:rPr lang="ru-RU" sz="2400" dirty="0">
                <a:latin typeface="Georgia" panose="02040502050405020303" pitchFamily="18" charset="0"/>
              </a:rPr>
              <a:t>: разделы стандарта, соответствующие структуре профессиональной деятельности педагога: 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    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обучение, воспитание и развитие ребенка.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7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9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9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9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9" y="274639"/>
            <a:ext cx="9332141" cy="1112836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nstantia" panose="02030602050306030303" pitchFamily="18" charset="0"/>
              </a:rPr>
              <a:t>Профессиональный стандарт педагога</a:t>
            </a:r>
            <a:br>
              <a:rPr lang="ru-RU" dirty="0" smtClean="0">
                <a:latin typeface="Constantia" panose="02030602050306030303" pitchFamily="18" charset="0"/>
              </a:rPr>
            </a:br>
            <a:endParaRPr lang="ru-RU" dirty="0" smtClean="0">
              <a:latin typeface="Constantia" panose="02030602050306030303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31951" y="2924175"/>
            <a:ext cx="2232025" cy="1009650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Профстандарт это -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232401" y="1412875"/>
            <a:ext cx="5256213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 реализации стратегии образования в меняющемся мире</a:t>
            </a:r>
          </a:p>
          <a:p>
            <a:pPr eaLnBrk="1" hangingPunct="1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232401" y="2636838"/>
            <a:ext cx="5184775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 повышения качества образования и выхода отечественного образования на международный уровень</a:t>
            </a:r>
          </a:p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5159376" y="4149725"/>
            <a:ext cx="5256213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объективный измеритель квалификации педагога </a:t>
            </a:r>
          </a:p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5159375" y="5445125"/>
            <a:ext cx="5329238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для формирования трудового договора, фиксирующего отношения между работником и работодателем</a:t>
            </a:r>
          </a:p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7172" idx="1"/>
          </p:cNvCxnSpPr>
          <p:nvPr/>
        </p:nvCxnSpPr>
        <p:spPr>
          <a:xfrm flipV="1">
            <a:off x="3863976" y="1844675"/>
            <a:ext cx="1368425" cy="12969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173" idx="1"/>
          </p:cNvCxnSpPr>
          <p:nvPr/>
        </p:nvCxnSpPr>
        <p:spPr>
          <a:xfrm flipV="1">
            <a:off x="3863976" y="3094039"/>
            <a:ext cx="1368425" cy="1555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863975" y="3644900"/>
            <a:ext cx="1295400" cy="8636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175" idx="1"/>
          </p:cNvCxnSpPr>
          <p:nvPr/>
        </p:nvCxnSpPr>
        <p:spPr>
          <a:xfrm>
            <a:off x="3900489" y="3903663"/>
            <a:ext cx="1258887" cy="199866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79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03388" y="863600"/>
            <a:ext cx="3313112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мотивации педагогических работников к труду и качеству образования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413500" y="836614"/>
            <a:ext cx="4033838" cy="1081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единых требований к содержанию и качеству профессиональной педагогической деятельности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19263" y="4538663"/>
            <a:ext cx="3384550" cy="1223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уровня квалификации педагогов при приеме на работу и при аттестации, планирования карьеры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196138" y="4581526"/>
            <a:ext cx="3130550" cy="1203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должностных инструкций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07769" y="2276476"/>
            <a:ext cx="3672557" cy="180022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30000"/>
                  <a:satMod val="250000"/>
                </a:schemeClr>
              </a:gs>
              <a:gs pos="72000">
                <a:schemeClr val="accent3">
                  <a:tint val="75000"/>
                  <a:satMod val="210000"/>
                </a:schemeClr>
              </a:gs>
              <a:gs pos="100000">
                <a:schemeClr val="accent3">
                  <a:tint val="85000"/>
                  <a:satMod val="2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профессионального стандарта педагога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582864" y="1800226"/>
            <a:ext cx="1425575" cy="868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782888" y="3524251"/>
            <a:ext cx="1225550" cy="101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680325" y="1998664"/>
            <a:ext cx="1500188" cy="66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80326" y="3524251"/>
            <a:ext cx="1368425" cy="1057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00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15363" grpId="0" animBg="1"/>
      <p:bldP spid="5124" grpId="0" animBg="1"/>
      <p:bldP spid="5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Структура профстандарта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709" y="1737360"/>
            <a:ext cx="10384971" cy="4131734"/>
          </a:xfrm>
        </p:spPr>
        <p:txBody>
          <a:bodyPr>
            <a:noAutofit/>
          </a:bodyPr>
          <a:lstStyle/>
          <a:p>
            <a:endParaRPr lang="ru-RU" sz="4000" dirty="0" smtClean="0">
              <a:latin typeface="Constantia" panose="02030602050306030303" pitchFamily="18" charset="0"/>
            </a:endParaRPr>
          </a:p>
          <a:p>
            <a:r>
              <a:rPr lang="ru-RU" sz="4000" dirty="0" smtClean="0">
                <a:latin typeface="Constantia" panose="02030602050306030303" pitchFamily="18" charset="0"/>
              </a:rPr>
              <a:t>Педагог </a:t>
            </a:r>
            <a:r>
              <a:rPr lang="ru-RU" sz="4000" dirty="0">
                <a:latin typeface="Constantia" panose="02030602050306030303" pitchFamily="18" charset="0"/>
              </a:rPr>
              <a:t>(педагогическая деятельность в </a:t>
            </a: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дошкольном</a:t>
            </a:r>
            <a:r>
              <a:rPr lang="ru-RU" sz="4000" dirty="0">
                <a:latin typeface="Constantia" panose="02030602050306030303" pitchFamily="18" charset="0"/>
              </a:rPr>
              <a:t>, начальном общем, основном общем, среднем общем образовании) (воспитатель, учитель</a:t>
            </a:r>
            <a:r>
              <a:rPr lang="ru-RU" sz="4000" dirty="0" smtClean="0">
                <a:latin typeface="Constantia" panose="0203060205030603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92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Структура профстандарта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Основная цель вида профессиональной деятельности: </a:t>
            </a:r>
            <a:r>
              <a:rPr lang="ru-RU" sz="3200" dirty="0">
                <a:latin typeface="Constantia" panose="02030602050306030303" pitchFamily="18" charset="0"/>
              </a:rPr>
              <a:t>Оказание образовательных услуг по основным общеобразовательным программам образовательными организациями (организациями, осуществляющими </a:t>
            </a:r>
            <a:r>
              <a:rPr lang="ru-RU" sz="3200" dirty="0" smtClean="0">
                <a:latin typeface="Constantia" panose="02030602050306030303" pitchFamily="18" charset="0"/>
              </a:rPr>
              <a:t>обучение)</a:t>
            </a:r>
          </a:p>
          <a:p>
            <a:r>
              <a:rPr lang="ru-RU" sz="3200" dirty="0">
                <a:latin typeface="Constantia" panose="02030602050306030303" pitchFamily="18" charset="0"/>
              </a:rPr>
              <a:t>Отнесение к видам экономической деятельности: 80.10.1. Услуги в области дошкольного </a:t>
            </a:r>
            <a:r>
              <a:rPr lang="ru-RU" sz="3200" dirty="0" smtClean="0">
                <a:latin typeface="Constantia" panose="02030602050306030303" pitchFamily="18" charset="0"/>
              </a:rPr>
              <a:t>образования</a:t>
            </a:r>
          </a:p>
          <a:p>
            <a:r>
              <a:rPr lang="ru-RU" sz="3200" dirty="0" smtClean="0">
                <a:latin typeface="Constantia" panose="02030602050306030303" pitchFamily="18" charset="0"/>
              </a:rPr>
              <a:t>3320 </a:t>
            </a:r>
            <a:r>
              <a:rPr lang="ru-RU" sz="3200" dirty="0">
                <a:latin typeface="Constantia" panose="02030602050306030303" pitchFamily="18" charset="0"/>
              </a:rPr>
              <a:t>Персонал дошкольного воспитания и образовани</a:t>
            </a:r>
            <a:r>
              <a:rPr lang="ru-RU" sz="3200" dirty="0"/>
              <a:t>я </a:t>
            </a:r>
          </a:p>
        </p:txBody>
      </p:sp>
    </p:spTree>
    <p:extLst>
      <p:ext uri="{BB962C8B-B14F-4D97-AF65-F5344CB8AC3E}">
        <p14:creationId xmlns:p14="http://schemas.microsoft.com/office/powerpoint/2010/main" val="39621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8194" y="783771"/>
            <a:ext cx="11469189" cy="50852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3.1</a:t>
            </a:r>
            <a:r>
              <a:rPr lang="ru-RU" sz="3200" b="1" dirty="0">
                <a:latin typeface="Georgia" panose="02040502050405020303" pitchFamily="18" charset="0"/>
              </a:rPr>
              <a:t>. Обобщенная трудовая </a:t>
            </a:r>
            <a:r>
              <a:rPr lang="ru-RU" sz="3200" b="1" dirty="0" smtClean="0">
                <a:latin typeface="Georgia" panose="02040502050405020303" pitchFamily="18" charset="0"/>
              </a:rPr>
              <a:t>функция</a:t>
            </a:r>
          </a:p>
          <a:p>
            <a:r>
              <a:rPr lang="ru-RU" sz="32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sz="3200" b="1" dirty="0" smtClean="0">
                <a:latin typeface="Georgia" panose="02040502050405020303" pitchFamily="18" charset="0"/>
              </a:rPr>
              <a:t>Наименование: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>
                <a:latin typeface="Georgia" panose="02040502050405020303" pitchFamily="18" charset="0"/>
              </a:rPr>
              <a:t>Педагогическая деятельность по проектированию и реализации образовательного процесса в образовательных организациях 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дошкольного, </a:t>
            </a:r>
            <a:r>
              <a:rPr lang="ru-RU" sz="3200" dirty="0">
                <a:latin typeface="Georgia" panose="02040502050405020303" pitchFamily="18" charset="0"/>
              </a:rPr>
              <a:t>начального общего, основного общего, среднего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4629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0854" y="2063579"/>
            <a:ext cx="2211860" cy="1383956"/>
          </a:xfrm>
          <a:prstGeom prst="ellipse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ФГОС ДО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486" y="432487"/>
            <a:ext cx="3113903" cy="877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Совокупность обязательных требований к дошкольному образованию</a:t>
            </a:r>
            <a:endParaRPr lang="ru-RU" b="1" dirty="0"/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3509319" y="1346886"/>
            <a:ext cx="1485454" cy="91936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56455" y="481914"/>
            <a:ext cx="3299254" cy="87732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 января 2014 года</a:t>
            </a:r>
            <a:endParaRPr lang="ru-RU" sz="2400" b="1" dirty="0"/>
          </a:p>
        </p:txBody>
      </p:sp>
      <p:cxnSp>
        <p:nvCxnSpPr>
          <p:cNvPr id="10" name="Прямая со стрелкой 9"/>
          <p:cNvCxnSpPr>
            <a:stCxn id="8" idx="2"/>
          </p:cNvCxnSpPr>
          <p:nvPr/>
        </p:nvCxnSpPr>
        <p:spPr>
          <a:xfrm>
            <a:off x="5406082" y="1359243"/>
            <a:ext cx="129745" cy="71669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265775" y="407771"/>
            <a:ext cx="3558743" cy="1458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«Об образовании в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РФ»Статья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дошкольное образование  определено как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  <a:endParaRPr lang="ru-RU" dirty="0"/>
          </a:p>
        </p:txBody>
      </p:sp>
      <p:pic>
        <p:nvPicPr>
          <p:cNvPr id="12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32487" y="2063578"/>
            <a:ext cx="1781120" cy="272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59" y="2063578"/>
            <a:ext cx="185737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9" y="2063578"/>
            <a:ext cx="19669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>
            <a:endCxn id="4" idx="7"/>
          </p:cNvCxnSpPr>
          <p:nvPr/>
        </p:nvCxnSpPr>
        <p:spPr>
          <a:xfrm flipH="1">
            <a:off x="6558795" y="1890583"/>
            <a:ext cx="706980" cy="37567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294023" y="2075936"/>
            <a:ext cx="3459891" cy="1161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Новая идеология образовательной деятельности 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65775" y="3760149"/>
            <a:ext cx="3558743" cy="14420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Совместная </a:t>
            </a:r>
            <a:endParaRPr lang="ru-RU" altLang="ru-RU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деятельность взрослого и </a:t>
            </a:r>
          </a:p>
          <a:p>
            <a:pPr marL="342900" lvl="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ребёнка.</a:t>
            </a:r>
          </a:p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>
            <a:stCxn id="17" idx="1"/>
          </p:cNvCxnSpPr>
          <p:nvPr/>
        </p:nvCxnSpPr>
        <p:spPr>
          <a:xfrm flipH="1" flipV="1">
            <a:off x="6841681" y="2598615"/>
            <a:ext cx="452342" cy="5808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2"/>
            <a:endCxn id="18" idx="0"/>
          </p:cNvCxnSpPr>
          <p:nvPr/>
        </p:nvCxnSpPr>
        <p:spPr>
          <a:xfrm>
            <a:off x="9023969" y="3237469"/>
            <a:ext cx="21178" cy="52268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354811" y="2997152"/>
            <a:ext cx="2465752" cy="1986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253418" y="3760149"/>
            <a:ext cx="3558743" cy="14420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Совокупность 5 образовательных областей 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82714" y="3681679"/>
            <a:ext cx="4203940" cy="1754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alt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формирование общей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культуры, развитие </a:t>
            </a:r>
            <a:r>
              <a:rPr lang="ru-RU" alt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личностных (интегративных</a:t>
            </a:r>
            <a:r>
              <a:rPr lang="ru-RU" alt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качеств,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обеспечивающих </a:t>
            </a:r>
            <a:r>
              <a:rPr lang="ru-RU" alt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социальную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успешность воспитанников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06672" y="3702059"/>
            <a:ext cx="4203940" cy="1754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Занятие</a:t>
            </a:r>
          </a:p>
          <a:p>
            <a:pPr marL="342900" lvl="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Sitka Subheading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рассматривается </a:t>
            </a:r>
            <a:endParaRPr lang="ru-RU" altLang="ru-RU" sz="2000" dirty="0">
              <a:solidFill>
                <a:srgbClr val="000000"/>
              </a:solidFill>
              <a:latin typeface="Sitka Subheading" panose="0200050500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Sitka Subheading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как занимательное </a:t>
            </a:r>
            <a:r>
              <a:rPr lang="ru-RU" altLang="ru-RU" sz="2000" dirty="0" smtClean="0">
                <a:solidFill>
                  <a:srgbClr val="000000"/>
                </a:solidFill>
                <a:latin typeface="Sitka Subheading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дело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8444155" y="3816393"/>
            <a:ext cx="1081058" cy="415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886854" y="3666662"/>
            <a:ext cx="4203940" cy="1959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i="1" dirty="0"/>
              <a:t>Переход от установки на запоминание большого количества информации к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dirty="0"/>
              <a:t>освоению новых видов деятельности </a:t>
            </a:r>
            <a:r>
              <a:rPr lang="ru-RU" b="1" i="1" dirty="0" smtClean="0"/>
              <a:t>проектных</a:t>
            </a:r>
            <a:r>
              <a:rPr lang="ru-RU" b="1" i="1" dirty="0"/>
              <a:t>, творческих, исследовательских. 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78574" y="3629353"/>
            <a:ext cx="4203940" cy="1959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ДО не допускает переноса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учебно-дисциплинарной модели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жизнь ребёнка дошкольного возраста.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06672" y="3658870"/>
            <a:ext cx="4114357" cy="1959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документ ставит во главу угла индивидуальный подход к ребенку через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</a:t>
            </a:r>
          </a:p>
          <a:p>
            <a:pPr algn="ctr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3367" y="3702059"/>
            <a:ext cx="4163105" cy="18361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Ведущими видами детской деятельности станут: игровая, коммуникативная, двигательная, познавательно-исследовательская,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44560" y="3666662"/>
            <a:ext cx="4288796" cy="2090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образовательных программ дошкольного образования не сопровождается проведением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промежуточных аттестаций и итоговой аттестации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algn="ctr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6639" y="4256016"/>
            <a:ext cx="4288796" cy="2090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Основные принципы дошкольного </a:t>
            </a:r>
            <a:r>
              <a:rPr lang="ru-RU" sz="2800" b="1" dirty="0" smtClean="0">
                <a:latin typeface="Georgia" panose="02040502050405020303" pitchFamily="18" charset="0"/>
              </a:rPr>
              <a:t>образования</a:t>
            </a:r>
            <a:endParaRPr lang="ru-RU" sz="28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994773" y="3424365"/>
            <a:ext cx="523437" cy="80718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844560" y="3629353"/>
            <a:ext cx="4288796" cy="2090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3 Т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программе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программы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программы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27590" y="4238475"/>
            <a:ext cx="4288796" cy="2090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latin typeface="Georgia" panose="02040502050405020303" pitchFamily="18" charset="0"/>
              </a:rPr>
              <a:t>Определены цели и задачи дошкольного образования </a:t>
            </a:r>
            <a:endParaRPr lang="ru-RU" sz="28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7" grpId="0" animBg="1"/>
      <p:bldP spid="18" grpId="0" animBg="1"/>
      <p:bldP spid="31" grpId="0" animBg="1"/>
      <p:bldP spid="32" grpId="0" animBg="1"/>
      <p:bldP spid="33" grpId="0" animBg="1"/>
      <p:bldP spid="2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4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13" y="335846"/>
            <a:ext cx="11142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Требования к образованию и </a:t>
            </a:r>
            <a:r>
              <a:rPr lang="ru-RU" sz="2400" b="1" dirty="0" smtClean="0">
                <a:latin typeface="Georgia" panose="02040502050405020303" pitchFamily="18" charset="0"/>
              </a:rPr>
              <a:t>обучению: </a:t>
            </a:r>
            <a:r>
              <a:rPr lang="ru-RU" sz="2400" dirty="0">
                <a:latin typeface="Georgia" panose="02040502050405020303" pitchFamily="18" charset="0"/>
              </a:rPr>
              <a:t>Высшее профессиональное образование или среднее профессиональное образование по направлениям подготовки "Образование и педагогика" </a:t>
            </a:r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Требования </a:t>
            </a:r>
            <a:r>
              <a:rPr lang="ru-RU" sz="2400" b="1" dirty="0">
                <a:latin typeface="Georgia" panose="02040502050405020303" pitchFamily="18" charset="0"/>
              </a:rPr>
              <a:t>к опыту практической работы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Требования </a:t>
            </a:r>
            <a:r>
              <a:rPr lang="ru-RU" sz="2400" dirty="0">
                <a:latin typeface="Georgia" panose="02040502050405020303" pitchFamily="18" charset="0"/>
              </a:rPr>
              <a:t>к опыту практической работы не предъявляются </a:t>
            </a:r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Особые </a:t>
            </a:r>
            <a:r>
              <a:rPr lang="ru-RU" sz="2400" b="1" dirty="0">
                <a:latin typeface="Georgia" panose="02040502050405020303" pitchFamily="18" charset="0"/>
              </a:rPr>
              <a:t>условия допуска к работе </a:t>
            </a:r>
            <a:r>
              <a:rPr lang="ru-RU" sz="2400" dirty="0">
                <a:latin typeface="Georgia" panose="02040502050405020303" pitchFamily="18" charset="0"/>
              </a:rPr>
              <a:t>К педагогической деятельности не допускаются лица: лишенные права заниматься педагогической деятельностью в соответствии с вступившим в законную силу приговором суда; имеющие или имевшие судимость за преступления, состав и виды которых установлены законодательством Российской Федерации; признанные недееспособными в установленном федеральным законом порядке; имеющие заболевания, предусмотренные установленным перечнем </a:t>
            </a:r>
          </a:p>
        </p:txBody>
      </p:sp>
    </p:spTree>
    <p:extLst>
      <p:ext uri="{BB962C8B-B14F-4D97-AF65-F5344CB8AC3E}">
        <p14:creationId xmlns:p14="http://schemas.microsoft.com/office/powerpoint/2010/main" val="976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27.08.2015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BBA-3191-4F8F-9D09-ADE59321832D}" type="slidenum">
              <a:rPr lang="ru-RU"/>
              <a:pPr/>
              <a:t>21</a:t>
            </a:fld>
            <a:endParaRPr lang="ru-RU"/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1097281" y="333376"/>
            <a:ext cx="10358846" cy="5903913"/>
            <a:chOff x="1134" y="1270"/>
            <a:chExt cx="1443" cy="3310"/>
          </a:xfrm>
        </p:grpSpPr>
        <p:cxnSp>
          <p:nvCxnSpPr>
            <p:cNvPr id="186388" name="_s186388"/>
            <p:cNvCxnSpPr>
              <a:cxnSpLocks noChangeShapeType="1"/>
              <a:stCxn id="9" idx="1"/>
              <a:endCxn id="3" idx="2"/>
            </p:cNvCxnSpPr>
            <p:nvPr/>
          </p:nvCxnSpPr>
          <p:spPr bwMode="auto">
            <a:xfrm rot="10800000" flipH="1">
              <a:off x="1220" y="1956"/>
              <a:ext cx="480" cy="2038"/>
            </a:xfrm>
            <a:prstGeom prst="bentConnector4">
              <a:avLst>
                <a:gd name="adj1" fmla="val -4069"/>
                <a:gd name="adj2" fmla="val 56463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380" name="_s186380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1700" y="1956"/>
              <a:ext cx="13" cy="750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379" name="_s186379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1700" y="1956"/>
              <a:ext cx="13" cy="265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378" name="_s186378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700" y="1956"/>
              <a:ext cx="13" cy="1233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86374"/>
            <p:cNvSpPr>
              <a:spLocks noChangeArrowheads="1"/>
            </p:cNvSpPr>
            <p:nvPr/>
          </p:nvSpPr>
          <p:spPr bwMode="auto">
            <a:xfrm>
              <a:off x="1134" y="1270"/>
              <a:ext cx="1132" cy="68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400" b="1" u="sng" dirty="0">
                  <a:solidFill>
                    <a:srgbClr val="A50021"/>
                  </a:solidFill>
                  <a:latin typeface="Times New Roman" pitchFamily="18" charset="0"/>
                  <a:cs typeface="Arial" charset="0"/>
                </a:rPr>
                <a:t>Трудовые функции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400" b="1" u="sng" dirty="0" err="1">
                  <a:solidFill>
                    <a:srgbClr val="A50021"/>
                  </a:solidFill>
                  <a:latin typeface="Times New Roman" pitchFamily="18" charset="0"/>
                  <a:cs typeface="Arial" charset="0"/>
                </a:rPr>
                <a:t>профессиональнй</a:t>
              </a:r>
              <a:r>
                <a:rPr kumimoji="1" lang="ru-RU" sz="2400" b="1" u="sng" dirty="0">
                  <a:solidFill>
                    <a:srgbClr val="A50021"/>
                  </a:solidFill>
                  <a:latin typeface="Times New Roman" pitchFamily="18" charset="0"/>
                  <a:cs typeface="Arial" charset="0"/>
                </a:rPr>
                <a:t> деятельности педагога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1600" b="1" u="sng" dirty="0">
                  <a:solidFill>
                    <a:srgbClr val="A50021"/>
                  </a:solidFill>
                  <a:latin typeface="Times New Roman" pitchFamily="18" charset="0"/>
                  <a:cs typeface="Arial" charset="0"/>
                </a:rPr>
                <a:t>(трудовые действия, необходимые умения,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1600" b="1" u="sng" dirty="0">
                  <a:solidFill>
                    <a:srgbClr val="A50021"/>
                  </a:solidFill>
                  <a:latin typeface="Times New Roman" pitchFamily="18" charset="0"/>
                  <a:cs typeface="Arial" charset="0"/>
                </a:rPr>
                <a:t>необходимые знания, другие характеристики)</a:t>
              </a:r>
            </a:p>
          </p:txBody>
        </p:sp>
        <p:sp>
          <p:nvSpPr>
            <p:cNvPr id="4" name="_s186375"/>
            <p:cNvSpPr>
              <a:spLocks noChangeArrowheads="1"/>
            </p:cNvSpPr>
            <p:nvPr/>
          </p:nvSpPr>
          <p:spPr bwMode="auto">
            <a:xfrm>
              <a:off x="1713" y="3046"/>
              <a:ext cx="738" cy="28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b="1" i="1" dirty="0">
                  <a:latin typeface="Times New Roman" pitchFamily="18" charset="0"/>
                  <a:cs typeface="Arial" charset="0"/>
                </a:rPr>
                <a:t>Развивающая </a:t>
              </a:r>
              <a:r>
                <a:rPr kumimoji="1" lang="ru-RU" b="1" i="1" dirty="0" smtClean="0">
                  <a:latin typeface="Times New Roman" pitchFamily="18" charset="0"/>
                  <a:cs typeface="Arial" charset="0"/>
                </a:rPr>
                <a:t>деятельность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b="1" i="1" dirty="0" smtClean="0">
                  <a:latin typeface="Times New Roman" pitchFamily="18" charset="0"/>
                  <a:cs typeface="Arial" charset="0"/>
                </a:rPr>
                <a:t>Развитие </a:t>
              </a:r>
              <a:endParaRPr kumimoji="1" lang="ru-RU" b="1" i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_s186376"/>
            <p:cNvSpPr>
              <a:spLocks noChangeArrowheads="1"/>
            </p:cNvSpPr>
            <p:nvPr/>
          </p:nvSpPr>
          <p:spPr bwMode="auto">
            <a:xfrm>
              <a:off x="1713" y="2036"/>
              <a:ext cx="726" cy="36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b="1" i="1">
                  <a:latin typeface="Times New Roman" pitchFamily="18" charset="0"/>
                  <a:cs typeface="Arial" charset="0"/>
                </a:rPr>
                <a:t>Общепедагогическая функция.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b="1" i="1">
                  <a:latin typeface="Times New Roman" pitchFamily="18" charset="0"/>
                  <a:cs typeface="Arial" charset="0"/>
                </a:rPr>
                <a:t>ОБУЧЕНИЕ</a:t>
              </a:r>
            </a:p>
          </p:txBody>
        </p:sp>
        <p:sp>
          <p:nvSpPr>
            <p:cNvPr id="8" name="_s186377"/>
            <p:cNvSpPr>
              <a:spLocks noChangeArrowheads="1"/>
            </p:cNvSpPr>
            <p:nvPr/>
          </p:nvSpPr>
          <p:spPr bwMode="auto">
            <a:xfrm>
              <a:off x="1713" y="2561"/>
              <a:ext cx="726" cy="28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b="1" i="1" dirty="0">
                  <a:latin typeface="Times New Roman" pitchFamily="18" charset="0"/>
                  <a:cs typeface="Arial" charset="0"/>
                </a:rPr>
                <a:t>Воспитательная </a:t>
              </a:r>
              <a:r>
                <a:rPr kumimoji="1" lang="ru-RU" b="1" i="1" dirty="0" smtClean="0">
                  <a:latin typeface="Times New Roman" pitchFamily="18" charset="0"/>
                  <a:cs typeface="Arial" charset="0"/>
                </a:rPr>
                <a:t>деятельность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b="1" i="1" dirty="0" smtClean="0">
                  <a:latin typeface="Times New Roman" pitchFamily="18" charset="0"/>
                  <a:cs typeface="Arial" charset="0"/>
                </a:rPr>
                <a:t>Воспитание </a:t>
              </a:r>
              <a:endParaRPr kumimoji="1" lang="ru-RU" b="1" i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_s186387"/>
            <p:cNvSpPr>
              <a:spLocks noChangeArrowheads="1"/>
            </p:cNvSpPr>
            <p:nvPr/>
          </p:nvSpPr>
          <p:spPr bwMode="auto">
            <a:xfrm>
              <a:off x="1220" y="3732"/>
              <a:ext cx="1268" cy="5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000" b="1" i="1">
                  <a:latin typeface="Times New Roman" pitchFamily="18" charset="0"/>
                  <a:cs typeface="Arial" charset="0"/>
                </a:rPr>
                <a:t>Педагогическая деятельность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000" b="1" i="1">
                  <a:latin typeface="Times New Roman" pitchFamily="18" charset="0"/>
                  <a:cs typeface="Arial" charset="0"/>
                </a:rPr>
                <a:t> по реализации программ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000" b="1" i="1">
                  <a:latin typeface="Times New Roman" pitchFamily="18" charset="0"/>
                  <a:cs typeface="Arial" charset="0"/>
                </a:rPr>
                <a:t> дошкольного 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5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44476"/>
            <a:ext cx="8686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Ключевые нововведения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31966" y="1676401"/>
            <a:ext cx="10123714" cy="41926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latin typeface="Constantia" panose="02030602050306030303" pitchFamily="18" charset="0"/>
              </a:rPr>
              <a:t>Раньше </a:t>
            </a:r>
            <a:r>
              <a:rPr lang="ru-RU" sz="3200" dirty="0">
                <a:latin typeface="Constantia" panose="02030602050306030303" pitchFamily="18" charset="0"/>
              </a:rPr>
              <a:t>педагог был главным носителем знаний, сейчас, </a:t>
            </a:r>
            <a:r>
              <a:rPr 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информационная функция педагога будет снижаться. </a:t>
            </a:r>
            <a:r>
              <a:rPr lang="ru-RU" sz="3200" dirty="0" smtClean="0">
                <a:latin typeface="Constantia" panose="02030602050306030303" pitchFamily="18" charset="0"/>
              </a:rPr>
              <a:t>Ему </a:t>
            </a:r>
            <a:r>
              <a:rPr lang="ru-RU" sz="3200" dirty="0">
                <a:latin typeface="Constantia" panose="02030602050306030303" pitchFamily="18" charset="0"/>
              </a:rPr>
              <a:t>нужно освоить самому и научить детей совершенно новым компетенциям: </a:t>
            </a:r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умению учиться, общаться со сверстниками и жить в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социокультурном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пространстве. </a:t>
            </a:r>
            <a:r>
              <a:rPr lang="ru-RU" sz="3200" dirty="0">
                <a:latin typeface="Constantia" panose="02030602050306030303" pitchFamily="18" charset="0"/>
              </a:rPr>
              <a:t>Педагогу необходимо полное овладение современными </a:t>
            </a:r>
            <a:r>
              <a:rPr 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информационно-коммуникативными технологиями, знание и использование социальных сетей. </a:t>
            </a:r>
            <a:br>
              <a:rPr 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</a:br>
            <a:endParaRPr lang="ru-RU" sz="3200" b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Какие новые  компетенции выдвигает стандарт, которыми педагог должен овладеть?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97280" y="1845734"/>
            <a:ext cx="1021515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Bookman Old Style" panose="02050604050505020204" pitchFamily="18" charset="0"/>
              </a:rPr>
              <a:t>Технологии  работы с одаренными воспитанниками ;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Bookman Old Style" panose="02050604050505020204" pitchFamily="18" charset="0"/>
              </a:rPr>
              <a:t>Технологии  работы в условиях реализации программ инклюзивного образования;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Bookman Old Style" panose="02050604050505020204" pitchFamily="18" charset="0"/>
              </a:rPr>
              <a:t>Уметь работать с воспитанниками, имеющими проблемы в развитии;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Bookman Old Style" panose="02050604050505020204" pitchFamily="18" charset="0"/>
              </a:rPr>
              <a:t>Уметь работать с </a:t>
            </a:r>
            <a:r>
              <a:rPr lang="ru-RU" sz="2400" dirty="0" err="1">
                <a:latin typeface="Bookman Old Style" panose="02050604050505020204" pitchFamily="18" charset="0"/>
              </a:rPr>
              <a:t>девиантными</a:t>
            </a:r>
            <a:r>
              <a:rPr lang="ru-RU" sz="2400" dirty="0">
                <a:latin typeface="Bookman Old Style" panose="02050604050505020204" pitchFamily="18" charset="0"/>
              </a:rPr>
              <a:t>, социально запущенными детьми, в том числе имеющими отклонения в социальном поведении.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onstantia" panose="02030602050306030303" pitchFamily="18" charset="0"/>
              </a:rPr>
              <a:t>В чем главная особенность </a:t>
            </a:r>
            <a:r>
              <a:rPr lang="ru-RU" sz="4000" dirty="0" err="1">
                <a:solidFill>
                  <a:srgbClr val="C00000"/>
                </a:solidFill>
                <a:latin typeface="Constantia" panose="02030602050306030303" pitchFamily="18" charset="0"/>
              </a:rPr>
              <a:t>профстандарта</a:t>
            </a:r>
            <a:r>
              <a:rPr lang="ru-RU" sz="4000" dirty="0">
                <a:solidFill>
                  <a:srgbClr val="C00000"/>
                </a:solidFill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Constantia" panose="02030602050306030303" pitchFamily="18" charset="0"/>
              </a:rPr>
              <a:t>Ключевая идея </a:t>
            </a:r>
            <a:r>
              <a:rPr lang="ru-RU" sz="2800" dirty="0" err="1">
                <a:latin typeface="Constantia" panose="02030602050306030303" pitchFamily="18" charset="0"/>
              </a:rPr>
              <a:t>профстандарта</a:t>
            </a:r>
            <a:r>
              <a:rPr lang="ru-RU" sz="2800" dirty="0">
                <a:latin typeface="Constantia" panose="02030602050306030303" pitchFamily="18" charset="0"/>
              </a:rPr>
              <a:t> – умение педагога работать с разными категориями детей: мигрантами, сиротами, одаренными, инвалидами, детьми, оказавшимися в трудной жизненной ситуации и т.д. </a:t>
            </a:r>
            <a:br>
              <a:rPr lang="ru-RU" sz="2800" dirty="0">
                <a:latin typeface="Constantia" panose="02030602050306030303" pitchFamily="18" charset="0"/>
              </a:rPr>
            </a:br>
            <a:endParaRPr lang="ru-RU" sz="28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Constantia" panose="02030602050306030303" pitchFamily="18" charset="0"/>
              </a:rPr>
              <a:t>Перестроиться </a:t>
            </a:r>
            <a:r>
              <a:rPr lang="ru-RU" sz="2800" dirty="0">
                <a:latin typeface="Constantia" panose="02030602050306030303" pitchFamily="18" charset="0"/>
              </a:rPr>
              <a:t>и начать оценивать деятельность педагога и детского сада  не только по работе с успешными, но и с трудными детьми.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7" y="914400"/>
            <a:ext cx="1093361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Constantia" panose="02030602050306030303" pitchFamily="18" charset="0"/>
              </a:rPr>
              <a:t>Может дополнится </a:t>
            </a:r>
            <a:r>
              <a:rPr lang="ru-RU" sz="2400" b="1" u="sng" dirty="0">
                <a:latin typeface="Constantia" panose="02030602050306030303" pitchFamily="18" charset="0"/>
              </a:rPr>
              <a:t>региональным дополнением к профессиональному стандарту</a:t>
            </a:r>
            <a:r>
              <a:rPr lang="ru-RU" sz="2400" dirty="0">
                <a:latin typeface="Constantia" panose="02030602050306030303" pitchFamily="18" charset="0"/>
              </a:rPr>
              <a:t> (документом, включающим дополнительные требования к квалификации педагога, позволяющие ему выполнять свои обязанности в реальном социокультурном контексте).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latin typeface="Constantia" panose="02030602050306030303" pitchFamily="18" charset="0"/>
              </a:rPr>
              <a:t>Может быть дополнен </a:t>
            </a:r>
            <a:r>
              <a:rPr lang="ru-RU" sz="2400" b="1" u="sng" dirty="0">
                <a:latin typeface="Constantia" panose="02030602050306030303" pitchFamily="18" charset="0"/>
              </a:rPr>
              <a:t>внутренним стандартом образовательной организации</a:t>
            </a:r>
            <a:r>
              <a:rPr lang="ru-RU" sz="2400" b="1" dirty="0">
                <a:latin typeface="Constantia" panose="02030602050306030303" pitchFamily="18" charset="0"/>
              </a:rPr>
              <a:t> (</a:t>
            </a:r>
            <a:r>
              <a:rPr lang="ru-RU" sz="2400" dirty="0">
                <a:latin typeface="Constantia" panose="02030602050306030303" pitchFamily="18" charset="0"/>
              </a:rPr>
              <a:t>документом, определяющим квалификационные требования к педагогу, соответствующий реализуемым в данной организации образовательным программам).</a:t>
            </a:r>
          </a:p>
        </p:txBody>
      </p:sp>
    </p:spTree>
    <p:extLst>
      <p:ext uri="{BB962C8B-B14F-4D97-AF65-F5344CB8AC3E}">
        <p14:creationId xmlns:p14="http://schemas.microsoft.com/office/powerpoint/2010/main" val="481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01337" y="188914"/>
            <a:ext cx="10175966" cy="1431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i="1" dirty="0">
                <a:latin typeface="Constantia" panose="02030602050306030303" pitchFamily="18" charset="0"/>
              </a:rPr>
              <a:t>Введение </a:t>
            </a:r>
            <a:r>
              <a:rPr lang="ru-RU" sz="3600" b="1" i="1" dirty="0" err="1">
                <a:latin typeface="Constantia" panose="02030602050306030303" pitchFamily="18" charset="0"/>
              </a:rPr>
              <a:t>профстандартов</a:t>
            </a:r>
            <a:r>
              <a:rPr lang="ru-RU" sz="3600" b="1" i="1" dirty="0">
                <a:latin typeface="Constantia" panose="02030602050306030303" pitchFamily="18" charset="0"/>
              </a:rPr>
              <a:t> для </a:t>
            </a:r>
            <a:r>
              <a:rPr lang="ru-RU" sz="3600" b="1" i="1" dirty="0" err="1">
                <a:latin typeface="Constantia" panose="02030602050306030303" pitchFamily="18" charset="0"/>
              </a:rPr>
              <a:t>педработников</a:t>
            </a:r>
            <a:r>
              <a:rPr lang="ru-RU" sz="3600" b="1" i="1" dirty="0">
                <a:latin typeface="Constantia" panose="02030602050306030303" pitchFamily="18" charset="0"/>
              </a:rPr>
              <a:t> позволит решить сразу несколько вопросов: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26655" y="1816782"/>
            <a:ext cx="1111649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Constantia" panose="02030602050306030303" pitchFamily="18" charset="0"/>
              </a:rPr>
              <a:t>Точно </a:t>
            </a:r>
            <a:r>
              <a:rPr lang="ru-RU" sz="2800" dirty="0">
                <a:latin typeface="Constantia" panose="02030602050306030303" pitchFamily="18" charset="0"/>
              </a:rPr>
              <a:t>определить, какую именно квалификацию должен иметь педагог.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Constantia" panose="02030602050306030303" pitchFamily="18" charset="0"/>
              </a:rPr>
              <a:t>Обеспечить нужную подготовку будущих работников этой области.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Constantia" panose="02030602050306030303" pitchFamily="18" charset="0"/>
              </a:rPr>
              <a:t>Уведомить педагогов о требованиях, которые будут к ним применяться.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Constantia" panose="02030602050306030303" pitchFamily="18" charset="0"/>
              </a:rPr>
              <a:t>Привлечь самих учителей, воспитателей и преподавателей к повышению уровня образования в России.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Меняйтесь раньше, чем Вас заставят это делать!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Cambria" panose="02040503050406030204" pitchFamily="18" charset="0"/>
              </a:rPr>
              <a:t>Профстандарт</a:t>
            </a:r>
            <a:r>
              <a:rPr lang="ru-RU" sz="2800" dirty="0" smtClean="0">
                <a:latin typeface="Cambria" panose="02040503050406030204" pitchFamily="18" charset="0"/>
              </a:rPr>
              <a:t> </a:t>
            </a:r>
            <a:r>
              <a:rPr lang="ru-RU" sz="2800" dirty="0">
                <a:latin typeface="Cambria" panose="02040503050406030204" pitchFamily="18" charset="0"/>
              </a:rPr>
              <a:t>способствует повышению профессиональной подготовки педагога и необходимости постоянного профессионального роста;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ambria" panose="02040503050406030204" pitchFamily="18" charset="0"/>
              </a:rPr>
              <a:t>Профессиональный </a:t>
            </a:r>
            <a:r>
              <a:rPr lang="ru-RU" sz="2800" dirty="0">
                <a:latin typeface="Cambria" panose="02040503050406030204" pitchFamily="18" charset="0"/>
              </a:rPr>
              <a:t>стандарт  повышает </a:t>
            </a:r>
            <a:r>
              <a:rPr 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ответственность </a:t>
            </a:r>
            <a:r>
              <a:rPr lang="ru-RU" sz="2800" dirty="0">
                <a:latin typeface="Cambria" panose="02040503050406030204" pitchFamily="18" charset="0"/>
              </a:rPr>
              <a:t>педагога за результаты своего труда, а соответственно повышает </a:t>
            </a:r>
            <a:r>
              <a:rPr 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качество образования.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5421" y="1072055"/>
            <a:ext cx="10205545" cy="45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заключение остается сказать, что </a:t>
            </a:r>
            <a:r>
              <a:rPr lang="ru-RU" sz="2800" dirty="0" err="1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профстандарт</a:t>
            </a: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педагога </a:t>
            </a:r>
            <a:r>
              <a:rPr lang="ru-RU" sz="2800" dirty="0" smtClean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</a:t>
            </a: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</a:t>
            </a: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 новым и эффективным </a:t>
            </a:r>
            <a:b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способом упорядочения работы дошкольных </a:t>
            </a:r>
            <a:b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учреждений, повысить эффективность воспитательной и образовательной </a:t>
            </a:r>
            <a:b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в них, а также добиться большей компетентности от </a:t>
            </a:r>
            <a:r>
              <a:rPr lang="ru-RU" sz="2800" dirty="0" smtClean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  <a:r>
              <a:rPr lang="ru-RU" sz="2800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полезным окажется введение </a:t>
            </a:r>
            <a:r>
              <a:rPr lang="ru-RU" sz="2800" b="1" dirty="0" err="1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профстандартов</a:t>
            </a:r>
            <a:r>
              <a:rPr lang="ru-RU" sz="2800" b="1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покажет</a:t>
            </a:r>
            <a:br>
              <a:rPr lang="ru-RU" sz="2800" b="1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4406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время…</a:t>
            </a:r>
            <a:endParaRPr lang="ru-RU" sz="28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58091" y="286603"/>
            <a:ext cx="10097589" cy="928243"/>
          </a:xfrm>
        </p:spPr>
        <p:txBody>
          <a:bodyPr/>
          <a:lstStyle/>
          <a:p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кадровым условиям реализации ФГОС</a:t>
            </a:r>
            <a:endParaRPr lang="ru-RU" altLang="ru-RU" sz="2800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449977" y="1933304"/>
            <a:ext cx="8760823" cy="390579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должны обладать основными </a:t>
            </a: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компетенциями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необходимыми для создания условий развития детей в соответствии с п. 3.2.5 ФГОС;</a:t>
            </a:r>
          </a:p>
          <a:p>
            <a:pPr>
              <a:buFontTx/>
              <a:buChar char="-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30540" r="1655"/>
          <a:stretch/>
        </p:blipFill>
        <p:spPr bwMode="auto">
          <a:xfrm>
            <a:off x="8788921" y="4049854"/>
            <a:ext cx="2843757" cy="189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4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451" y="457201"/>
            <a:ext cx="111295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Обобщенно можно выделить 4 вектора в профессиональной деятельности педагога по реализации ФГОС ДО</a:t>
            </a:r>
            <a:endParaRPr lang="ru-RU" sz="14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50" y="1398998"/>
            <a:ext cx="10228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форм взаимодействия с детьми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891" y="2121103"/>
            <a:ext cx="99538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Реструктуризация содержания дошкольного образования: умение организовывать детские виды деятельности «культурные практики»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891" y="3089431"/>
            <a:ext cx="10398033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Построение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вариативного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мотивирующего развивающего пространства, ориентированного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уровень развития, проявляющийся у ребенка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 со взрослым и более опытными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891" y="4880358"/>
            <a:ext cx="1060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Эффективное взаимодействие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родителями (законными представителями) по вопросам образования ребенка, непосредственного вовлечения их в образовательную деятельность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41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188640"/>
            <a:ext cx="8044760" cy="127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Современный педагог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1" y="1672047"/>
            <a:ext cx="11077302" cy="4585062"/>
          </a:xfrm>
        </p:spPr>
        <p:txBody>
          <a:bodyPr>
            <a:normAutofit/>
          </a:bodyPr>
          <a:lstStyle/>
          <a:p>
            <a:pPr marL="0" algn="ctr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2800" i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Это человек, умеющий профессионально решать проблемы и типичные задачи, возникающие в реальных ситуациях профессиональной деятельности. </a:t>
            </a:r>
          </a:p>
          <a:p>
            <a:pPr marL="0" algn="ctr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Современный педагог дошкольного учреждения должен обладать особыми профессиональными и личными качествами, которые позволят ему, как можно лучше справляться с поставленными задачами, чутко </a:t>
            </a:r>
            <a:r>
              <a:rPr lang="ru-RU" sz="2800" b="1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реагировать на изменения в обществе </a:t>
            </a:r>
            <a:r>
              <a:rPr lang="ru-RU" sz="2800" i="1" dirty="0">
                <a:latin typeface="Bookman Old Style" panose="02050604050505020204" pitchFamily="18" charset="0"/>
              </a:rPr>
              <a:t>и максимально оптимизировать </a:t>
            </a:r>
            <a:r>
              <a:rPr 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переход ребенка в сложный мир взрослых</a:t>
            </a:r>
            <a:r>
              <a:rPr lang="ru-RU" sz="2800" i="1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596439" y="6357938"/>
            <a:ext cx="758825" cy="24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9274D3-47BD-4F17-A6EA-7A6AB17812B6}" type="slidenum">
              <a:rPr lang="ru-RU" altLang="ru-RU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30540" r="1655"/>
          <a:stretch/>
        </p:blipFill>
        <p:spPr bwMode="auto">
          <a:xfrm>
            <a:off x="155161" y="4616694"/>
            <a:ext cx="2573114" cy="17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0080" y="666206"/>
            <a:ext cx="10319657" cy="1110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Особенности периода перехода на профессиональный стандарт «Педагог»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292" y="1946366"/>
            <a:ext cx="9339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Профессиональный стандарт «Педагог» в нормативно-правовом поле закреплен Приказом </a:t>
            </a:r>
            <a:endParaRPr lang="ru-RU" sz="2400" b="1" dirty="0"/>
          </a:p>
          <a:p>
            <a:pPr algn="ctr"/>
            <a:r>
              <a:rPr lang="ru-RU" sz="2400" dirty="0"/>
              <a:t> Министерства труда и социальной защиты РФ №</a:t>
            </a:r>
            <a:r>
              <a:rPr lang="ru-RU" sz="2400" dirty="0" smtClean="0"/>
              <a:t>544н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18 октября 2013 г.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i="1" dirty="0"/>
              <a:t>Об утверждении профессионального стандарта </a:t>
            </a:r>
          </a:p>
          <a:p>
            <a:pPr algn="ctr"/>
            <a:r>
              <a:rPr lang="ru-RU" sz="2400" i="1" dirty="0"/>
              <a:t>«Педагог(педагогическая деятельность</a:t>
            </a:r>
          </a:p>
          <a:p>
            <a:pPr algn="ctr"/>
            <a:r>
              <a:rPr lang="ru-RU" sz="2400" i="1" dirty="0"/>
              <a:t> в сфере </a:t>
            </a:r>
            <a:r>
              <a:rPr lang="ru-RU" sz="2400" b="1" i="1" u="sng" dirty="0">
                <a:solidFill>
                  <a:srgbClr val="C00000"/>
                </a:solidFill>
              </a:rPr>
              <a:t>дошкольного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r>
              <a:rPr lang="ru-RU" sz="2400" i="1" dirty="0"/>
              <a:t>начального общего,</a:t>
            </a:r>
          </a:p>
          <a:p>
            <a:pPr algn="ctr"/>
            <a:r>
              <a:rPr lang="ru-RU" sz="2400" i="1" dirty="0"/>
              <a:t> основного </a:t>
            </a:r>
            <a:r>
              <a:rPr lang="ru-RU" sz="2400" i="1" dirty="0" err="1"/>
              <a:t>общего,среднего</a:t>
            </a:r>
            <a:r>
              <a:rPr lang="ru-RU" sz="2400" i="1" dirty="0"/>
              <a:t> общего образование)</a:t>
            </a:r>
          </a:p>
          <a:p>
            <a:pPr algn="ctr"/>
            <a:r>
              <a:rPr lang="ru-RU" sz="2400" i="1" dirty="0"/>
              <a:t>(воспитатель, учитель</a:t>
            </a:r>
            <a:r>
              <a:rPr lang="ru-RU" sz="2400" i="1" dirty="0" smtClean="0"/>
              <a:t>)»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9912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8" y="286604"/>
            <a:ext cx="10842171" cy="14376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Особенности периода перехода на профессиональный стандарт «Педагог» и этап вступления  в силу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2050868"/>
            <a:ext cx="10685417" cy="381822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Изначально планировалось его введение с 1 января 2015 года</a:t>
            </a:r>
          </a:p>
          <a:p>
            <a:pPr>
              <a:lnSpc>
                <a:spcPct val="100000"/>
              </a:lnSpc>
            </a:pPr>
            <a:endParaRPr lang="ru-RU" sz="1800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Georgia" panose="02040502050405020303" pitchFamily="18" charset="0"/>
              </a:rPr>
              <a:t>Затем последовал Приказ Минтруда РФ от 25.12.2014 №1115Н «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 внесении изменений </a:t>
            </a:r>
            <a:r>
              <a:rPr lang="ru-RU" sz="1800" dirty="0" smtClean="0">
                <a:latin typeface="Georgia" panose="02040502050405020303" pitchFamily="18" charset="0"/>
              </a:rPr>
              <a:t>в 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Georgia" panose="02040502050405020303" pitchFamily="18" charset="0"/>
              </a:rPr>
              <a:t>Приказ</a:t>
            </a:r>
            <a:r>
              <a:rPr lang="ru-RU" sz="1800" b="1" dirty="0" smtClean="0">
                <a:latin typeface="Georgia" panose="02040502050405020303" pitchFamily="18" charset="0"/>
              </a:rPr>
              <a:t> </a:t>
            </a:r>
            <a:r>
              <a:rPr lang="ru-RU" sz="1800" dirty="0" smtClean="0">
                <a:latin typeface="Georgia" panose="02040502050405020303" pitchFamily="18" charset="0"/>
              </a:rPr>
              <a:t> </a:t>
            </a:r>
            <a:r>
              <a:rPr lang="ru-RU" sz="1800" dirty="0">
                <a:latin typeface="Georgia" panose="02040502050405020303" pitchFamily="18" charset="0"/>
              </a:rPr>
              <a:t>Министерства труда и социальной защиты РФ №</a:t>
            </a:r>
            <a:r>
              <a:rPr lang="ru-RU" sz="1800" dirty="0" smtClean="0">
                <a:latin typeface="Georgia" panose="02040502050405020303" pitchFamily="18" charset="0"/>
              </a:rPr>
              <a:t>544н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от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18 октября 2013 г.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Georgia" panose="02040502050405020303" pitchFamily="18" charset="0"/>
              </a:rPr>
              <a:t>«</a:t>
            </a:r>
            <a:r>
              <a:rPr lang="ru-RU" sz="1800" i="1" dirty="0">
                <a:latin typeface="Georgia" panose="02040502050405020303" pitchFamily="18" charset="0"/>
              </a:rPr>
              <a:t>Об утверждении профессионального стандарта </a:t>
            </a:r>
            <a:r>
              <a:rPr lang="ru-RU" sz="1800" i="1" dirty="0" smtClean="0">
                <a:latin typeface="Georgia" panose="02040502050405020303" pitchFamily="18" charset="0"/>
              </a:rPr>
              <a:t>«</a:t>
            </a:r>
            <a:r>
              <a:rPr lang="ru-RU" sz="1800" i="1" dirty="0">
                <a:latin typeface="Georgia" panose="02040502050405020303" pitchFamily="18" charset="0"/>
              </a:rPr>
              <a:t>Педагог(педагогическая деятельность</a:t>
            </a:r>
          </a:p>
          <a:p>
            <a:pPr>
              <a:lnSpc>
                <a:spcPct val="100000"/>
              </a:lnSpc>
            </a:pPr>
            <a:r>
              <a:rPr lang="ru-RU" sz="1800" i="1" dirty="0">
                <a:latin typeface="Georgia" panose="02040502050405020303" pitchFamily="18" charset="0"/>
              </a:rPr>
              <a:t> в сфере </a:t>
            </a:r>
            <a:r>
              <a:rPr lang="ru-RU" sz="1800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дошкольного</a:t>
            </a:r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1800" i="1" dirty="0">
                <a:latin typeface="Georgia" panose="02040502050405020303" pitchFamily="18" charset="0"/>
              </a:rPr>
              <a:t>начального общего</a:t>
            </a:r>
            <a:r>
              <a:rPr lang="ru-RU" sz="1800" i="1" dirty="0" smtClean="0">
                <a:latin typeface="Georgia" panose="02040502050405020303" pitchFamily="18" charset="0"/>
              </a:rPr>
              <a:t>, </a:t>
            </a:r>
            <a:r>
              <a:rPr lang="ru-RU" sz="1800" i="1" dirty="0">
                <a:latin typeface="Georgia" panose="02040502050405020303" pitchFamily="18" charset="0"/>
              </a:rPr>
              <a:t>основного общего</a:t>
            </a:r>
            <a:r>
              <a:rPr lang="ru-RU" sz="1800" i="1" dirty="0" smtClean="0">
                <a:latin typeface="Georgia" panose="02040502050405020303" pitchFamily="18" charset="0"/>
              </a:rPr>
              <a:t>, среднего </a:t>
            </a:r>
            <a:r>
              <a:rPr lang="ru-RU" sz="1800" i="1" dirty="0">
                <a:latin typeface="Georgia" panose="02040502050405020303" pitchFamily="18" charset="0"/>
              </a:rPr>
              <a:t>общего образование)</a:t>
            </a:r>
          </a:p>
          <a:p>
            <a:pPr>
              <a:lnSpc>
                <a:spcPct val="100000"/>
              </a:lnSpc>
            </a:pPr>
            <a:r>
              <a:rPr lang="ru-RU" sz="1800" i="1" dirty="0">
                <a:latin typeface="Georgia" panose="02040502050405020303" pitchFamily="18" charset="0"/>
              </a:rPr>
              <a:t>(воспитатель, учитель</a:t>
            </a:r>
            <a:r>
              <a:rPr lang="ru-RU" sz="1800" i="1" dirty="0" smtClean="0">
                <a:latin typeface="Georgia" panose="02040502050405020303" pitchFamily="18" charset="0"/>
              </a:rPr>
              <a:t>)».</a:t>
            </a:r>
          </a:p>
          <a:p>
            <a:pPr>
              <a:lnSpc>
                <a:spcPct val="100000"/>
              </a:lnSpc>
            </a:pPr>
            <a:endParaRPr lang="ru-RU" sz="1800" i="1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i="1" dirty="0" smtClean="0">
                <a:latin typeface="Georgia" panose="02040502050405020303" pitchFamily="18" charset="0"/>
              </a:rPr>
              <a:t>Период ведения был отложен до </a:t>
            </a:r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 января 2017 г.</a:t>
            </a:r>
            <a:endParaRPr lang="ru-RU" sz="1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Особенности периода перехода на профессиональный стандарт «Педагог» и этап вступления  в силу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845733"/>
            <a:ext cx="11390812" cy="426768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Согласно Приказу Минтруда от 15.12.2016 №745 «О внесении изменения в </a:t>
            </a:r>
            <a:r>
              <a:rPr lang="ru-RU" dirty="0" err="1" smtClean="0">
                <a:latin typeface="Georgia" panose="02040502050405020303" pitchFamily="18" charset="0"/>
              </a:rPr>
              <a:t>профстандарт</a:t>
            </a:r>
            <a:r>
              <a:rPr lang="ru-RU" dirty="0" smtClean="0">
                <a:latin typeface="Georgia" panose="02040502050405020303" pitchFamily="18" charset="0"/>
              </a:rPr>
              <a:t> «Педагог», дата вступления в силу переносится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1 сентября 2019 г.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Постановление Правительства РФ от 27.06.2016 №584 «Об особенностях применения профессиональных стандартов», согласно которому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 1 января 2020, </a:t>
            </a:r>
            <a:r>
              <a:rPr lang="ru-RU" dirty="0" smtClean="0">
                <a:latin typeface="Georgia" panose="02040502050405020303" pitchFamily="18" charset="0"/>
              </a:rPr>
              <a:t>устанавливается переходный период для всех профессиональных стандартов.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Итак, в настоящий момент каждая ДОО находится на стадии поэтапного внедрения профессионального стандарта «Педагог» и выделяют следующие периоды его введения: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2017-2019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гг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 переходный период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2020 г-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полный переход на профессиональный стандарт , вступление его в силу и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правоприменение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в образовательном пространстве РФ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Чем вызвана разработка профстандарта «Педагог»?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77" y="1845734"/>
            <a:ext cx="11011989" cy="4023360"/>
          </a:xfrm>
        </p:spPr>
        <p:txBody>
          <a:bodyPr/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6023" y="1845734"/>
            <a:ext cx="105547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Во-первых, Закон </a:t>
            </a:r>
            <a:r>
              <a:rPr lang="ru-RU" alt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«Об образовании в РФ</a:t>
            </a:r>
            <a:r>
              <a:rPr lang="ru-RU" alt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» Статья </a:t>
            </a:r>
            <a:r>
              <a:rPr lang="ru-RU" alt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– дошкольное образование  определено как </a:t>
            </a:r>
            <a:r>
              <a:rPr lang="ru-RU" altLang="ru-RU" sz="2400" b="1" u="sng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alt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Это, в свою очередь, потребовало разработки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как документа государственных гарантий, общественного договора с родителями воспитанников. </a:t>
            </a:r>
          </a:p>
          <a:p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 сегодняшний день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выступает отдельной услугой, одной из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функций дошкольного образования.</a:t>
            </a:r>
          </a:p>
          <a:p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Во-вторых,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новым требованиям перестали отвечать квалификационные характеристики и должностные инструкции. 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</TotalTime>
  <Words>1500</Words>
  <Application>Microsoft Office PowerPoint</Application>
  <PresentationFormat>Широкоэкранный</PresentationFormat>
  <Paragraphs>167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45" baseType="lpstr">
      <vt:lpstr>Arial</vt:lpstr>
      <vt:lpstr>Bookman Old Style</vt:lpstr>
      <vt:lpstr>Calibri</vt:lpstr>
      <vt:lpstr>Calibri Light</vt:lpstr>
      <vt:lpstr>Cambria</vt:lpstr>
      <vt:lpstr>Century Gothic</vt:lpstr>
      <vt:lpstr>Constantia</vt:lpstr>
      <vt:lpstr>Franklin Gothic Book</vt:lpstr>
      <vt:lpstr>Georgia</vt:lpstr>
      <vt:lpstr>Sitka Subheading</vt:lpstr>
      <vt:lpstr>Times New Roman</vt:lpstr>
      <vt:lpstr>Verdana</vt:lpstr>
      <vt:lpstr>Wingdings</vt:lpstr>
      <vt:lpstr>Wingdings 3</vt:lpstr>
      <vt:lpstr>Ретро</vt:lpstr>
      <vt:lpstr>Тема Office</vt:lpstr>
      <vt:lpstr>Легкий дым</vt:lpstr>
      <vt:lpstr>ПОВЫШЕНИЕ ПРОФЕССИОНАЛЬНОГО МАСТЕРСТВА ПЕДАГОГА ДОШКОЛЬНОЙ ОБРАЗОВАТЕЛЬНОЙ ОРГАНИЗАЦИИ В КОНТЕКСТЕ ФГОС ДО И ПРОФЕССИОНАЛЬНЫХ СТАНДАРТОВ</vt:lpstr>
      <vt:lpstr>Презентация PowerPoint</vt:lpstr>
      <vt:lpstr>Требования к кадровым условиям реализации ФГОС</vt:lpstr>
      <vt:lpstr>Презентация PowerPoint</vt:lpstr>
      <vt:lpstr>Современный педагог ДОУ</vt:lpstr>
      <vt:lpstr>Презентация PowerPoint</vt:lpstr>
      <vt:lpstr>Особенности периода перехода на профессиональный стандарт «Педагог» и этап вступления  в силу</vt:lpstr>
      <vt:lpstr>Особенности периода перехода на профессиональный стандарт «Педагог» и этап вступления  в силу</vt:lpstr>
      <vt:lpstr>Чем вызвана разработка профстандарта «Педагог»?</vt:lpstr>
      <vt:lpstr>Чем вызвана разработка профстандарта «Педагог»?</vt:lpstr>
      <vt:lpstr>Среди особенностей социальной ситуации развития (рисков современного детства) выделяют:</vt:lpstr>
      <vt:lpstr>Среди особенностей социальной ситуации развития (рисков современного детства) выделяют:</vt:lpstr>
      <vt:lpstr>Характеристика стандарта</vt:lpstr>
      <vt:lpstr>Термины и определения применительно к педагогу</vt:lpstr>
      <vt:lpstr> Профессиональный стандарт педагога </vt:lpstr>
      <vt:lpstr>Презентация PowerPoint</vt:lpstr>
      <vt:lpstr>Структура профстандарта </vt:lpstr>
      <vt:lpstr>Структура профстандарта </vt:lpstr>
      <vt:lpstr>Презентация PowerPoint</vt:lpstr>
      <vt:lpstr>Презентация PowerPoint</vt:lpstr>
      <vt:lpstr>Презентация PowerPoint</vt:lpstr>
      <vt:lpstr>Ключевые нововведения</vt:lpstr>
      <vt:lpstr>Какие новые  компетенции выдвигает стандарт, которыми педагог должен овладеть? </vt:lpstr>
      <vt:lpstr>В чем главная особенность профстандарта?</vt:lpstr>
      <vt:lpstr>Презентация PowerPoint</vt:lpstr>
      <vt:lpstr>Введение профстандартов для педработников позволит решить сразу несколько вопросов:</vt:lpstr>
      <vt:lpstr>Меняйтесь раньше, чем Вас заставят это делать!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ПРОФЕССИОНАЛЬНОГО МАСТЕРСТВА ПЕДАГОГА ДОШКОЛЬНОГО ОБРАЗОВАТЕЛЬНОЙ ОРГАНИЗАЦИИ В КОНТЕКСТЕ ФГОС ДО И ПРОФЕССИОНАЛЬНЫХ СТАНДАРТОВ</dc:title>
  <dc:creator>DU</dc:creator>
  <cp:lastModifiedBy>DU</cp:lastModifiedBy>
  <cp:revision>48</cp:revision>
  <dcterms:created xsi:type="dcterms:W3CDTF">2018-10-20T21:55:38Z</dcterms:created>
  <dcterms:modified xsi:type="dcterms:W3CDTF">2018-11-26T19:41:12Z</dcterms:modified>
</cp:coreProperties>
</file>