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6" r:id="rId8"/>
    <p:sldId id="262" r:id="rId9"/>
    <p:sldId id="263" r:id="rId10"/>
    <p:sldId id="265" r:id="rId11"/>
    <p:sldId id="264"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36FE"/>
    <a:srgbClr val="EB49C8"/>
    <a:srgbClr val="FF0066"/>
    <a:srgbClr val="5A06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BF15D0-C3BD-47E7-8EEE-CB53E913B90C}"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ru-RU"/>
        </a:p>
      </dgm:t>
    </dgm:pt>
    <dgm:pt modelId="{04A2D9F4-CA61-4FB4-A655-7502BC8C0758}">
      <dgm:prSet custT="1"/>
      <dgm:spPr/>
      <dgm:t>
        <a:bodyPr/>
        <a:lstStyle/>
        <a:p>
          <a:pPr algn="ctr"/>
          <a:r>
            <a:rPr lang="ru-RU" sz="2800" b="1" dirty="0" smtClean="0">
              <a:solidFill>
                <a:srgbClr val="C00000"/>
              </a:solidFill>
              <a:latin typeface="Times New Roman"/>
              <a:ea typeface="Times New Roman"/>
            </a:rPr>
            <a:t>При­чины нарушений право на игру: </a:t>
          </a:r>
          <a:endParaRPr lang="ru-RU" sz="2800" b="1" dirty="0"/>
        </a:p>
      </dgm:t>
    </dgm:pt>
    <dgm:pt modelId="{DD0B2007-7D1B-4ADC-9D11-A85BDBDEB3EC}" type="parTrans" cxnId="{772DA607-0B83-4AEC-A200-785BFFD4F184}">
      <dgm:prSet/>
      <dgm:spPr/>
      <dgm:t>
        <a:bodyPr/>
        <a:lstStyle/>
        <a:p>
          <a:endParaRPr lang="ru-RU"/>
        </a:p>
      </dgm:t>
    </dgm:pt>
    <dgm:pt modelId="{CA152BC7-4725-436D-9B94-448B3886C06E}" type="sibTrans" cxnId="{772DA607-0B83-4AEC-A200-785BFFD4F184}">
      <dgm:prSet/>
      <dgm:spPr/>
      <dgm:t>
        <a:bodyPr/>
        <a:lstStyle/>
        <a:p>
          <a:endParaRPr lang="ru-RU"/>
        </a:p>
      </dgm:t>
    </dgm:pt>
    <dgm:pt modelId="{044AE5A5-E77F-478C-B07C-E685B6BD13FA}">
      <dgm:prSet custT="1"/>
      <dgm:spPr/>
      <dgm:t>
        <a:bodyPr/>
        <a:lstStyle/>
        <a:p>
          <a:pPr algn="ctr"/>
          <a:r>
            <a:rPr lang="ru-RU" sz="2400" b="1" dirty="0" smtClean="0">
              <a:solidFill>
                <a:srgbClr val="002060"/>
              </a:solidFill>
              <a:latin typeface="Times New Roman"/>
              <a:ea typeface="Times New Roman"/>
            </a:rPr>
            <a:t>непонимание взрослыми важности игры</a:t>
          </a:r>
          <a:endParaRPr lang="ru-RU" sz="2400" b="1" dirty="0">
            <a:solidFill>
              <a:srgbClr val="002060"/>
            </a:solidFill>
          </a:endParaRPr>
        </a:p>
      </dgm:t>
    </dgm:pt>
    <dgm:pt modelId="{0AB63259-5370-4ED2-B783-B7BB381AFC68}" type="parTrans" cxnId="{A7841235-BF54-4232-B1E2-5C9B98DAAA36}">
      <dgm:prSet/>
      <dgm:spPr/>
      <dgm:t>
        <a:bodyPr/>
        <a:lstStyle/>
        <a:p>
          <a:endParaRPr lang="ru-RU"/>
        </a:p>
      </dgm:t>
    </dgm:pt>
    <dgm:pt modelId="{7E8C5377-516D-4862-A36E-59F8CC95A9F6}" type="sibTrans" cxnId="{A7841235-BF54-4232-B1E2-5C9B98DAAA36}">
      <dgm:prSet/>
      <dgm:spPr/>
      <dgm:t>
        <a:bodyPr/>
        <a:lstStyle/>
        <a:p>
          <a:endParaRPr lang="ru-RU"/>
        </a:p>
      </dgm:t>
    </dgm:pt>
    <dgm:pt modelId="{F62D7CB7-79A8-447A-82C4-1AC6EB0943C3}">
      <dgm:prSet custT="1"/>
      <dgm:spPr/>
      <dgm:t>
        <a:bodyPr/>
        <a:lstStyle/>
        <a:p>
          <a:pPr algn="ctr"/>
          <a:r>
            <a:rPr lang="ru-RU" sz="2400" b="1" dirty="0" smtClean="0">
              <a:solidFill>
                <a:srgbClr val="002060"/>
              </a:solidFill>
              <a:latin typeface="Times New Roman"/>
              <a:ea typeface="Times New Roman"/>
            </a:rPr>
            <a:t>от­сутствие безопасного пространства для игры</a:t>
          </a:r>
          <a:endParaRPr lang="ru-RU" sz="2400" b="1" dirty="0">
            <a:solidFill>
              <a:srgbClr val="002060"/>
            </a:solidFill>
          </a:endParaRPr>
        </a:p>
      </dgm:t>
    </dgm:pt>
    <dgm:pt modelId="{A8E5FEE3-CBFB-4D16-BD61-E529D24273B2}" type="parTrans" cxnId="{802DB639-FCD2-49F3-A02A-1576504481B2}">
      <dgm:prSet/>
      <dgm:spPr/>
      <dgm:t>
        <a:bodyPr/>
        <a:lstStyle/>
        <a:p>
          <a:endParaRPr lang="ru-RU"/>
        </a:p>
      </dgm:t>
    </dgm:pt>
    <dgm:pt modelId="{777D3628-FE6A-42A4-AF47-7B8D05DA59A6}" type="sibTrans" cxnId="{802DB639-FCD2-49F3-A02A-1576504481B2}">
      <dgm:prSet/>
      <dgm:spPr/>
      <dgm:t>
        <a:bodyPr/>
        <a:lstStyle/>
        <a:p>
          <a:endParaRPr lang="ru-RU"/>
        </a:p>
      </dgm:t>
    </dgm:pt>
    <dgm:pt modelId="{8E0427A0-C830-4629-B7E1-0951E81DC477}">
      <dgm:prSet custT="1"/>
      <dgm:spPr/>
      <dgm:t>
        <a:bodyPr/>
        <a:lstStyle/>
        <a:p>
          <a:pPr algn="ctr"/>
          <a:r>
            <a:rPr lang="ru-RU" sz="2000" b="1" dirty="0" smtClean="0">
              <a:solidFill>
                <a:srgbClr val="002060"/>
              </a:solidFill>
              <a:latin typeface="Times New Roman"/>
              <a:ea typeface="Times New Roman"/>
            </a:rPr>
            <a:t>отсутствие соответ­ствующей предметной среды, под­держивающей игру</a:t>
          </a:r>
          <a:endParaRPr lang="ru-RU" sz="2000" b="1" dirty="0">
            <a:solidFill>
              <a:srgbClr val="002060"/>
            </a:solidFill>
          </a:endParaRPr>
        </a:p>
      </dgm:t>
    </dgm:pt>
    <dgm:pt modelId="{B679087F-1B14-4741-9109-DE60E692C0F1}" type="parTrans" cxnId="{C9DA1E99-5542-4FC9-A90B-614D07B633B3}">
      <dgm:prSet/>
      <dgm:spPr/>
      <dgm:t>
        <a:bodyPr/>
        <a:lstStyle/>
        <a:p>
          <a:endParaRPr lang="ru-RU"/>
        </a:p>
      </dgm:t>
    </dgm:pt>
    <dgm:pt modelId="{BB870735-A766-49AD-9EA6-8F25B24DE466}" type="sibTrans" cxnId="{C9DA1E99-5542-4FC9-A90B-614D07B633B3}">
      <dgm:prSet/>
      <dgm:spPr/>
      <dgm:t>
        <a:bodyPr/>
        <a:lstStyle/>
        <a:p>
          <a:endParaRPr lang="ru-RU"/>
        </a:p>
      </dgm:t>
    </dgm:pt>
    <dgm:pt modelId="{ED010A93-5645-403D-BBFB-19CBC67B8EC3}">
      <dgm:prSet/>
      <dgm:spPr/>
      <dgm:t>
        <a:bodyPr/>
        <a:lstStyle/>
        <a:p>
          <a:pPr algn="ctr"/>
          <a:r>
            <a:rPr lang="ru-RU" b="1" dirty="0" smtClean="0">
              <a:solidFill>
                <a:srgbClr val="002060"/>
              </a:solidFill>
              <a:latin typeface="Times New Roman"/>
              <a:ea typeface="Times New Roman"/>
            </a:rPr>
            <a:t>давление образовательных задач и приори­тет обучающих действий</a:t>
          </a:r>
          <a:endParaRPr lang="ru-RU" b="1" dirty="0">
            <a:solidFill>
              <a:srgbClr val="002060"/>
            </a:solidFill>
          </a:endParaRPr>
        </a:p>
      </dgm:t>
    </dgm:pt>
    <dgm:pt modelId="{05E726D4-461F-4ECC-8E5B-E20DD912D4D3}" type="parTrans" cxnId="{3F9E861F-D7AD-4F4D-8AA8-3307BB677E95}">
      <dgm:prSet/>
      <dgm:spPr/>
      <dgm:t>
        <a:bodyPr/>
        <a:lstStyle/>
        <a:p>
          <a:endParaRPr lang="ru-RU"/>
        </a:p>
      </dgm:t>
    </dgm:pt>
    <dgm:pt modelId="{06B0B250-4C34-4F10-A731-14B81CCEDCBE}" type="sibTrans" cxnId="{3F9E861F-D7AD-4F4D-8AA8-3307BB677E95}">
      <dgm:prSet/>
      <dgm:spPr/>
      <dgm:t>
        <a:bodyPr/>
        <a:lstStyle/>
        <a:p>
          <a:endParaRPr lang="ru-RU"/>
        </a:p>
      </dgm:t>
    </dgm:pt>
    <dgm:pt modelId="{2E52464C-81F5-4848-BB9A-F5FC2BCEE46B}">
      <dgm:prSet custT="1"/>
      <dgm:spPr/>
      <dgm:t>
        <a:bodyPr/>
        <a:lstStyle/>
        <a:p>
          <a:pPr algn="ctr"/>
          <a:r>
            <a:rPr lang="ru-RU" sz="2400" b="1" dirty="0" smtClean="0">
              <a:solidFill>
                <a:srgbClr val="002060"/>
              </a:solidFill>
              <a:latin typeface="Times New Roman"/>
              <a:ea typeface="Times New Roman"/>
            </a:rPr>
            <a:t>жест­кое программирование свободного времени детей</a:t>
          </a:r>
          <a:endParaRPr lang="ru-RU" sz="2400" b="1" dirty="0">
            <a:solidFill>
              <a:srgbClr val="002060"/>
            </a:solidFill>
          </a:endParaRPr>
        </a:p>
      </dgm:t>
    </dgm:pt>
    <dgm:pt modelId="{F8F87267-3024-45FF-9B8C-B9AAA5B6B758}" type="parTrans" cxnId="{259D0344-33BD-4CBA-B8D2-C9024D19F2A1}">
      <dgm:prSet/>
      <dgm:spPr/>
      <dgm:t>
        <a:bodyPr/>
        <a:lstStyle/>
        <a:p>
          <a:endParaRPr lang="ru-RU"/>
        </a:p>
      </dgm:t>
    </dgm:pt>
    <dgm:pt modelId="{30371331-52CC-4027-A4DE-318F1774F285}" type="sibTrans" cxnId="{259D0344-33BD-4CBA-B8D2-C9024D19F2A1}">
      <dgm:prSet/>
      <dgm:spPr/>
      <dgm:t>
        <a:bodyPr/>
        <a:lstStyle/>
        <a:p>
          <a:endParaRPr lang="ru-RU"/>
        </a:p>
      </dgm:t>
    </dgm:pt>
    <dgm:pt modelId="{47EA3867-1A59-46CF-8DC0-43BE3593D44F}">
      <dgm:prSet custT="1"/>
      <dgm:spPr/>
      <dgm:t>
        <a:bodyPr/>
        <a:lstStyle/>
        <a:p>
          <a:r>
            <a:rPr lang="ru-RU" sz="2400" b="1" dirty="0" err="1" smtClean="0">
              <a:solidFill>
                <a:srgbClr val="002060"/>
              </a:solidFill>
              <a:latin typeface="Times New Roman"/>
              <a:ea typeface="Times New Roman"/>
            </a:rPr>
            <a:t>технологизация</a:t>
          </a:r>
          <a:r>
            <a:rPr lang="ru-RU" sz="2400" b="1" dirty="0" smtClean="0">
              <a:solidFill>
                <a:srgbClr val="002060"/>
              </a:solidFill>
              <a:latin typeface="Times New Roman"/>
              <a:ea typeface="Times New Roman"/>
            </a:rPr>
            <a:t> и коммерциализация детской игры</a:t>
          </a:r>
          <a:endParaRPr lang="ru-RU" sz="2400" b="1" dirty="0">
            <a:solidFill>
              <a:srgbClr val="002060"/>
            </a:solidFill>
          </a:endParaRPr>
        </a:p>
      </dgm:t>
    </dgm:pt>
    <dgm:pt modelId="{170EBE88-4762-47D0-ACA2-D788B47401EB}" type="parTrans" cxnId="{6E760A4C-9503-41A4-83B5-BC31A9FACFC5}">
      <dgm:prSet/>
      <dgm:spPr/>
      <dgm:t>
        <a:bodyPr/>
        <a:lstStyle/>
        <a:p>
          <a:endParaRPr lang="ru-RU"/>
        </a:p>
      </dgm:t>
    </dgm:pt>
    <dgm:pt modelId="{F21EDB7C-54FA-49FA-B846-832D7FAA4213}" type="sibTrans" cxnId="{6E760A4C-9503-41A4-83B5-BC31A9FACFC5}">
      <dgm:prSet/>
      <dgm:spPr/>
      <dgm:t>
        <a:bodyPr/>
        <a:lstStyle/>
        <a:p>
          <a:endParaRPr lang="ru-RU"/>
        </a:p>
      </dgm:t>
    </dgm:pt>
    <dgm:pt modelId="{F2F741A7-FFB2-41BA-893F-9B73C25DCE0E}" type="pres">
      <dgm:prSet presAssocID="{D4BF15D0-C3BD-47E7-8EEE-CB53E913B90C}" presName="linear" presStyleCnt="0">
        <dgm:presLayoutVars>
          <dgm:animLvl val="lvl"/>
          <dgm:resizeHandles val="exact"/>
        </dgm:presLayoutVars>
      </dgm:prSet>
      <dgm:spPr/>
      <dgm:t>
        <a:bodyPr/>
        <a:lstStyle/>
        <a:p>
          <a:endParaRPr lang="ru-RU"/>
        </a:p>
      </dgm:t>
    </dgm:pt>
    <dgm:pt modelId="{1C4497A0-F198-4169-995E-198EFA109822}" type="pres">
      <dgm:prSet presAssocID="{04A2D9F4-CA61-4FB4-A655-7502BC8C0758}" presName="parentText" presStyleLbl="node1" presStyleIdx="0" presStyleCnt="7" custScaleY="30834" custLinFactY="-49426" custLinFactNeighborX="5113" custLinFactNeighborY="-100000">
        <dgm:presLayoutVars>
          <dgm:chMax val="0"/>
          <dgm:bulletEnabled val="1"/>
        </dgm:presLayoutVars>
      </dgm:prSet>
      <dgm:spPr/>
      <dgm:t>
        <a:bodyPr/>
        <a:lstStyle/>
        <a:p>
          <a:endParaRPr lang="ru-RU"/>
        </a:p>
      </dgm:t>
    </dgm:pt>
    <dgm:pt modelId="{E361B6A4-270F-4026-9311-D681F1A72AF2}" type="pres">
      <dgm:prSet presAssocID="{CA152BC7-4725-436D-9B94-448B3886C06E}" presName="spacer" presStyleCnt="0"/>
      <dgm:spPr/>
    </dgm:pt>
    <dgm:pt modelId="{99A5055C-117E-4479-A451-5A19E897D096}" type="pres">
      <dgm:prSet presAssocID="{044AE5A5-E77F-478C-B07C-E685B6BD13FA}" presName="parentText" presStyleLbl="node1" presStyleIdx="1" presStyleCnt="7" custScaleY="22148">
        <dgm:presLayoutVars>
          <dgm:chMax val="0"/>
          <dgm:bulletEnabled val="1"/>
        </dgm:presLayoutVars>
      </dgm:prSet>
      <dgm:spPr/>
      <dgm:t>
        <a:bodyPr/>
        <a:lstStyle/>
        <a:p>
          <a:endParaRPr lang="ru-RU"/>
        </a:p>
      </dgm:t>
    </dgm:pt>
    <dgm:pt modelId="{26492819-1DDA-4521-A126-85A60631046D}" type="pres">
      <dgm:prSet presAssocID="{7E8C5377-516D-4862-A36E-59F8CC95A9F6}" presName="spacer" presStyleCnt="0"/>
      <dgm:spPr/>
    </dgm:pt>
    <dgm:pt modelId="{CD45561A-6A20-4C48-BF91-79F47667B225}" type="pres">
      <dgm:prSet presAssocID="{F62D7CB7-79A8-447A-82C4-1AC6EB0943C3}" presName="parentText" presStyleLbl="node1" presStyleIdx="2" presStyleCnt="7" custScaleY="18258">
        <dgm:presLayoutVars>
          <dgm:chMax val="0"/>
          <dgm:bulletEnabled val="1"/>
        </dgm:presLayoutVars>
      </dgm:prSet>
      <dgm:spPr/>
      <dgm:t>
        <a:bodyPr/>
        <a:lstStyle/>
        <a:p>
          <a:endParaRPr lang="ru-RU"/>
        </a:p>
      </dgm:t>
    </dgm:pt>
    <dgm:pt modelId="{A1D6617F-9019-4132-95A8-81389C2CD231}" type="pres">
      <dgm:prSet presAssocID="{777D3628-FE6A-42A4-AF47-7B8D05DA59A6}" presName="spacer" presStyleCnt="0"/>
      <dgm:spPr/>
    </dgm:pt>
    <dgm:pt modelId="{2FA9A5DA-EAF6-4815-86B2-9F45AF23CD69}" type="pres">
      <dgm:prSet presAssocID="{8E0427A0-C830-4629-B7E1-0951E81DC477}" presName="parentText" presStyleLbl="node1" presStyleIdx="3" presStyleCnt="7" custScaleY="21857">
        <dgm:presLayoutVars>
          <dgm:chMax val="0"/>
          <dgm:bulletEnabled val="1"/>
        </dgm:presLayoutVars>
      </dgm:prSet>
      <dgm:spPr/>
      <dgm:t>
        <a:bodyPr/>
        <a:lstStyle/>
        <a:p>
          <a:endParaRPr lang="ru-RU"/>
        </a:p>
      </dgm:t>
    </dgm:pt>
    <dgm:pt modelId="{A64454D2-6A7E-4378-8832-6292BA40713B}" type="pres">
      <dgm:prSet presAssocID="{BB870735-A766-49AD-9EA6-8F25B24DE466}" presName="spacer" presStyleCnt="0"/>
      <dgm:spPr/>
    </dgm:pt>
    <dgm:pt modelId="{1B559BA6-F976-451A-8BD2-954CA6CC9D05}" type="pres">
      <dgm:prSet presAssocID="{ED010A93-5645-403D-BBFB-19CBC67B8EC3}" presName="parentText" presStyleLbl="node1" presStyleIdx="4" presStyleCnt="7" custScaleY="19974">
        <dgm:presLayoutVars>
          <dgm:chMax val="0"/>
          <dgm:bulletEnabled val="1"/>
        </dgm:presLayoutVars>
      </dgm:prSet>
      <dgm:spPr/>
      <dgm:t>
        <a:bodyPr/>
        <a:lstStyle/>
        <a:p>
          <a:endParaRPr lang="ru-RU"/>
        </a:p>
      </dgm:t>
    </dgm:pt>
    <dgm:pt modelId="{6ADEECB1-7645-432F-9F69-0E43FA461D65}" type="pres">
      <dgm:prSet presAssocID="{06B0B250-4C34-4F10-A731-14B81CCEDCBE}" presName="spacer" presStyleCnt="0"/>
      <dgm:spPr/>
    </dgm:pt>
    <dgm:pt modelId="{4DA71DA7-050B-469E-B3A6-E1DC6BA7D60F}" type="pres">
      <dgm:prSet presAssocID="{2E52464C-81F5-4848-BB9A-F5FC2BCEE46B}" presName="parentText" presStyleLbl="node1" presStyleIdx="5" presStyleCnt="7" custScaleY="19872">
        <dgm:presLayoutVars>
          <dgm:chMax val="0"/>
          <dgm:bulletEnabled val="1"/>
        </dgm:presLayoutVars>
      </dgm:prSet>
      <dgm:spPr/>
      <dgm:t>
        <a:bodyPr/>
        <a:lstStyle/>
        <a:p>
          <a:endParaRPr lang="ru-RU"/>
        </a:p>
      </dgm:t>
    </dgm:pt>
    <dgm:pt modelId="{BD9A84FE-885C-46CF-A4D8-E421778A7F78}" type="pres">
      <dgm:prSet presAssocID="{30371331-52CC-4027-A4DE-318F1774F285}" presName="spacer" presStyleCnt="0"/>
      <dgm:spPr/>
    </dgm:pt>
    <dgm:pt modelId="{4AD01269-5EE3-48E9-BE9B-631926BE9B49}" type="pres">
      <dgm:prSet presAssocID="{47EA3867-1A59-46CF-8DC0-43BE3593D44F}" presName="parentText" presStyleLbl="node1" presStyleIdx="6" presStyleCnt="7" custScaleY="21098">
        <dgm:presLayoutVars>
          <dgm:chMax val="0"/>
          <dgm:bulletEnabled val="1"/>
        </dgm:presLayoutVars>
      </dgm:prSet>
      <dgm:spPr/>
      <dgm:t>
        <a:bodyPr/>
        <a:lstStyle/>
        <a:p>
          <a:endParaRPr lang="ru-RU"/>
        </a:p>
      </dgm:t>
    </dgm:pt>
  </dgm:ptLst>
  <dgm:cxnLst>
    <dgm:cxn modelId="{6E760A4C-9503-41A4-83B5-BC31A9FACFC5}" srcId="{D4BF15D0-C3BD-47E7-8EEE-CB53E913B90C}" destId="{47EA3867-1A59-46CF-8DC0-43BE3593D44F}" srcOrd="6" destOrd="0" parTransId="{170EBE88-4762-47D0-ACA2-D788B47401EB}" sibTransId="{F21EDB7C-54FA-49FA-B846-832D7FAA4213}"/>
    <dgm:cxn modelId="{480C35C5-0322-49C1-ABB6-EE10814336A2}" type="presOf" srcId="{044AE5A5-E77F-478C-B07C-E685B6BD13FA}" destId="{99A5055C-117E-4479-A451-5A19E897D096}" srcOrd="0" destOrd="0" presId="urn:microsoft.com/office/officeart/2005/8/layout/vList2"/>
    <dgm:cxn modelId="{FED774DA-A784-46C4-A8E3-717FA8EC0E5F}" type="presOf" srcId="{2E52464C-81F5-4848-BB9A-F5FC2BCEE46B}" destId="{4DA71DA7-050B-469E-B3A6-E1DC6BA7D60F}" srcOrd="0" destOrd="0" presId="urn:microsoft.com/office/officeart/2005/8/layout/vList2"/>
    <dgm:cxn modelId="{9E7CFDDC-8125-4C46-A80E-0A674740E97B}" type="presOf" srcId="{D4BF15D0-C3BD-47E7-8EEE-CB53E913B90C}" destId="{F2F741A7-FFB2-41BA-893F-9B73C25DCE0E}" srcOrd="0" destOrd="0" presId="urn:microsoft.com/office/officeart/2005/8/layout/vList2"/>
    <dgm:cxn modelId="{CB98B0B1-A93D-4B3D-8D6D-672B66E21765}" type="presOf" srcId="{47EA3867-1A59-46CF-8DC0-43BE3593D44F}" destId="{4AD01269-5EE3-48E9-BE9B-631926BE9B49}" srcOrd="0" destOrd="0" presId="urn:microsoft.com/office/officeart/2005/8/layout/vList2"/>
    <dgm:cxn modelId="{C9DA1E99-5542-4FC9-A90B-614D07B633B3}" srcId="{D4BF15D0-C3BD-47E7-8EEE-CB53E913B90C}" destId="{8E0427A0-C830-4629-B7E1-0951E81DC477}" srcOrd="3" destOrd="0" parTransId="{B679087F-1B14-4741-9109-DE60E692C0F1}" sibTransId="{BB870735-A766-49AD-9EA6-8F25B24DE466}"/>
    <dgm:cxn modelId="{3F9E861F-D7AD-4F4D-8AA8-3307BB677E95}" srcId="{D4BF15D0-C3BD-47E7-8EEE-CB53E913B90C}" destId="{ED010A93-5645-403D-BBFB-19CBC67B8EC3}" srcOrd="4" destOrd="0" parTransId="{05E726D4-461F-4ECC-8E5B-E20DD912D4D3}" sibTransId="{06B0B250-4C34-4F10-A731-14B81CCEDCBE}"/>
    <dgm:cxn modelId="{802DB639-FCD2-49F3-A02A-1576504481B2}" srcId="{D4BF15D0-C3BD-47E7-8EEE-CB53E913B90C}" destId="{F62D7CB7-79A8-447A-82C4-1AC6EB0943C3}" srcOrd="2" destOrd="0" parTransId="{A8E5FEE3-CBFB-4D16-BD61-E529D24273B2}" sibTransId="{777D3628-FE6A-42A4-AF47-7B8D05DA59A6}"/>
    <dgm:cxn modelId="{C038C179-1F2D-4470-8D99-422C4D917D47}" type="presOf" srcId="{ED010A93-5645-403D-BBFB-19CBC67B8EC3}" destId="{1B559BA6-F976-451A-8BD2-954CA6CC9D05}" srcOrd="0" destOrd="0" presId="urn:microsoft.com/office/officeart/2005/8/layout/vList2"/>
    <dgm:cxn modelId="{259D0344-33BD-4CBA-B8D2-C9024D19F2A1}" srcId="{D4BF15D0-C3BD-47E7-8EEE-CB53E913B90C}" destId="{2E52464C-81F5-4848-BB9A-F5FC2BCEE46B}" srcOrd="5" destOrd="0" parTransId="{F8F87267-3024-45FF-9B8C-B9AAA5B6B758}" sibTransId="{30371331-52CC-4027-A4DE-318F1774F285}"/>
    <dgm:cxn modelId="{C5CB783F-8D41-4D61-BD7F-21FB27B97C63}" type="presOf" srcId="{8E0427A0-C830-4629-B7E1-0951E81DC477}" destId="{2FA9A5DA-EAF6-4815-86B2-9F45AF23CD69}" srcOrd="0" destOrd="0" presId="urn:microsoft.com/office/officeart/2005/8/layout/vList2"/>
    <dgm:cxn modelId="{A7841235-BF54-4232-B1E2-5C9B98DAAA36}" srcId="{D4BF15D0-C3BD-47E7-8EEE-CB53E913B90C}" destId="{044AE5A5-E77F-478C-B07C-E685B6BD13FA}" srcOrd="1" destOrd="0" parTransId="{0AB63259-5370-4ED2-B783-B7BB381AFC68}" sibTransId="{7E8C5377-516D-4862-A36E-59F8CC95A9F6}"/>
    <dgm:cxn modelId="{505988DC-4B9E-474A-80DE-FA9085646E05}" type="presOf" srcId="{F62D7CB7-79A8-447A-82C4-1AC6EB0943C3}" destId="{CD45561A-6A20-4C48-BF91-79F47667B225}" srcOrd="0" destOrd="0" presId="urn:microsoft.com/office/officeart/2005/8/layout/vList2"/>
    <dgm:cxn modelId="{772DA607-0B83-4AEC-A200-785BFFD4F184}" srcId="{D4BF15D0-C3BD-47E7-8EEE-CB53E913B90C}" destId="{04A2D9F4-CA61-4FB4-A655-7502BC8C0758}" srcOrd="0" destOrd="0" parTransId="{DD0B2007-7D1B-4ADC-9D11-A85BDBDEB3EC}" sibTransId="{CA152BC7-4725-436D-9B94-448B3886C06E}"/>
    <dgm:cxn modelId="{55C22E0F-E5A2-4D81-89B2-1E8806B2BD42}" type="presOf" srcId="{04A2D9F4-CA61-4FB4-A655-7502BC8C0758}" destId="{1C4497A0-F198-4169-995E-198EFA109822}" srcOrd="0" destOrd="0" presId="urn:microsoft.com/office/officeart/2005/8/layout/vList2"/>
    <dgm:cxn modelId="{7D312FDD-5FB3-4190-9437-88AFBDF32E72}" type="presParOf" srcId="{F2F741A7-FFB2-41BA-893F-9B73C25DCE0E}" destId="{1C4497A0-F198-4169-995E-198EFA109822}" srcOrd="0" destOrd="0" presId="urn:microsoft.com/office/officeart/2005/8/layout/vList2"/>
    <dgm:cxn modelId="{6D966AFD-D04B-4CDF-837A-2C7922585F9C}" type="presParOf" srcId="{F2F741A7-FFB2-41BA-893F-9B73C25DCE0E}" destId="{E361B6A4-270F-4026-9311-D681F1A72AF2}" srcOrd="1" destOrd="0" presId="urn:microsoft.com/office/officeart/2005/8/layout/vList2"/>
    <dgm:cxn modelId="{7B495AE3-6587-416E-936D-6BD08319A915}" type="presParOf" srcId="{F2F741A7-FFB2-41BA-893F-9B73C25DCE0E}" destId="{99A5055C-117E-4479-A451-5A19E897D096}" srcOrd="2" destOrd="0" presId="urn:microsoft.com/office/officeart/2005/8/layout/vList2"/>
    <dgm:cxn modelId="{55064DA5-4354-40BD-A6E4-70D57DAC1155}" type="presParOf" srcId="{F2F741A7-FFB2-41BA-893F-9B73C25DCE0E}" destId="{26492819-1DDA-4521-A126-85A60631046D}" srcOrd="3" destOrd="0" presId="urn:microsoft.com/office/officeart/2005/8/layout/vList2"/>
    <dgm:cxn modelId="{30CF7FA1-46AB-449A-836E-A6DD1CAAE427}" type="presParOf" srcId="{F2F741A7-FFB2-41BA-893F-9B73C25DCE0E}" destId="{CD45561A-6A20-4C48-BF91-79F47667B225}" srcOrd="4" destOrd="0" presId="urn:microsoft.com/office/officeart/2005/8/layout/vList2"/>
    <dgm:cxn modelId="{63189FF4-1BC4-4A3D-BD98-3D12535000CA}" type="presParOf" srcId="{F2F741A7-FFB2-41BA-893F-9B73C25DCE0E}" destId="{A1D6617F-9019-4132-95A8-81389C2CD231}" srcOrd="5" destOrd="0" presId="urn:microsoft.com/office/officeart/2005/8/layout/vList2"/>
    <dgm:cxn modelId="{314EA1BF-368A-4121-8846-584FCC7CA12B}" type="presParOf" srcId="{F2F741A7-FFB2-41BA-893F-9B73C25DCE0E}" destId="{2FA9A5DA-EAF6-4815-86B2-9F45AF23CD69}" srcOrd="6" destOrd="0" presId="urn:microsoft.com/office/officeart/2005/8/layout/vList2"/>
    <dgm:cxn modelId="{DFDB0AEF-E844-409A-8582-DBDDD0070AE6}" type="presParOf" srcId="{F2F741A7-FFB2-41BA-893F-9B73C25DCE0E}" destId="{A64454D2-6A7E-4378-8832-6292BA40713B}" srcOrd="7" destOrd="0" presId="urn:microsoft.com/office/officeart/2005/8/layout/vList2"/>
    <dgm:cxn modelId="{710D7889-A2DA-437A-8317-9CF901EC3047}" type="presParOf" srcId="{F2F741A7-FFB2-41BA-893F-9B73C25DCE0E}" destId="{1B559BA6-F976-451A-8BD2-954CA6CC9D05}" srcOrd="8" destOrd="0" presId="urn:microsoft.com/office/officeart/2005/8/layout/vList2"/>
    <dgm:cxn modelId="{FCD12722-AAF5-48F2-8E02-D1F814DA6D1E}" type="presParOf" srcId="{F2F741A7-FFB2-41BA-893F-9B73C25DCE0E}" destId="{6ADEECB1-7645-432F-9F69-0E43FA461D65}" srcOrd="9" destOrd="0" presId="urn:microsoft.com/office/officeart/2005/8/layout/vList2"/>
    <dgm:cxn modelId="{700F5CFF-32F3-4F49-A5F5-D17F9E6D4FDC}" type="presParOf" srcId="{F2F741A7-FFB2-41BA-893F-9B73C25DCE0E}" destId="{4DA71DA7-050B-469E-B3A6-E1DC6BA7D60F}" srcOrd="10" destOrd="0" presId="urn:microsoft.com/office/officeart/2005/8/layout/vList2"/>
    <dgm:cxn modelId="{933489DD-BA80-426C-827B-8FD66B39ADF6}" type="presParOf" srcId="{F2F741A7-FFB2-41BA-893F-9B73C25DCE0E}" destId="{BD9A84FE-885C-46CF-A4D8-E421778A7F78}" srcOrd="11" destOrd="0" presId="urn:microsoft.com/office/officeart/2005/8/layout/vList2"/>
    <dgm:cxn modelId="{5EB4A457-B682-41E4-941B-126A42E27C71}" type="presParOf" srcId="{F2F741A7-FFB2-41BA-893F-9B73C25DCE0E}" destId="{4AD01269-5EE3-48E9-BE9B-631926BE9B49}"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4C71EC6-210F-42DE-9C53-41977AD35B3D}" type="datetimeFigureOut">
              <a:rPr lang="ru-RU" smtClean="0"/>
              <a:pPr/>
              <a:t>07.12.2017</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07.12.2017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07.12.2017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4C71EC6-210F-42DE-9C53-41977AD35B3D}" type="datetimeFigureOut">
              <a:rPr lang="ru-RU" smtClean="0"/>
              <a:pPr/>
              <a:t>07.12.2017</a:t>
            </a:fld>
            <a:endParaRPr lang="ru-RU"/>
          </a:p>
        </p:txBody>
      </p:sp>
      <p:sp>
        <p:nvSpPr>
          <p:cNvPr id="9" name="Номер слайда 8"/>
          <p:cNvSpPr>
            <a:spLocks noGrp="1"/>
          </p:cNvSpPr>
          <p:nvPr>
            <p:ph type="sldNum" sz="quarter" idx="15"/>
          </p:nvPr>
        </p:nvSpPr>
        <p:spPr/>
        <p:txBody>
          <a:bodyPr rtlCol="0"/>
          <a:lstStyle/>
          <a:p>
            <a:fld id="{B19B0651-EE4F-4900-A07F-96A6BFA9D0F0}"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4C71EC6-210F-42DE-9C53-41977AD35B3D}" type="datetimeFigureOut">
              <a:rPr lang="ru-RU" smtClean="0"/>
              <a:pPr/>
              <a:t>07.12.2017</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07.12.2017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07.12.2017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4C71EC6-210F-42DE-9C53-41977AD35B3D}" type="datetimeFigureOut">
              <a:rPr lang="ru-RU" smtClean="0"/>
              <a:pPr/>
              <a:t>07.12.2017</a:t>
            </a:fld>
            <a:endParaRPr lang="ru-RU"/>
          </a:p>
        </p:txBody>
      </p:sp>
      <p:sp>
        <p:nvSpPr>
          <p:cNvPr id="7" name="Номер слайда 6"/>
          <p:cNvSpPr>
            <a:spLocks noGrp="1"/>
          </p:cNvSpPr>
          <p:nvPr>
            <p:ph type="sldNum" sz="quarter" idx="11"/>
          </p:nvPr>
        </p:nvSpPr>
        <p:spPr/>
        <p:txBody>
          <a:bodyPr rtlCol="0"/>
          <a:lstStyle/>
          <a:p>
            <a:fld id="{B19B0651-EE4F-4900-A07F-96A6BFA9D0F0}"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07.12.2017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4C71EC6-210F-42DE-9C53-41977AD35B3D}" type="datetimeFigureOut">
              <a:rPr lang="ru-RU" smtClean="0"/>
              <a:pPr/>
              <a:t>07.12.2017</a:t>
            </a:fld>
            <a:endParaRPr lang="ru-RU"/>
          </a:p>
        </p:txBody>
      </p:sp>
      <p:sp>
        <p:nvSpPr>
          <p:cNvPr id="22" name="Номер слайда 21"/>
          <p:cNvSpPr>
            <a:spLocks noGrp="1"/>
          </p:cNvSpPr>
          <p:nvPr>
            <p:ph type="sldNum" sz="quarter" idx="15"/>
          </p:nvPr>
        </p:nvSpPr>
        <p:spPr/>
        <p:txBody>
          <a:bodyPr rtlCol="0"/>
          <a:lstStyle/>
          <a:p>
            <a:fld id="{B19B0651-EE4F-4900-A07F-96A6BFA9D0F0}"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4C71EC6-210F-42DE-9C53-41977AD35B3D}" type="datetimeFigureOut">
              <a:rPr lang="ru-RU" smtClean="0"/>
              <a:pPr/>
              <a:t>07.12.2017</a:t>
            </a:fld>
            <a:endParaRPr lang="ru-RU"/>
          </a:p>
        </p:txBody>
      </p:sp>
      <p:sp>
        <p:nvSpPr>
          <p:cNvPr id="18" name="Номер слайда 17"/>
          <p:cNvSpPr>
            <a:spLocks noGrp="1"/>
          </p:cNvSpPr>
          <p:nvPr>
            <p:ph type="sldNum" sz="quarter" idx="11"/>
          </p:nvPr>
        </p:nvSpPr>
        <p:spPr/>
        <p:txBody>
          <a:bodyPr rtlCol="0"/>
          <a:lstStyle/>
          <a:p>
            <a:fld id="{B19B0651-EE4F-4900-A07F-96A6BFA9D0F0}"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C71EC6-210F-42DE-9C53-41977AD35B3D}" type="datetimeFigureOut">
              <a:rPr lang="ru-RU" smtClean="0"/>
              <a:pPr/>
              <a:t>07.12.2017</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audio" Target="../media/media1.mp3"/><Relationship Id="rId5" Type="http://schemas.openxmlformats.org/officeDocument/2006/relationships/image" Target="../media/image18.png"/><Relationship Id="rId4" Type="http://schemas.microsoft.com/office/2007/relationships/media" Target="../media/media1.mp3"/></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332656"/>
            <a:ext cx="7486600" cy="648072"/>
          </a:xfrm>
        </p:spPr>
        <p:txBody>
          <a:bodyPr>
            <a:normAutofit/>
          </a:bodyPr>
          <a:lstStyle/>
          <a:p>
            <a:pPr algn="ctr"/>
            <a:r>
              <a:rPr lang="ru-RU" sz="1800" dirty="0" smtClean="0">
                <a:solidFill>
                  <a:schemeClr val="tx2">
                    <a:lumMod val="75000"/>
                  </a:schemeClr>
                </a:solidFill>
                <a:latin typeface="Times New Roman" panose="02020603050405020304" pitchFamily="18" charset="0"/>
                <a:cs typeface="Times New Roman" panose="02020603050405020304" pitchFamily="18" charset="0"/>
              </a:rPr>
              <a:t>Муниципальное дошкольное образовательное учреждение детский сад компенсирующего вида № 26 «Солнышко»</a:t>
            </a:r>
            <a:endParaRPr lang="ru-RU" sz="18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619672" y="1196752"/>
            <a:ext cx="7128792" cy="5178170"/>
          </a:xfrm>
        </p:spPr>
        <p:txBody>
          <a:bodyPr/>
          <a:lstStyle/>
          <a:p>
            <a:pPr algn="ctr">
              <a:lnSpc>
                <a:spcPct val="115000"/>
              </a:lnSpc>
              <a:spcAft>
                <a:spcPts val="1000"/>
              </a:spcAft>
            </a:pPr>
            <a:r>
              <a:rPr lang="ru-RU" sz="4000" dirty="0">
                <a:solidFill>
                  <a:srgbClr val="C00000"/>
                </a:solidFill>
                <a:latin typeface="Times New Roman" panose="02020603050405020304" pitchFamily="18" charset="0"/>
                <a:ea typeface="Calibri"/>
                <a:cs typeface="Times New Roman" panose="02020603050405020304" pitchFamily="18" charset="0"/>
              </a:rPr>
              <a:t>Педагогический совет </a:t>
            </a:r>
            <a:endParaRPr lang="ru-RU" sz="1600" dirty="0">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2800" dirty="0" smtClean="0">
                <a:solidFill>
                  <a:srgbClr val="002060"/>
                </a:solidFill>
                <a:latin typeface="Times New Roman" panose="02020603050405020304" pitchFamily="18" charset="0"/>
                <a:ea typeface="Times New Roman"/>
                <a:cs typeface="Times New Roman" panose="02020603050405020304" pitchFamily="18" charset="0"/>
              </a:rPr>
              <a:t>Тема</a:t>
            </a:r>
            <a:r>
              <a:rPr lang="ru-RU" sz="2800" dirty="0">
                <a:solidFill>
                  <a:srgbClr val="002060"/>
                </a:solidFill>
                <a:latin typeface="Times New Roman" panose="02020603050405020304" pitchFamily="18" charset="0"/>
                <a:ea typeface="Times New Roman"/>
                <a:cs typeface="Times New Roman" panose="02020603050405020304" pitchFamily="18" charset="0"/>
              </a:rPr>
              <a:t>: «Сюжетно-ролевая игра как условие успешной социализации ребенка-дошкольника</a:t>
            </a:r>
            <a:r>
              <a:rPr lang="ru-RU" sz="2800" dirty="0" smtClean="0">
                <a:solidFill>
                  <a:srgbClr val="002060"/>
                </a:solidFill>
                <a:latin typeface="Times New Roman" panose="02020603050405020304" pitchFamily="18" charset="0"/>
                <a:ea typeface="Times New Roman"/>
                <a:cs typeface="Times New Roman" panose="02020603050405020304" pitchFamily="18" charset="0"/>
              </a:rPr>
              <a:t>».</a:t>
            </a:r>
          </a:p>
          <a:p>
            <a:pPr algn="ctr">
              <a:lnSpc>
                <a:spcPct val="115000"/>
              </a:lnSpc>
              <a:spcAft>
                <a:spcPts val="0"/>
              </a:spcAft>
            </a:pPr>
            <a:endParaRPr lang="ru-RU" sz="2400" dirty="0" smtClean="0">
              <a:solidFill>
                <a:schemeClr val="accent3">
                  <a:lumMod val="75000"/>
                </a:schemeClr>
              </a:solidFill>
              <a:latin typeface="Times New Roman" panose="02020603050405020304" pitchFamily="18" charset="0"/>
              <a:ea typeface="Times New Roman"/>
              <a:cs typeface="Times New Roman" panose="02020603050405020304" pitchFamily="18" charset="0"/>
            </a:endParaRPr>
          </a:p>
          <a:p>
            <a:pPr algn="ctr">
              <a:lnSpc>
                <a:spcPct val="115000"/>
              </a:lnSpc>
              <a:spcAft>
                <a:spcPts val="0"/>
              </a:spcAft>
            </a:pPr>
            <a:endParaRPr lang="ru-RU" sz="2000" dirty="0">
              <a:solidFill>
                <a:schemeClr val="accent3">
                  <a:lumMod val="75000"/>
                </a:schemeClr>
              </a:solidFill>
              <a:latin typeface="Times New Roman" panose="02020603050405020304" pitchFamily="18" charset="0"/>
              <a:ea typeface="Calibri"/>
              <a:cs typeface="Times New Roman" panose="02020603050405020304" pitchFamily="18" charset="0"/>
            </a:endParaRPr>
          </a:p>
          <a:p>
            <a:endParaRPr lang="ru-RU" dirty="0"/>
          </a:p>
        </p:txBody>
      </p:sp>
      <p:pic>
        <p:nvPicPr>
          <p:cNvPr id="1027" name="Picture 3" descr="C:\Users\rzaev\Desktop\фото 2016-2017\20171116_12002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2915816" y="3789039"/>
            <a:ext cx="4387948" cy="2966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4182102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endParaRPr lang="ru-RU"/>
          </a:p>
        </p:txBody>
      </p:sp>
      <p:sp>
        <p:nvSpPr>
          <p:cNvPr id="5" name="Подзаголовок 4"/>
          <p:cNvSpPr>
            <a:spLocks noGrp="1"/>
          </p:cNvSpPr>
          <p:nvPr>
            <p:ph type="subTitle" idx="1"/>
          </p:nvPr>
        </p:nvSpPr>
        <p:spPr>
          <a:xfrm>
            <a:off x="2286000" y="6309320"/>
            <a:ext cx="6172200" cy="288032"/>
          </a:xfrm>
        </p:spPr>
        <p:txBody>
          <a:bodyPr>
            <a:normAutofit fontScale="85000" lnSpcReduction="20000"/>
          </a:bodyPr>
          <a:lstStyle/>
          <a:p>
            <a:endParaRPr lang="ru-RU" dirty="0"/>
          </a:p>
        </p:txBody>
      </p:sp>
      <p:graphicFrame>
        <p:nvGraphicFramePr>
          <p:cNvPr id="6" name="Схема 5"/>
          <p:cNvGraphicFramePr/>
          <p:nvPr>
            <p:extLst>
              <p:ext uri="{D42A27DB-BD31-4B8C-83A1-F6EECF244321}">
                <p14:modId xmlns:p14="http://schemas.microsoft.com/office/powerpoint/2010/main" xmlns="" val="707346240"/>
              </p:ext>
            </p:extLst>
          </p:nvPr>
        </p:nvGraphicFramePr>
        <p:xfrm>
          <a:off x="1043608" y="332656"/>
          <a:ext cx="7848872"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421886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3568" y="332656"/>
            <a:ext cx="8136904" cy="3456384"/>
          </a:xfrm>
        </p:spPr>
        <p:txBody>
          <a:bodyPr>
            <a:normAutofit/>
          </a:bodyPr>
          <a:lstStyle/>
          <a:p>
            <a:pPr algn="ctr"/>
            <a:r>
              <a:rPr lang="ru-RU" sz="3200" dirty="0">
                <a:solidFill>
                  <a:srgbClr val="C00000"/>
                </a:solidFill>
                <a:latin typeface="Times New Roman"/>
                <a:ea typeface="Times New Roman"/>
              </a:rPr>
              <a:t>Как обеспечить достаточное время для сюжетно-ролевой игры в течение дня? </a:t>
            </a:r>
            <a:r>
              <a:rPr lang="ru-RU" sz="3200" dirty="0" smtClean="0">
                <a:solidFill>
                  <a:srgbClr val="C00000"/>
                </a:solidFill>
                <a:latin typeface="Times New Roman"/>
                <a:ea typeface="Times New Roman"/>
              </a:rPr>
              <a:t/>
            </a:r>
            <a:br>
              <a:rPr lang="ru-RU" sz="3200" dirty="0" smtClean="0">
                <a:solidFill>
                  <a:srgbClr val="C00000"/>
                </a:solidFill>
                <a:latin typeface="Times New Roman"/>
                <a:ea typeface="Times New Roman"/>
              </a:rPr>
            </a:br>
            <a:r>
              <a:rPr lang="ru-RU" sz="3200" dirty="0" smtClean="0">
                <a:solidFill>
                  <a:schemeClr val="bg2">
                    <a:lumMod val="50000"/>
                  </a:schemeClr>
                </a:solidFill>
                <a:latin typeface="Times New Roman"/>
                <a:ea typeface="Times New Roman"/>
              </a:rPr>
              <a:t>Как </a:t>
            </a:r>
            <a:r>
              <a:rPr lang="ru-RU" sz="3200" dirty="0">
                <a:solidFill>
                  <a:schemeClr val="bg2">
                    <a:lumMod val="50000"/>
                  </a:schemeClr>
                </a:solidFill>
                <a:latin typeface="Times New Roman"/>
                <a:ea typeface="Times New Roman"/>
              </a:rPr>
              <a:t>создать условия для оптимизации игровой активности дошкольников? </a:t>
            </a:r>
            <a:r>
              <a:rPr lang="ru-RU" sz="3200" dirty="0" smtClean="0">
                <a:solidFill>
                  <a:srgbClr val="C00000"/>
                </a:solidFill>
                <a:latin typeface="Times New Roman"/>
                <a:ea typeface="Times New Roman"/>
              </a:rPr>
              <a:t/>
            </a:r>
            <a:br>
              <a:rPr lang="ru-RU" sz="3200" dirty="0" smtClean="0">
                <a:solidFill>
                  <a:srgbClr val="C00000"/>
                </a:solidFill>
                <a:latin typeface="Times New Roman"/>
                <a:ea typeface="Times New Roman"/>
              </a:rPr>
            </a:br>
            <a:r>
              <a:rPr lang="ru-RU" sz="3200" dirty="0">
                <a:solidFill>
                  <a:srgbClr val="C00000"/>
                </a:solidFill>
                <a:latin typeface="Times New Roman"/>
                <a:ea typeface="Times New Roman"/>
              </a:rPr>
              <a:t> Как поддержать игру, а не управлять действиями детей?</a:t>
            </a:r>
            <a:endParaRPr lang="ru-RU" sz="3200" dirty="0">
              <a:solidFill>
                <a:srgbClr val="C00000"/>
              </a:solidFill>
            </a:endParaRPr>
          </a:p>
        </p:txBody>
      </p:sp>
      <p:sp>
        <p:nvSpPr>
          <p:cNvPr id="5" name="Подзаголовок 4"/>
          <p:cNvSpPr>
            <a:spLocks noGrp="1"/>
          </p:cNvSpPr>
          <p:nvPr>
            <p:ph type="subTitle" idx="1"/>
          </p:nvPr>
        </p:nvSpPr>
        <p:spPr>
          <a:xfrm>
            <a:off x="2286000" y="6525344"/>
            <a:ext cx="6172200" cy="216024"/>
          </a:xfrm>
        </p:spPr>
        <p:txBody>
          <a:bodyPr>
            <a:normAutofit fontScale="55000" lnSpcReduction="20000"/>
          </a:bodyPr>
          <a:lstStyle/>
          <a:p>
            <a:endParaRPr lang="ru-RU" dirty="0"/>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15816" y="3933056"/>
            <a:ext cx="3778430" cy="27342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80389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187624" y="620688"/>
            <a:ext cx="7704856" cy="2880320"/>
          </a:xfrm>
        </p:spPr>
        <p:txBody>
          <a:bodyPr>
            <a:normAutofit/>
          </a:bodyPr>
          <a:lstStyle/>
          <a:p>
            <a:pPr algn="ctr"/>
            <a:r>
              <a:rPr lang="ru-RU" sz="2800" dirty="0">
                <a:solidFill>
                  <a:srgbClr val="C00000"/>
                </a:solidFill>
                <a:latin typeface="Times New Roman"/>
                <a:ea typeface="Times New Roman"/>
                <a:cs typeface="Times New Roman"/>
              </a:rPr>
              <a:t>4</a:t>
            </a:r>
            <a:r>
              <a:rPr lang="ru-RU" sz="1600" dirty="0">
                <a:solidFill>
                  <a:srgbClr val="C00000"/>
                </a:solidFill>
                <a:latin typeface="Times New Roman"/>
                <a:ea typeface="Times New Roman"/>
                <a:cs typeface="Times New Roman"/>
              </a:rPr>
              <a:t>. </a:t>
            </a:r>
            <a:r>
              <a:rPr lang="ru-RU" sz="3200" dirty="0">
                <a:solidFill>
                  <a:srgbClr val="C00000"/>
                </a:solidFill>
                <a:latin typeface="Times New Roman"/>
                <a:ea typeface="Times New Roman"/>
              </a:rPr>
              <a:t>«Что такое социализация дошкольника? Важность игры в социализации дошкольника» </a:t>
            </a:r>
            <a:r>
              <a:rPr lang="ru-RU" sz="3200" dirty="0" smtClean="0">
                <a:solidFill>
                  <a:srgbClr val="C00000"/>
                </a:solidFill>
                <a:latin typeface="Times New Roman"/>
                <a:ea typeface="Times New Roman"/>
              </a:rPr>
              <a:t/>
            </a:r>
            <a:br>
              <a:rPr lang="ru-RU" sz="3200" dirty="0" smtClean="0">
                <a:solidFill>
                  <a:srgbClr val="C00000"/>
                </a:solidFill>
                <a:latin typeface="Times New Roman"/>
                <a:ea typeface="Times New Roman"/>
              </a:rPr>
            </a:br>
            <a:r>
              <a:rPr lang="ru-RU" sz="4000" b="0" dirty="0">
                <a:solidFill>
                  <a:srgbClr val="C00000"/>
                </a:solidFill>
                <a:latin typeface="Times New Roman" panose="02020603050405020304" pitchFamily="18" charset="0"/>
                <a:cs typeface="Times New Roman" panose="02020603050405020304" pitchFamily="18" charset="0"/>
              </a:rPr>
              <a:t/>
            </a:r>
            <a:br>
              <a:rPr lang="ru-RU" sz="4000" b="0" dirty="0">
                <a:solidFill>
                  <a:srgbClr val="C00000"/>
                </a:solidFill>
                <a:latin typeface="Times New Roman" panose="02020603050405020304" pitchFamily="18" charset="0"/>
                <a:cs typeface="Times New Roman" panose="02020603050405020304" pitchFamily="18" charset="0"/>
              </a:rPr>
            </a:br>
            <a:r>
              <a:rPr lang="ru-RU" sz="3200" b="0" dirty="0">
                <a:solidFill>
                  <a:srgbClr val="C00000"/>
                </a:solidFill>
                <a:latin typeface="Times New Roman" panose="02020603050405020304" pitchFamily="18" charset="0"/>
                <a:cs typeface="Times New Roman" panose="02020603050405020304" pitchFamily="18" charset="0"/>
              </a:rPr>
              <a:t>      </a:t>
            </a:r>
            <a:r>
              <a:rPr lang="ru-RU" sz="3200" b="0" dirty="0" smtClean="0">
                <a:solidFill>
                  <a:srgbClr val="002060"/>
                </a:solidFill>
                <a:latin typeface="Times New Roman" panose="02020603050405020304" pitchFamily="18" charset="0"/>
                <a:cs typeface="Times New Roman" panose="02020603050405020304" pitchFamily="18" charset="0"/>
              </a:rPr>
              <a:t>(</a:t>
            </a:r>
            <a:r>
              <a:rPr lang="ru-RU" sz="3200" b="0" dirty="0">
                <a:solidFill>
                  <a:srgbClr val="242852"/>
                </a:solidFill>
                <a:latin typeface="Times New Roman" panose="02020603050405020304" pitchFamily="18" charset="0"/>
                <a:ea typeface="Times New Roman"/>
                <a:cs typeface="Times New Roman" panose="02020603050405020304" pitchFamily="18" charset="0"/>
              </a:rPr>
              <a:t>Воспитатель Захарова </a:t>
            </a:r>
            <a:r>
              <a:rPr lang="ru-RU" sz="3200" b="0" dirty="0">
                <a:solidFill>
                  <a:srgbClr val="242852"/>
                </a:solidFill>
                <a:latin typeface="Times New Roman"/>
                <a:ea typeface="Times New Roman"/>
              </a:rPr>
              <a:t>И.Н.)</a:t>
            </a:r>
            <a:endParaRPr lang="ru-RU" sz="4800" dirty="0"/>
          </a:p>
        </p:txBody>
      </p:sp>
      <p:sp>
        <p:nvSpPr>
          <p:cNvPr id="5" name="Подзаголовок 4"/>
          <p:cNvSpPr>
            <a:spLocks noGrp="1"/>
          </p:cNvSpPr>
          <p:nvPr>
            <p:ph type="subTitle" idx="1"/>
          </p:nvPr>
        </p:nvSpPr>
        <p:spPr>
          <a:xfrm>
            <a:off x="2411760" y="5229200"/>
            <a:ext cx="6172200" cy="1371600"/>
          </a:xfrm>
        </p:spPr>
        <p:txBody>
          <a:bodyPr/>
          <a:lstStyle/>
          <a:p>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47864" y="3518936"/>
            <a:ext cx="3888432" cy="3194646"/>
          </a:xfrm>
          <a:prstGeom prst="rect">
            <a:avLst/>
          </a:prstGeom>
        </p:spPr>
      </p:pic>
    </p:spTree>
    <p:extLst>
      <p:ext uri="{BB962C8B-B14F-4D97-AF65-F5344CB8AC3E}">
        <p14:creationId xmlns:p14="http://schemas.microsoft.com/office/powerpoint/2010/main" xmlns="" val="3080898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187624" y="476672"/>
            <a:ext cx="7416824" cy="2952328"/>
          </a:xfrm>
        </p:spPr>
        <p:txBody>
          <a:bodyPr>
            <a:normAutofit/>
          </a:bodyPr>
          <a:lstStyle/>
          <a:p>
            <a:pPr algn="ctr"/>
            <a:r>
              <a:rPr lang="ru-RU" sz="3600" dirty="0">
                <a:solidFill>
                  <a:srgbClr val="C00000"/>
                </a:solidFill>
                <a:latin typeface="Times New Roman"/>
                <a:ea typeface="Times New Roman"/>
              </a:rPr>
              <a:t>5. «Развитие игровой деятельности в свете ФГОС» </a:t>
            </a:r>
            <a:br>
              <a:rPr lang="ru-RU" sz="3600" dirty="0">
                <a:solidFill>
                  <a:srgbClr val="C00000"/>
                </a:solidFill>
                <a:latin typeface="Times New Roman"/>
                <a:ea typeface="Times New Roman"/>
              </a:rPr>
            </a:br>
            <a:r>
              <a:rPr lang="ru-RU" sz="3600" b="0" dirty="0">
                <a:solidFill>
                  <a:srgbClr val="C00000"/>
                </a:solidFill>
                <a:latin typeface="Times New Roman"/>
                <a:ea typeface="Times New Roman"/>
              </a:rPr>
              <a:t>                                                   </a:t>
            </a:r>
            <a:r>
              <a:rPr lang="ru-RU" sz="3200" b="0" dirty="0">
                <a:solidFill>
                  <a:srgbClr val="002060"/>
                </a:solidFill>
                <a:latin typeface="Times New Roman"/>
                <a:ea typeface="Times New Roman"/>
              </a:rPr>
              <a:t>(Воспитатель Леонова Е.В.)</a:t>
            </a:r>
            <a:endParaRPr lang="ru-RU" sz="4800" dirty="0">
              <a:solidFill>
                <a:srgbClr val="002060"/>
              </a:solidFill>
            </a:endParaRPr>
          </a:p>
        </p:txBody>
      </p:sp>
      <p:sp>
        <p:nvSpPr>
          <p:cNvPr id="5" name="Подзаголовок 4"/>
          <p:cNvSpPr>
            <a:spLocks noGrp="1"/>
          </p:cNvSpPr>
          <p:nvPr>
            <p:ph type="subTitle" idx="1"/>
          </p:nvPr>
        </p:nvSpPr>
        <p:spPr/>
        <p:txBody>
          <a:bodyPr/>
          <a:lstStyle/>
          <a:p>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93213" y="3501008"/>
            <a:ext cx="3418889" cy="3247493"/>
          </a:xfrm>
          <a:prstGeom prst="rect">
            <a:avLst/>
          </a:prstGeom>
        </p:spPr>
      </p:pic>
    </p:spTree>
    <p:extLst>
      <p:ext uri="{BB962C8B-B14F-4D97-AF65-F5344CB8AC3E}">
        <p14:creationId xmlns:p14="http://schemas.microsoft.com/office/powerpoint/2010/main" xmlns="" val="2281773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331640" y="332656"/>
            <a:ext cx="7416824" cy="2808312"/>
          </a:xfrm>
        </p:spPr>
        <p:txBody>
          <a:bodyPr>
            <a:normAutofit/>
          </a:bodyPr>
          <a:lstStyle/>
          <a:p>
            <a:pPr algn="ctr"/>
            <a:r>
              <a:rPr lang="ru-RU" sz="3200" dirty="0">
                <a:solidFill>
                  <a:srgbClr val="C00000"/>
                </a:solidFill>
                <a:latin typeface="Times New Roman"/>
                <a:ea typeface="Times New Roman"/>
              </a:rPr>
              <a:t>6. «Условия организации сюжетно-ролевой игры в ДОУ на современном </a:t>
            </a:r>
            <a:r>
              <a:rPr lang="ru-RU" sz="3200" dirty="0" smtClean="0">
                <a:solidFill>
                  <a:srgbClr val="C00000"/>
                </a:solidFill>
                <a:latin typeface="Times New Roman"/>
                <a:ea typeface="Times New Roman"/>
              </a:rPr>
              <a:t>этапе»</a:t>
            </a:r>
            <a:br>
              <a:rPr lang="ru-RU" sz="3200" dirty="0" smtClean="0">
                <a:solidFill>
                  <a:srgbClr val="C00000"/>
                </a:solidFill>
                <a:latin typeface="Times New Roman"/>
                <a:ea typeface="Times New Roman"/>
              </a:rPr>
            </a:br>
            <a:r>
              <a:rPr lang="ru-RU" sz="3200" dirty="0" smtClean="0">
                <a:solidFill>
                  <a:srgbClr val="C00000"/>
                </a:solidFill>
                <a:latin typeface="Times New Roman"/>
                <a:ea typeface="Times New Roman"/>
              </a:rPr>
              <a:t>   </a:t>
            </a:r>
            <a:r>
              <a:rPr lang="ru-RU" sz="2400" b="0" dirty="0" smtClean="0">
                <a:solidFill>
                  <a:srgbClr val="002060"/>
                </a:solidFill>
                <a:latin typeface="Times New Roman"/>
                <a:ea typeface="Times New Roman"/>
              </a:rPr>
              <a:t>(</a:t>
            </a:r>
            <a:r>
              <a:rPr lang="ru-RU" sz="2400" b="0" dirty="0">
                <a:solidFill>
                  <a:srgbClr val="002060"/>
                </a:solidFill>
                <a:latin typeface="Times New Roman"/>
                <a:ea typeface="Times New Roman"/>
              </a:rPr>
              <a:t>Воспитатель Федорова О.С.)</a:t>
            </a:r>
            <a:endParaRPr lang="ru-RU" sz="4000" dirty="0">
              <a:solidFill>
                <a:srgbClr val="002060"/>
              </a:solidFill>
            </a:endParaRPr>
          </a:p>
        </p:txBody>
      </p:sp>
      <p:sp>
        <p:nvSpPr>
          <p:cNvPr id="5" name="Подзаголовок 4"/>
          <p:cNvSpPr>
            <a:spLocks noGrp="1"/>
          </p:cNvSpPr>
          <p:nvPr>
            <p:ph type="subTitle" idx="1"/>
          </p:nvPr>
        </p:nvSpPr>
        <p:spPr/>
        <p:txBody>
          <a:bodyPr/>
          <a:lstStyle/>
          <a:p>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14058" y="3230484"/>
            <a:ext cx="3096344" cy="3627516"/>
          </a:xfrm>
          <a:prstGeom prst="rect">
            <a:avLst/>
          </a:prstGeom>
        </p:spPr>
      </p:pic>
    </p:spTree>
    <p:extLst>
      <p:ext uri="{BB962C8B-B14F-4D97-AF65-F5344CB8AC3E}">
        <p14:creationId xmlns:p14="http://schemas.microsoft.com/office/powerpoint/2010/main" xmlns="" val="3734373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403648" y="404664"/>
            <a:ext cx="6748264" cy="3024336"/>
          </a:xfrm>
        </p:spPr>
        <p:txBody>
          <a:bodyPr>
            <a:normAutofit/>
          </a:bodyPr>
          <a:lstStyle/>
          <a:p>
            <a:pPr algn="ctr"/>
            <a:r>
              <a:rPr lang="ru-RU" sz="3200" dirty="0">
                <a:solidFill>
                  <a:srgbClr val="C00000"/>
                </a:solidFill>
                <a:latin typeface="Times New Roman"/>
                <a:ea typeface="Times New Roman"/>
              </a:rPr>
              <a:t>7. Итоги анкетирования родителей: «Игра в жизни вашего ребенка»</a:t>
            </a:r>
            <a:br>
              <a:rPr lang="ru-RU" sz="3200" dirty="0">
                <a:solidFill>
                  <a:srgbClr val="C00000"/>
                </a:solidFill>
                <a:latin typeface="Times New Roman"/>
                <a:ea typeface="Times New Roman"/>
              </a:rPr>
            </a:br>
            <a:r>
              <a:rPr lang="ru-RU" sz="3200" b="0" dirty="0" smtClean="0">
                <a:solidFill>
                  <a:srgbClr val="C00000"/>
                </a:solidFill>
                <a:latin typeface="Times New Roman"/>
                <a:ea typeface="Times New Roman"/>
              </a:rPr>
              <a:t> </a:t>
            </a:r>
            <a:r>
              <a:rPr lang="ru-RU" sz="2800" b="0" dirty="0">
                <a:solidFill>
                  <a:srgbClr val="002060"/>
                </a:solidFill>
                <a:latin typeface="Times New Roman"/>
                <a:ea typeface="Times New Roman"/>
              </a:rPr>
              <a:t>(Воспитатели Федорова О.С., </a:t>
            </a:r>
            <a:r>
              <a:rPr lang="ru-RU" sz="2800" b="0" dirty="0" err="1">
                <a:solidFill>
                  <a:srgbClr val="002060"/>
                </a:solidFill>
                <a:latin typeface="Times New Roman"/>
                <a:ea typeface="Times New Roman"/>
              </a:rPr>
              <a:t>Вавилкина</a:t>
            </a:r>
            <a:r>
              <a:rPr lang="ru-RU" sz="2800" b="0" dirty="0">
                <a:solidFill>
                  <a:srgbClr val="002060"/>
                </a:solidFill>
                <a:latin typeface="Times New Roman"/>
                <a:ea typeface="Times New Roman"/>
              </a:rPr>
              <a:t> Е.Е.)</a:t>
            </a:r>
            <a:endParaRPr lang="ru-RU" sz="4400" dirty="0">
              <a:solidFill>
                <a:srgbClr val="002060"/>
              </a:solidFill>
            </a:endParaRPr>
          </a:p>
        </p:txBody>
      </p:sp>
      <p:sp>
        <p:nvSpPr>
          <p:cNvPr id="5" name="Подзаголовок 4"/>
          <p:cNvSpPr>
            <a:spLocks noGrp="1"/>
          </p:cNvSpPr>
          <p:nvPr>
            <p:ph type="subTitle" idx="1"/>
          </p:nvPr>
        </p:nvSpPr>
        <p:spPr/>
        <p:txBody>
          <a:bodyPr/>
          <a:lstStyle/>
          <a:p>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94707" y="3573016"/>
            <a:ext cx="4064000" cy="3048000"/>
          </a:xfrm>
          <a:prstGeom prst="rect">
            <a:avLst/>
          </a:prstGeom>
        </p:spPr>
      </p:pic>
    </p:spTree>
    <p:extLst>
      <p:ext uri="{BB962C8B-B14F-4D97-AF65-F5344CB8AC3E}">
        <p14:creationId xmlns:p14="http://schemas.microsoft.com/office/powerpoint/2010/main" xmlns="" val="3920128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691680" y="908719"/>
            <a:ext cx="6766520" cy="2624213"/>
          </a:xfrm>
        </p:spPr>
        <p:txBody>
          <a:bodyPr>
            <a:noAutofit/>
          </a:bodyPr>
          <a:lstStyle/>
          <a:p>
            <a:pPr algn="ctr"/>
            <a:r>
              <a:rPr lang="ru-RU" sz="4800" dirty="0">
                <a:solidFill>
                  <a:srgbClr val="C00000"/>
                </a:solidFill>
                <a:latin typeface="Times New Roman"/>
                <a:ea typeface="Times New Roman"/>
              </a:rPr>
              <a:t>8.</a:t>
            </a:r>
            <a:r>
              <a:rPr lang="ru-RU" sz="6000" b="0" dirty="0">
                <a:solidFill>
                  <a:srgbClr val="C00000"/>
                </a:solidFill>
                <a:latin typeface="Times New Roman"/>
                <a:ea typeface="Times New Roman"/>
              </a:rPr>
              <a:t> </a:t>
            </a:r>
            <a:r>
              <a:rPr lang="ru-RU" sz="5400" dirty="0">
                <a:solidFill>
                  <a:srgbClr val="C00000"/>
                </a:solidFill>
                <a:latin typeface="Times New Roman"/>
                <a:ea typeface="Times New Roman"/>
              </a:rPr>
              <a:t>Экспресс-опрос педагогов </a:t>
            </a:r>
            <a:r>
              <a:rPr lang="ru-RU" sz="4400" dirty="0" smtClean="0">
                <a:solidFill>
                  <a:srgbClr val="C00000"/>
                </a:solidFill>
                <a:latin typeface="Times New Roman"/>
                <a:ea typeface="Times New Roman"/>
              </a:rPr>
              <a:t/>
            </a:r>
            <a:br>
              <a:rPr lang="ru-RU" sz="4400" dirty="0" smtClean="0">
                <a:solidFill>
                  <a:srgbClr val="C00000"/>
                </a:solidFill>
                <a:latin typeface="Times New Roman"/>
                <a:ea typeface="Times New Roman"/>
              </a:rPr>
            </a:br>
            <a:r>
              <a:rPr lang="ru-RU" sz="4400" dirty="0" smtClean="0">
                <a:solidFill>
                  <a:srgbClr val="C00000"/>
                </a:solidFill>
                <a:latin typeface="Times New Roman"/>
                <a:ea typeface="Times New Roman"/>
              </a:rPr>
              <a:t>      </a:t>
            </a:r>
            <a:r>
              <a:rPr lang="ru-RU" sz="2800" b="0" dirty="0" smtClean="0">
                <a:solidFill>
                  <a:srgbClr val="002060"/>
                </a:solidFill>
                <a:latin typeface="Times New Roman"/>
                <a:ea typeface="Times New Roman"/>
              </a:rPr>
              <a:t>(</a:t>
            </a:r>
            <a:r>
              <a:rPr lang="ru-RU" sz="2800" b="0" dirty="0">
                <a:solidFill>
                  <a:srgbClr val="002060"/>
                </a:solidFill>
                <a:latin typeface="Times New Roman"/>
                <a:ea typeface="Times New Roman"/>
              </a:rPr>
              <a:t>Старший воспитатель)</a:t>
            </a:r>
            <a:r>
              <a:rPr lang="ru-RU" sz="3200" dirty="0">
                <a:solidFill>
                  <a:srgbClr val="242852"/>
                </a:solidFill>
                <a:latin typeface="Times New Roman"/>
                <a:ea typeface="Times New Roman"/>
              </a:rPr>
              <a:t/>
            </a:r>
            <a:br>
              <a:rPr lang="ru-RU" sz="3200" dirty="0">
                <a:solidFill>
                  <a:srgbClr val="242852"/>
                </a:solidFill>
                <a:latin typeface="Times New Roman"/>
                <a:ea typeface="Times New Roman"/>
              </a:rPr>
            </a:br>
            <a:endParaRPr lang="ru-RU" sz="4000" dirty="0"/>
          </a:p>
        </p:txBody>
      </p:sp>
      <p:sp>
        <p:nvSpPr>
          <p:cNvPr id="2" name="Подзаголовок 1"/>
          <p:cNvSpPr>
            <a:spLocks noGrp="1"/>
          </p:cNvSpPr>
          <p:nvPr>
            <p:ph type="subTitle" idx="1"/>
          </p:nvPr>
        </p:nvSpPr>
        <p:spPr/>
        <p:txBody>
          <a:bodyPr/>
          <a:lstStyle/>
          <a:p>
            <a:endParaRPr lang="ru-RU" dirty="0"/>
          </a:p>
        </p:txBody>
      </p:sp>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35896" y="3356992"/>
            <a:ext cx="2590800"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8" y="4077072"/>
            <a:ext cx="2590800"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1195" y="4051366"/>
            <a:ext cx="2590800"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31692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404664"/>
            <a:ext cx="7488832" cy="1800200"/>
          </a:xfrm>
        </p:spPr>
        <p:txBody>
          <a:bodyPr>
            <a:normAutofit/>
          </a:bodyPr>
          <a:lstStyle/>
          <a:p>
            <a:pPr algn="ctr"/>
            <a:r>
              <a:rPr lang="ru-RU" sz="3600" dirty="0">
                <a:solidFill>
                  <a:srgbClr val="5A0650"/>
                </a:solidFill>
                <a:latin typeface="Times New Roman" panose="02020603050405020304" pitchFamily="18" charset="0"/>
                <a:ea typeface="Calibri"/>
                <a:cs typeface="Times New Roman" panose="02020603050405020304" pitchFamily="18" charset="0"/>
              </a:rPr>
              <a:t>Перечислите предпосылки с/р игры </a:t>
            </a:r>
            <a:endParaRPr lang="ru-RU" sz="3200" dirty="0">
              <a:solidFill>
                <a:srgbClr val="5A065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endParaRPr lang="ru-RU" dirty="0"/>
          </a:p>
        </p:txBody>
      </p:sp>
      <p:sp>
        <p:nvSpPr>
          <p:cNvPr id="4" name="Прямоугольник 3"/>
          <p:cNvSpPr/>
          <p:nvPr/>
        </p:nvSpPr>
        <p:spPr>
          <a:xfrm>
            <a:off x="935596" y="2708920"/>
            <a:ext cx="309634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2060"/>
                </a:solidFill>
              </a:rPr>
              <a:t>ознакомительная</a:t>
            </a:r>
          </a:p>
        </p:txBody>
      </p:sp>
      <p:sp>
        <p:nvSpPr>
          <p:cNvPr id="5" name="Прямоугольник 4"/>
          <p:cNvSpPr/>
          <p:nvPr/>
        </p:nvSpPr>
        <p:spPr>
          <a:xfrm>
            <a:off x="5587257" y="2708920"/>
            <a:ext cx="3024336" cy="1118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002060"/>
                </a:solidFill>
              </a:rPr>
              <a:t>с</a:t>
            </a:r>
            <a:r>
              <a:rPr lang="ru-RU" dirty="0" smtClean="0">
                <a:solidFill>
                  <a:srgbClr val="002060"/>
                </a:solidFill>
              </a:rPr>
              <a:t>южетно-деятельная</a:t>
            </a:r>
            <a:endParaRPr lang="ru-RU" dirty="0">
              <a:solidFill>
                <a:srgbClr val="002060"/>
              </a:solidFill>
            </a:endParaRPr>
          </a:p>
        </p:txBody>
      </p:sp>
      <p:sp>
        <p:nvSpPr>
          <p:cNvPr id="6" name="Прямоугольник 5"/>
          <p:cNvSpPr/>
          <p:nvPr/>
        </p:nvSpPr>
        <p:spPr>
          <a:xfrm>
            <a:off x="935596" y="5342387"/>
            <a:ext cx="309634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002060"/>
                </a:solidFill>
              </a:rPr>
              <a:t>игровая</a:t>
            </a:r>
            <a:endParaRPr lang="ru-RU" dirty="0">
              <a:solidFill>
                <a:srgbClr val="002060"/>
              </a:solidFill>
            </a:endParaRPr>
          </a:p>
        </p:txBody>
      </p:sp>
      <p:sp>
        <p:nvSpPr>
          <p:cNvPr id="7" name="Прямоугольник 6"/>
          <p:cNvSpPr/>
          <p:nvPr/>
        </p:nvSpPr>
        <p:spPr>
          <a:xfrm>
            <a:off x="5587256" y="5342386"/>
            <a:ext cx="3024337" cy="1178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err="1">
                <a:solidFill>
                  <a:srgbClr val="002060"/>
                </a:solidFill>
              </a:rPr>
              <a:t>отобразительная</a:t>
            </a:r>
            <a:endParaRPr lang="ru-RU" sz="2400" dirty="0">
              <a:solidFill>
                <a:srgbClr val="002060"/>
              </a:solidFill>
            </a:endParaRPr>
          </a:p>
        </p:txBody>
      </p:sp>
      <p:sp>
        <p:nvSpPr>
          <p:cNvPr id="8" name="Прямоугольник 7"/>
          <p:cNvSpPr/>
          <p:nvPr/>
        </p:nvSpPr>
        <p:spPr>
          <a:xfrm>
            <a:off x="3059832" y="4005064"/>
            <a:ext cx="3456384" cy="1080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rgbClr val="002060"/>
                </a:solidFill>
              </a:rPr>
              <a:t>сюжетно-</a:t>
            </a:r>
            <a:r>
              <a:rPr lang="ru-RU" sz="2000" dirty="0" err="1">
                <a:solidFill>
                  <a:srgbClr val="002060"/>
                </a:solidFill>
              </a:rPr>
              <a:t>отобразительная</a:t>
            </a:r>
            <a:endParaRPr lang="ru-RU" sz="2000" dirty="0">
              <a:solidFill>
                <a:srgbClr val="002060"/>
              </a:solidFill>
            </a:endParaRPr>
          </a:p>
        </p:txBody>
      </p:sp>
    </p:spTree>
    <p:extLst>
      <p:ext uri="{BB962C8B-B14F-4D97-AF65-F5344CB8AC3E}">
        <p14:creationId xmlns:p14="http://schemas.microsoft.com/office/powerpoint/2010/main" xmlns="" val="46341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C0000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8"/>
                                        </p:tgtEl>
                                        <p:attrNameLst>
                                          <p:attrName>fillcolor</p:attrName>
                                        </p:attrNameLst>
                                      </p:cBhvr>
                                      <p:to>
                                        <a:srgbClr val="C00000"/>
                                      </p:to>
                                    </p:animClr>
                                    <p:set>
                                      <p:cBhvr>
                                        <p:cTn id="13" dur="2000" fill="hold"/>
                                        <p:tgtEl>
                                          <p:spTgt spid="8"/>
                                        </p:tgtEl>
                                        <p:attrNameLst>
                                          <p:attrName>fill.type</p:attrName>
                                        </p:attrNameLst>
                                      </p:cBhvr>
                                      <p:to>
                                        <p:strVal val="solid"/>
                                      </p:to>
                                    </p:set>
                                    <p:set>
                                      <p:cBhvr>
                                        <p:cTn id="14" dur="2000" fill="hold"/>
                                        <p:tgtEl>
                                          <p:spTgt spid="8"/>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7"/>
                                        </p:tgtEl>
                                        <p:attrNameLst>
                                          <p:attrName>fillcolor</p:attrName>
                                        </p:attrNameLst>
                                      </p:cBhvr>
                                      <p:to>
                                        <a:srgbClr val="C00000"/>
                                      </p:to>
                                    </p:animClr>
                                    <p:set>
                                      <p:cBhvr>
                                        <p:cTn id="19" dur="2000" fill="hold"/>
                                        <p:tgtEl>
                                          <p:spTgt spid="7"/>
                                        </p:tgtEl>
                                        <p:attrNameLst>
                                          <p:attrName>fill.type</p:attrName>
                                        </p:attrNameLst>
                                      </p:cBhvr>
                                      <p:to>
                                        <p:strVal val="solid"/>
                                      </p:to>
                                    </p:set>
                                    <p:set>
                                      <p:cBhvr>
                                        <p:cTn id="20"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475656" y="620688"/>
            <a:ext cx="7272808" cy="1512168"/>
          </a:xfrm>
        </p:spPr>
        <p:txBody>
          <a:bodyPr/>
          <a:lstStyle/>
          <a:p>
            <a:pPr algn="ctr"/>
            <a:r>
              <a:rPr lang="ru-RU" sz="3200" dirty="0">
                <a:solidFill>
                  <a:srgbClr val="FF0066"/>
                </a:solidFill>
                <a:latin typeface="Times New Roman" panose="02020603050405020304" pitchFamily="18" charset="0"/>
                <a:ea typeface="Calibri"/>
                <a:cs typeface="Times New Roman" panose="02020603050405020304" pitchFamily="18" charset="0"/>
              </a:rPr>
              <a:t>Назовите этапы становления с/р игры </a:t>
            </a:r>
            <a:endParaRPr lang="ru-RU" dirty="0">
              <a:solidFill>
                <a:srgbClr val="FF0066"/>
              </a:solidFill>
              <a:latin typeface="Times New Roman" panose="02020603050405020304" pitchFamily="18" charset="0"/>
              <a:cs typeface="Times New Roman" panose="02020603050405020304" pitchFamily="18" charset="0"/>
            </a:endParaRPr>
          </a:p>
        </p:txBody>
      </p:sp>
      <p:sp>
        <p:nvSpPr>
          <p:cNvPr id="5" name="Подзаголовок 4"/>
          <p:cNvSpPr>
            <a:spLocks noGrp="1"/>
          </p:cNvSpPr>
          <p:nvPr>
            <p:ph type="subTitle" idx="1"/>
          </p:nvPr>
        </p:nvSpPr>
        <p:spPr/>
        <p:txBody>
          <a:bodyPr/>
          <a:lstStyle/>
          <a:p>
            <a:endParaRPr lang="ru-RU" dirty="0"/>
          </a:p>
        </p:txBody>
      </p:sp>
      <p:sp>
        <p:nvSpPr>
          <p:cNvPr id="6" name="Прямоугольник 5"/>
          <p:cNvSpPr/>
          <p:nvPr/>
        </p:nvSpPr>
        <p:spPr>
          <a:xfrm>
            <a:off x="971600" y="2204864"/>
            <a:ext cx="331236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a:solidFill>
                  <a:srgbClr val="002060"/>
                </a:solidFill>
                <a:latin typeface="Calibri"/>
                <a:ea typeface="Calibri"/>
                <a:cs typeface="Times New Roman"/>
              </a:rPr>
              <a:t>становление ролевого поведения</a:t>
            </a:r>
            <a:endParaRPr lang="ru-RU" b="1" dirty="0">
              <a:solidFill>
                <a:srgbClr val="002060"/>
              </a:solidFill>
            </a:endParaRPr>
          </a:p>
        </p:txBody>
      </p:sp>
      <p:sp>
        <p:nvSpPr>
          <p:cNvPr id="7" name="Прямоугольник 6"/>
          <p:cNvSpPr/>
          <p:nvPr/>
        </p:nvSpPr>
        <p:spPr>
          <a:xfrm>
            <a:off x="4882254" y="2204864"/>
            <a:ext cx="345638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2060"/>
                </a:solidFill>
              </a:rPr>
              <a:t>и</a:t>
            </a:r>
            <a:r>
              <a:rPr lang="ru-RU" b="1" dirty="0" smtClean="0">
                <a:solidFill>
                  <a:srgbClr val="002060"/>
                </a:solidFill>
              </a:rPr>
              <a:t>гровой замысел</a:t>
            </a:r>
            <a:endParaRPr lang="ru-RU" b="1" dirty="0">
              <a:solidFill>
                <a:srgbClr val="002060"/>
              </a:solidFill>
            </a:endParaRPr>
          </a:p>
        </p:txBody>
      </p:sp>
      <p:sp>
        <p:nvSpPr>
          <p:cNvPr id="8" name="Прямоугольник 7"/>
          <p:cNvSpPr/>
          <p:nvPr/>
        </p:nvSpPr>
        <p:spPr>
          <a:xfrm>
            <a:off x="2938038" y="3722059"/>
            <a:ext cx="3600400"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a:solidFill>
                  <a:srgbClr val="002060"/>
                </a:solidFill>
                <a:latin typeface="Calibri"/>
                <a:ea typeface="Calibri"/>
                <a:cs typeface="Times New Roman"/>
              </a:rPr>
              <a:t>воспроизведение действий</a:t>
            </a:r>
            <a:endParaRPr lang="ru-RU" b="1" dirty="0">
              <a:solidFill>
                <a:srgbClr val="002060"/>
              </a:solidFill>
            </a:endParaRPr>
          </a:p>
        </p:txBody>
      </p:sp>
      <p:sp>
        <p:nvSpPr>
          <p:cNvPr id="9" name="Прямоугольник 8"/>
          <p:cNvSpPr/>
          <p:nvPr/>
        </p:nvSpPr>
        <p:spPr>
          <a:xfrm>
            <a:off x="2934787" y="5229200"/>
            <a:ext cx="374441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err="1">
                <a:solidFill>
                  <a:srgbClr val="002060"/>
                </a:solidFill>
                <a:latin typeface="Calibri"/>
                <a:ea typeface="Calibri"/>
                <a:cs typeface="Times New Roman"/>
              </a:rPr>
              <a:t>сюжетосложение</a:t>
            </a:r>
            <a:endParaRPr lang="ru-RU" b="1" dirty="0">
              <a:solidFill>
                <a:srgbClr val="002060"/>
              </a:solidFill>
            </a:endParaRPr>
          </a:p>
        </p:txBody>
      </p:sp>
    </p:spTree>
    <p:extLst>
      <p:ext uri="{BB962C8B-B14F-4D97-AF65-F5344CB8AC3E}">
        <p14:creationId xmlns:p14="http://schemas.microsoft.com/office/powerpoint/2010/main" xmlns="" val="150745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C00000"/>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8"/>
                                        </p:tgtEl>
                                        <p:attrNameLst>
                                          <p:attrName>fillcolor</p:attrName>
                                        </p:attrNameLst>
                                      </p:cBhvr>
                                      <p:to>
                                        <a:srgbClr val="C00000"/>
                                      </p:to>
                                    </p:animClr>
                                    <p:set>
                                      <p:cBhvr>
                                        <p:cTn id="13" dur="2000" fill="hold"/>
                                        <p:tgtEl>
                                          <p:spTgt spid="8"/>
                                        </p:tgtEl>
                                        <p:attrNameLst>
                                          <p:attrName>fill.type</p:attrName>
                                        </p:attrNameLst>
                                      </p:cBhvr>
                                      <p:to>
                                        <p:strVal val="solid"/>
                                      </p:to>
                                    </p:set>
                                    <p:set>
                                      <p:cBhvr>
                                        <p:cTn id="14" dur="2000" fill="hold"/>
                                        <p:tgtEl>
                                          <p:spTgt spid="8"/>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9"/>
                                        </p:tgtEl>
                                        <p:attrNameLst>
                                          <p:attrName>fillcolor</p:attrName>
                                        </p:attrNameLst>
                                      </p:cBhvr>
                                      <p:to>
                                        <a:srgbClr val="C00000"/>
                                      </p:to>
                                    </p:animClr>
                                    <p:set>
                                      <p:cBhvr>
                                        <p:cTn id="19" dur="2000" fill="hold"/>
                                        <p:tgtEl>
                                          <p:spTgt spid="9"/>
                                        </p:tgtEl>
                                        <p:attrNameLst>
                                          <p:attrName>fill.type</p:attrName>
                                        </p:attrNameLst>
                                      </p:cBhvr>
                                      <p:to>
                                        <p:strVal val="solid"/>
                                      </p:to>
                                    </p:set>
                                    <p:set>
                                      <p:cBhvr>
                                        <p:cTn id="20" dur="2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403648" y="260648"/>
            <a:ext cx="7272808" cy="1800200"/>
          </a:xfrm>
        </p:spPr>
        <p:txBody>
          <a:bodyPr/>
          <a:lstStyle/>
          <a:p>
            <a:pPr algn="ctr"/>
            <a:r>
              <a:rPr lang="ru-RU" sz="1400" dirty="0">
                <a:solidFill>
                  <a:srgbClr val="4F647B"/>
                </a:solidFill>
                <a:latin typeface="Calibri"/>
                <a:ea typeface="Calibri"/>
                <a:cs typeface="Times New Roman"/>
              </a:rPr>
              <a:t>            </a:t>
            </a:r>
            <a:r>
              <a:rPr lang="ru-RU" sz="1400" dirty="0">
                <a:solidFill>
                  <a:srgbClr val="C00000"/>
                </a:solidFill>
                <a:latin typeface="Calibri"/>
                <a:ea typeface="Calibri"/>
                <a:cs typeface="Times New Roman"/>
              </a:rPr>
              <a:t>  </a:t>
            </a:r>
            <a:r>
              <a:rPr lang="ru-RU" sz="3200" dirty="0">
                <a:solidFill>
                  <a:srgbClr val="C00000"/>
                </a:solidFill>
                <a:latin typeface="Times New Roman" panose="02020603050405020304" pitchFamily="18" charset="0"/>
                <a:ea typeface="Calibri"/>
                <a:cs typeface="Times New Roman" panose="02020603050405020304" pitchFamily="18" charset="0"/>
              </a:rPr>
              <a:t>Назовите наиболее известных авторов - ученых, занимающихся проблемами изучения игры </a:t>
            </a:r>
            <a:endParaRPr lang="ru-RU" dirty="0">
              <a:solidFill>
                <a:srgbClr val="C00000"/>
              </a:solidFill>
              <a:latin typeface="Times New Roman" panose="02020603050405020304" pitchFamily="18" charset="0"/>
              <a:cs typeface="Times New Roman" panose="02020603050405020304" pitchFamily="18" charset="0"/>
            </a:endParaRPr>
          </a:p>
        </p:txBody>
      </p:sp>
      <p:sp>
        <p:nvSpPr>
          <p:cNvPr id="5" name="Подзаголовок 4"/>
          <p:cNvSpPr>
            <a:spLocks noGrp="1"/>
          </p:cNvSpPr>
          <p:nvPr>
            <p:ph type="subTitle" idx="1"/>
          </p:nvPr>
        </p:nvSpPr>
        <p:spPr/>
        <p:txBody>
          <a:bodyPr/>
          <a:lstStyle/>
          <a:p>
            <a:endParaRPr lang="ru-RU"/>
          </a:p>
        </p:txBody>
      </p:sp>
      <p:sp>
        <p:nvSpPr>
          <p:cNvPr id="6" name="Прямоугольник 5"/>
          <p:cNvSpPr/>
          <p:nvPr/>
        </p:nvSpPr>
        <p:spPr>
          <a:xfrm>
            <a:off x="971600" y="2204864"/>
            <a:ext cx="252028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2060"/>
                </a:solidFill>
              </a:rPr>
              <a:t>Усова</a:t>
            </a:r>
          </a:p>
        </p:txBody>
      </p:sp>
      <p:sp>
        <p:nvSpPr>
          <p:cNvPr id="7" name="Прямоугольник 6"/>
          <p:cNvSpPr/>
          <p:nvPr/>
        </p:nvSpPr>
        <p:spPr>
          <a:xfrm>
            <a:off x="3923928" y="2204864"/>
            <a:ext cx="223224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a:solidFill>
                  <a:srgbClr val="002060"/>
                </a:solidFill>
              </a:rPr>
              <a:t>Эльконин</a:t>
            </a:r>
            <a:endParaRPr lang="ru-RU" b="1" dirty="0">
              <a:solidFill>
                <a:srgbClr val="002060"/>
              </a:solidFill>
            </a:endParaRPr>
          </a:p>
        </p:txBody>
      </p:sp>
      <p:sp>
        <p:nvSpPr>
          <p:cNvPr id="8" name="Прямоугольник 7"/>
          <p:cNvSpPr/>
          <p:nvPr/>
        </p:nvSpPr>
        <p:spPr>
          <a:xfrm>
            <a:off x="6516216" y="2204864"/>
            <a:ext cx="237626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2060"/>
                </a:solidFill>
              </a:rPr>
              <a:t>Новоселова</a:t>
            </a:r>
          </a:p>
        </p:txBody>
      </p:sp>
      <p:sp>
        <p:nvSpPr>
          <p:cNvPr id="9" name="Прямоугольник 8"/>
          <p:cNvSpPr/>
          <p:nvPr/>
        </p:nvSpPr>
        <p:spPr>
          <a:xfrm>
            <a:off x="2123728" y="3501008"/>
            <a:ext cx="237626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2060"/>
                </a:solidFill>
              </a:rPr>
              <a:t>Зворыгина</a:t>
            </a:r>
          </a:p>
        </p:txBody>
      </p:sp>
      <p:sp>
        <p:nvSpPr>
          <p:cNvPr id="10" name="Прямоугольник 9"/>
          <p:cNvSpPr/>
          <p:nvPr/>
        </p:nvSpPr>
        <p:spPr>
          <a:xfrm>
            <a:off x="5508104" y="3501008"/>
            <a:ext cx="219624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2060"/>
                </a:solidFill>
              </a:rPr>
              <a:t>Короткова</a:t>
            </a:r>
          </a:p>
        </p:txBody>
      </p:sp>
      <p:sp>
        <p:nvSpPr>
          <p:cNvPr id="11" name="Прямоугольник 10"/>
          <p:cNvSpPr/>
          <p:nvPr/>
        </p:nvSpPr>
        <p:spPr>
          <a:xfrm>
            <a:off x="2339752" y="4869160"/>
            <a:ext cx="244827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2060"/>
                </a:solidFill>
              </a:rPr>
              <a:t>Михайленко</a:t>
            </a:r>
          </a:p>
        </p:txBody>
      </p:sp>
      <p:sp>
        <p:nvSpPr>
          <p:cNvPr id="12" name="Прямоугольник 11"/>
          <p:cNvSpPr/>
          <p:nvPr/>
        </p:nvSpPr>
        <p:spPr>
          <a:xfrm>
            <a:off x="5364088" y="4869160"/>
            <a:ext cx="234026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2060"/>
                </a:solidFill>
              </a:rPr>
              <a:t>Жуковская</a:t>
            </a:r>
          </a:p>
        </p:txBody>
      </p:sp>
    </p:spTree>
    <p:extLst>
      <p:ext uri="{BB962C8B-B14F-4D97-AF65-F5344CB8AC3E}">
        <p14:creationId xmlns:p14="http://schemas.microsoft.com/office/powerpoint/2010/main" xmlns="" val="244303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043608" y="0"/>
            <a:ext cx="7776864" cy="3284984"/>
          </a:xfrm>
        </p:spPr>
        <p:txBody>
          <a:bodyPr>
            <a:normAutofit/>
          </a:bodyPr>
          <a:lstStyle/>
          <a:p>
            <a:pPr lvl="0" algn="ctr">
              <a:lnSpc>
                <a:spcPct val="115000"/>
              </a:lnSpc>
              <a:spcBef>
                <a:spcPts val="600"/>
              </a:spcBef>
              <a:spcAft>
                <a:spcPts val="1000"/>
              </a:spcAft>
            </a:pPr>
            <a:r>
              <a:rPr lang="ru-RU" sz="4000" cap="none" dirty="0">
                <a:solidFill>
                  <a:srgbClr val="C00000"/>
                </a:solidFill>
                <a:latin typeface="Times New Roman" panose="02020603050405020304" pitchFamily="18" charset="0"/>
                <a:ea typeface="Calibri"/>
                <a:cs typeface="Times New Roman" panose="02020603050405020304" pitchFamily="18" charset="0"/>
              </a:rPr>
              <a:t>Педагогический совет </a:t>
            </a:r>
            <a:r>
              <a:rPr lang="ru-RU" sz="1600" cap="none" dirty="0">
                <a:solidFill>
                  <a:srgbClr val="575F6D"/>
                </a:solidFill>
                <a:latin typeface="Times New Roman" panose="02020603050405020304" pitchFamily="18" charset="0"/>
                <a:ea typeface="Calibri"/>
                <a:cs typeface="Times New Roman" panose="02020603050405020304" pitchFamily="18" charset="0"/>
              </a:rPr>
              <a:t/>
            </a:r>
            <a:br>
              <a:rPr lang="ru-RU" sz="1600" cap="none" dirty="0">
                <a:solidFill>
                  <a:srgbClr val="575F6D"/>
                </a:solidFill>
                <a:latin typeface="Times New Roman" panose="02020603050405020304" pitchFamily="18" charset="0"/>
                <a:ea typeface="Calibri"/>
                <a:cs typeface="Times New Roman" panose="02020603050405020304" pitchFamily="18" charset="0"/>
              </a:rPr>
            </a:br>
            <a:r>
              <a:rPr lang="ru-RU" sz="2800" cap="none" dirty="0">
                <a:solidFill>
                  <a:srgbClr val="B32C16">
                    <a:lumMod val="75000"/>
                  </a:srgbClr>
                </a:solidFill>
                <a:latin typeface="Times New Roman" panose="02020603050405020304" pitchFamily="18" charset="0"/>
                <a:ea typeface="Times New Roman"/>
                <a:cs typeface="Times New Roman" panose="02020603050405020304" pitchFamily="18" charset="0"/>
              </a:rPr>
              <a:t>Тема: «Сюжетно-ролевая игра как условие успешной социализации ребенка-дошкольника».</a:t>
            </a:r>
            <a:br>
              <a:rPr lang="ru-RU" sz="2800" cap="none" dirty="0">
                <a:solidFill>
                  <a:srgbClr val="B32C16">
                    <a:lumMod val="75000"/>
                  </a:srgbClr>
                </a:solidFill>
                <a:latin typeface="Times New Roman" panose="02020603050405020304" pitchFamily="18" charset="0"/>
                <a:ea typeface="Times New Roman"/>
                <a:cs typeface="Times New Roman" panose="02020603050405020304" pitchFamily="18" charset="0"/>
              </a:rPr>
            </a:br>
            <a:endParaRPr lang="ru-RU" dirty="0"/>
          </a:p>
        </p:txBody>
      </p:sp>
      <p:sp>
        <p:nvSpPr>
          <p:cNvPr id="5" name="Подзаголовок 4"/>
          <p:cNvSpPr>
            <a:spLocks noGrp="1"/>
          </p:cNvSpPr>
          <p:nvPr>
            <p:ph type="subTitle" idx="1"/>
          </p:nvPr>
        </p:nvSpPr>
        <p:spPr>
          <a:xfrm>
            <a:off x="1763688" y="3140968"/>
            <a:ext cx="6694512" cy="3233954"/>
          </a:xfrm>
        </p:spPr>
        <p:txBody>
          <a:bodyPr/>
          <a:lstStyle/>
          <a:p>
            <a:pPr algn="just">
              <a:lnSpc>
                <a:spcPct val="115000"/>
              </a:lnSpc>
              <a:spcAft>
                <a:spcPts val="0"/>
              </a:spcAft>
            </a:pPr>
            <a:r>
              <a:rPr lang="ru-RU" sz="2400" dirty="0">
                <a:solidFill>
                  <a:srgbClr val="002060"/>
                </a:solidFill>
                <a:latin typeface="Times New Roman" panose="02020603050405020304" pitchFamily="18" charset="0"/>
                <a:ea typeface="Times New Roman"/>
                <a:cs typeface="Times New Roman" panose="02020603050405020304" pitchFamily="18" charset="0"/>
              </a:rPr>
              <a:t>Цель: повысить значимость организации сюжетно-ролевой игры в </a:t>
            </a:r>
            <a:r>
              <a:rPr lang="ru-RU" sz="2400" dirty="0" err="1">
                <a:solidFill>
                  <a:srgbClr val="002060"/>
                </a:solidFill>
                <a:latin typeface="Times New Roman" panose="02020603050405020304" pitchFamily="18" charset="0"/>
                <a:ea typeface="Times New Roman"/>
                <a:cs typeface="Times New Roman" panose="02020603050405020304" pitchFamily="18" charset="0"/>
              </a:rPr>
              <a:t>воспитательно</a:t>
            </a:r>
            <a:r>
              <a:rPr lang="ru-RU" sz="2400" dirty="0">
                <a:solidFill>
                  <a:srgbClr val="002060"/>
                </a:solidFill>
                <a:latin typeface="Times New Roman" panose="02020603050405020304" pitchFamily="18" charset="0"/>
                <a:ea typeface="Times New Roman"/>
                <a:cs typeface="Times New Roman" panose="02020603050405020304" pitchFamily="18" charset="0"/>
              </a:rPr>
              <a:t>-образовательном процессе ДОО.</a:t>
            </a:r>
            <a:endParaRPr lang="ru-RU" sz="1600" dirty="0">
              <a:solidFill>
                <a:srgbClr val="002060"/>
              </a:solidFill>
              <a:latin typeface="Times New Roman" panose="02020603050405020304" pitchFamily="18" charset="0"/>
              <a:ea typeface="Calibri"/>
              <a:cs typeface="Times New Roman" panose="02020603050405020304" pitchFamily="18" charset="0"/>
            </a:endParaRPr>
          </a:p>
          <a:p>
            <a:endParaRPr lang="ru-RU"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3848" y="4512984"/>
            <a:ext cx="3096344" cy="22002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47843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475656" y="620688"/>
            <a:ext cx="6982544" cy="2592288"/>
          </a:xfrm>
        </p:spPr>
        <p:txBody>
          <a:bodyPr/>
          <a:lstStyle/>
          <a:p>
            <a:pPr algn="ctr"/>
            <a:r>
              <a:rPr lang="ru-RU" sz="3200" dirty="0">
                <a:solidFill>
                  <a:srgbClr val="002060"/>
                </a:solidFill>
                <a:latin typeface="Times New Roman" panose="02020603050405020304" pitchFamily="18" charset="0"/>
                <a:ea typeface="Calibri"/>
                <a:cs typeface="Times New Roman" panose="02020603050405020304" pitchFamily="18" charset="0"/>
              </a:rPr>
              <a:t>Кому принадлежит данная формулировка </a:t>
            </a:r>
            <a:r>
              <a:rPr lang="ru-RU" sz="3200" dirty="0" smtClean="0">
                <a:solidFill>
                  <a:srgbClr val="002060"/>
                </a:solidFill>
                <a:latin typeface="Times New Roman" panose="02020603050405020304" pitchFamily="18" charset="0"/>
                <a:ea typeface="Calibri"/>
                <a:cs typeface="Times New Roman" panose="02020603050405020304" pitchFamily="18" charset="0"/>
              </a:rPr>
              <a:t/>
            </a:r>
            <a:br>
              <a:rPr lang="ru-RU" sz="3200" dirty="0" smtClean="0">
                <a:solidFill>
                  <a:srgbClr val="002060"/>
                </a:solidFill>
                <a:latin typeface="Times New Roman" panose="02020603050405020304" pitchFamily="18" charset="0"/>
                <a:ea typeface="Calibri"/>
                <a:cs typeface="Times New Roman" panose="02020603050405020304" pitchFamily="18" charset="0"/>
              </a:rPr>
            </a:br>
            <a:r>
              <a:rPr lang="ru-RU" sz="3200" dirty="0" smtClean="0">
                <a:solidFill>
                  <a:srgbClr val="FF0000"/>
                </a:solidFill>
                <a:latin typeface="Times New Roman" panose="02020603050405020304" pitchFamily="18" charset="0"/>
                <a:ea typeface="Calibri"/>
                <a:cs typeface="Times New Roman" panose="02020603050405020304" pitchFamily="18" charset="0"/>
              </a:rPr>
              <a:t>«</a:t>
            </a:r>
            <a:r>
              <a:rPr lang="ru-RU" sz="3200" dirty="0">
                <a:solidFill>
                  <a:srgbClr val="FF0000"/>
                </a:solidFill>
                <a:latin typeface="Times New Roman" panose="02020603050405020304" pitchFamily="18" charset="0"/>
                <a:ea typeface="Calibri"/>
                <a:cs typeface="Times New Roman" panose="02020603050405020304" pitchFamily="18" charset="0"/>
              </a:rPr>
              <a:t>Наиболее важным элементом сюжетной игры является роль» </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5" name="Подзаголовок 4"/>
          <p:cNvSpPr>
            <a:spLocks noGrp="1"/>
          </p:cNvSpPr>
          <p:nvPr>
            <p:ph type="subTitle" idx="1"/>
          </p:nvPr>
        </p:nvSpPr>
        <p:spPr/>
        <p:txBody>
          <a:bodyPr/>
          <a:lstStyle/>
          <a:p>
            <a:endParaRPr lang="ru-RU" dirty="0"/>
          </a:p>
        </p:txBody>
      </p:sp>
      <p:pic>
        <p:nvPicPr>
          <p:cNvPr id="1026" name="Picture 2" descr="http://shkolala.ru/wp-content/uploads/2016/06/elykonin_751x33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8" y="3284984"/>
            <a:ext cx="7153275" cy="32194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425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331640" y="908720"/>
            <a:ext cx="7126560" cy="2160240"/>
          </a:xfrm>
        </p:spPr>
        <p:txBody>
          <a:bodyPr/>
          <a:lstStyle/>
          <a:p>
            <a:pPr algn="ctr"/>
            <a:r>
              <a:rPr lang="ru-RU" sz="1400" dirty="0">
                <a:solidFill>
                  <a:srgbClr val="4F647B"/>
                </a:solidFill>
                <a:latin typeface="Calibri"/>
                <a:ea typeface="Calibri"/>
                <a:cs typeface="Times New Roman"/>
              </a:rPr>
              <a:t> </a:t>
            </a:r>
            <a:r>
              <a:rPr lang="ru-RU" sz="3200" dirty="0" smtClean="0">
                <a:solidFill>
                  <a:srgbClr val="C00000"/>
                </a:solidFill>
                <a:latin typeface="Times New Roman" panose="02020603050405020304" pitchFamily="18" charset="0"/>
                <a:ea typeface="Calibri"/>
                <a:cs typeface="Times New Roman" panose="02020603050405020304" pitchFamily="18" charset="0"/>
              </a:rPr>
              <a:t>Назовите психические </a:t>
            </a:r>
            <a:r>
              <a:rPr lang="ru-RU" sz="3200" dirty="0">
                <a:solidFill>
                  <a:srgbClr val="C00000"/>
                </a:solidFill>
                <a:latin typeface="Times New Roman" panose="02020603050405020304" pitchFamily="18" charset="0"/>
                <a:ea typeface="Calibri"/>
                <a:cs typeface="Times New Roman" panose="02020603050405020304" pitchFamily="18" charset="0"/>
              </a:rPr>
              <a:t>процессы, формирующиеся в процессе с/р игры?</a:t>
            </a:r>
            <a:r>
              <a:rPr lang="ru-RU" sz="3200" dirty="0">
                <a:solidFill>
                  <a:srgbClr val="C00000"/>
                </a:solidFill>
                <a:latin typeface="Calibri"/>
                <a:ea typeface="Calibri"/>
                <a:cs typeface="Times New Roman"/>
              </a:rPr>
              <a:t> </a:t>
            </a:r>
            <a:endParaRPr lang="ru-RU" dirty="0">
              <a:solidFill>
                <a:srgbClr val="C00000"/>
              </a:solidFill>
            </a:endParaRPr>
          </a:p>
        </p:txBody>
      </p:sp>
      <p:sp>
        <p:nvSpPr>
          <p:cNvPr id="5" name="Подзаголовок 4"/>
          <p:cNvSpPr>
            <a:spLocks noGrp="1"/>
          </p:cNvSpPr>
          <p:nvPr>
            <p:ph type="subTitle" idx="1"/>
          </p:nvPr>
        </p:nvSpPr>
        <p:spPr/>
        <p:txBody>
          <a:bodyPr/>
          <a:lstStyle/>
          <a:p>
            <a:endParaRPr lang="ru-RU"/>
          </a:p>
        </p:txBody>
      </p:sp>
      <p:sp>
        <p:nvSpPr>
          <p:cNvPr id="6" name="Скругленный прямоугольник 5"/>
          <p:cNvSpPr/>
          <p:nvPr/>
        </p:nvSpPr>
        <p:spPr>
          <a:xfrm>
            <a:off x="3491880" y="3429000"/>
            <a:ext cx="2736304"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C00000"/>
                </a:solidFill>
              </a:rPr>
              <a:t>внимание</a:t>
            </a:r>
            <a:endParaRPr lang="ru-RU" sz="3200" b="1" dirty="0">
              <a:solidFill>
                <a:srgbClr val="C00000"/>
              </a:solidFill>
            </a:endParaRPr>
          </a:p>
        </p:txBody>
      </p:sp>
      <p:sp>
        <p:nvSpPr>
          <p:cNvPr id="7" name="Скругленный прямоугольник 6"/>
          <p:cNvSpPr/>
          <p:nvPr/>
        </p:nvSpPr>
        <p:spPr>
          <a:xfrm>
            <a:off x="1892109" y="4941168"/>
            <a:ext cx="2880320" cy="100811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C00000"/>
                </a:solidFill>
              </a:rPr>
              <a:t>память</a:t>
            </a:r>
            <a:endParaRPr lang="ru-RU" sz="3200" b="1" dirty="0">
              <a:solidFill>
                <a:srgbClr val="C00000"/>
              </a:solidFill>
            </a:endParaRPr>
          </a:p>
        </p:txBody>
      </p:sp>
      <p:sp>
        <p:nvSpPr>
          <p:cNvPr id="8" name="Скругленный прямоугольник 7"/>
          <p:cNvSpPr/>
          <p:nvPr/>
        </p:nvSpPr>
        <p:spPr>
          <a:xfrm>
            <a:off x="5436096" y="4946133"/>
            <a:ext cx="2880320" cy="100811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C00000"/>
                </a:solidFill>
              </a:rPr>
              <a:t>мышление</a:t>
            </a:r>
            <a:endParaRPr lang="ru-RU" sz="3200" b="1" dirty="0">
              <a:solidFill>
                <a:srgbClr val="C00000"/>
              </a:solidFill>
            </a:endParaRPr>
          </a:p>
        </p:txBody>
      </p:sp>
    </p:spTree>
    <p:extLst>
      <p:ext uri="{BB962C8B-B14F-4D97-AF65-F5344CB8AC3E}">
        <p14:creationId xmlns:p14="http://schemas.microsoft.com/office/powerpoint/2010/main" xmlns="" val="350150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691680" y="476672"/>
            <a:ext cx="6766520" cy="2448272"/>
          </a:xfrm>
        </p:spPr>
        <p:txBody>
          <a:bodyPr>
            <a:normAutofit/>
          </a:bodyPr>
          <a:lstStyle/>
          <a:p>
            <a:r>
              <a:rPr lang="ru-RU" dirty="0" smtClean="0">
                <a:solidFill>
                  <a:srgbClr val="C00000"/>
                </a:solidFill>
              </a:rPr>
              <a:t>Вопрос: </a:t>
            </a:r>
            <a:r>
              <a:rPr lang="ru-RU" dirty="0" smtClean="0">
                <a:solidFill>
                  <a:srgbClr val="002060"/>
                </a:solidFill>
              </a:rPr>
              <a:t>Что по вашему мнению является важным атрибутом для проведения сюжетно-ролевой игры «Полиция»?</a:t>
            </a:r>
            <a:endParaRPr lang="ru-RU" dirty="0">
              <a:solidFill>
                <a:srgbClr val="002060"/>
              </a:solidFill>
            </a:endParaRPr>
          </a:p>
        </p:txBody>
      </p:sp>
      <p:sp>
        <p:nvSpPr>
          <p:cNvPr id="5" name="Подзаголовок 4"/>
          <p:cNvSpPr>
            <a:spLocks noGrp="1"/>
          </p:cNvSpPr>
          <p:nvPr>
            <p:ph type="subTitle" idx="1"/>
          </p:nvPr>
        </p:nvSpPr>
        <p:spPr/>
        <p:txBody>
          <a:bodyPr/>
          <a:lstStyle/>
          <a:p>
            <a:endParaRPr lang="ru-RU" dirty="0"/>
          </a:p>
        </p:txBody>
      </p:sp>
      <p:pic>
        <p:nvPicPr>
          <p:cNvPr id="2050" name="Picture 2" descr="https://fs00.infourok.ru/images/doc/241/215245/8/img18.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8840" t="31158" r="18712" b="5501"/>
          <a:stretch/>
        </p:blipFill>
        <p:spPr bwMode="auto">
          <a:xfrm>
            <a:off x="2915816" y="3212976"/>
            <a:ext cx="3653955" cy="330960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Vnimanie_chernyj_yacshik_-_CHto_gde_kogda_(iPleer.fm) (1).mp3">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7020272" y="5661248"/>
            <a:ext cx="609600" cy="609600"/>
          </a:xfrm>
          <a:prstGeom prst="rect">
            <a:avLst/>
          </a:prstGeom>
        </p:spPr>
      </p:pic>
    </p:spTree>
    <p:extLst>
      <p:ext uri="{BB962C8B-B14F-4D97-AF65-F5344CB8AC3E}">
        <p14:creationId xmlns:p14="http://schemas.microsoft.com/office/powerpoint/2010/main" xmlns="" val="31695608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951" fill="hold"/>
                                        <p:tgtEl>
                                          <p:spTgt spid="7"/>
                                        </p:tgtEl>
                                      </p:cBhvr>
                                    </p:cmd>
                                  </p:childTnLst>
                                </p:cTn>
                              </p:par>
                            </p:childTnLst>
                          </p:cTn>
                        </p:par>
                      </p:childTnLst>
                    </p:cTn>
                  </p:par>
                </p:childTnLst>
              </p:cTn>
              <p:nextCondLst>
                <p:cond evt="onClick" delay="0">
                  <p:tgtEl>
                    <p:spTgt spid="7"/>
                  </p:tgtEl>
                </p:cond>
              </p:nextCondLst>
            </p:seq>
            <p:audio>
              <p:cMediaNode vol="100000">
                <p:cTn id="7" fill="hold" display="0">
                  <p:stCondLst>
                    <p:cond delay="indefinite"/>
                  </p:stCondLst>
                  <p:endCondLst>
                    <p:cond evt="onStopAudio" delay="0">
                      <p:tgtEl>
                        <p:sldTgt/>
                      </p:tgtEl>
                    </p:cond>
                  </p:endCondLst>
                </p:cTn>
                <p:tgtEl>
                  <p:spTgt spid="7"/>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979712" y="548680"/>
            <a:ext cx="6172200" cy="1368152"/>
          </a:xfrm>
        </p:spPr>
        <p:txBody>
          <a:bodyPr/>
          <a:lstStyle/>
          <a:p>
            <a:pPr algn="ctr"/>
            <a:r>
              <a:rPr lang="ru-RU" sz="3200" dirty="0">
                <a:solidFill>
                  <a:srgbClr val="C00000"/>
                </a:solidFill>
                <a:latin typeface="Times New Roman" panose="02020603050405020304" pitchFamily="18" charset="0"/>
                <a:ea typeface="Calibri"/>
                <a:cs typeface="Times New Roman" panose="02020603050405020304" pitchFamily="18" charset="0"/>
              </a:rPr>
              <a:t>Назовите </a:t>
            </a:r>
            <a:r>
              <a:rPr lang="ru-RU" sz="3200" dirty="0" smtClean="0">
                <a:solidFill>
                  <a:srgbClr val="C00000"/>
                </a:solidFill>
                <a:latin typeface="Times New Roman" panose="02020603050405020304" pitchFamily="18" charset="0"/>
                <a:ea typeface="Calibri"/>
                <a:cs typeface="Times New Roman" panose="02020603050405020304" pitchFamily="18" charset="0"/>
              </a:rPr>
              <a:t>3 компонента </a:t>
            </a:r>
            <a:r>
              <a:rPr lang="ru-RU" sz="3200" dirty="0">
                <a:solidFill>
                  <a:srgbClr val="C00000"/>
                </a:solidFill>
                <a:latin typeface="Times New Roman" panose="02020603050405020304" pitchFamily="18" charset="0"/>
                <a:ea typeface="Calibri"/>
                <a:cs typeface="Times New Roman" panose="02020603050405020304" pitchFamily="18" charset="0"/>
              </a:rPr>
              <a:t>с/р </a:t>
            </a:r>
            <a:r>
              <a:rPr lang="ru-RU" sz="3200" dirty="0" smtClean="0">
                <a:solidFill>
                  <a:srgbClr val="C00000"/>
                </a:solidFill>
                <a:latin typeface="Times New Roman" panose="02020603050405020304" pitchFamily="18" charset="0"/>
                <a:ea typeface="Calibri"/>
                <a:cs typeface="Times New Roman" panose="02020603050405020304" pitchFamily="18" charset="0"/>
              </a:rPr>
              <a:t>игры.</a:t>
            </a:r>
            <a:r>
              <a:rPr lang="ru-RU" sz="3200" dirty="0">
                <a:solidFill>
                  <a:srgbClr val="C00000"/>
                </a:solidFill>
                <a:latin typeface="Times New Roman" panose="02020603050405020304" pitchFamily="18" charset="0"/>
                <a:ea typeface="Calibri"/>
                <a:cs typeface="Times New Roman" panose="02020603050405020304" pitchFamily="18" charset="0"/>
              </a:rPr>
              <a:t> </a:t>
            </a:r>
            <a:endParaRPr lang="ru-RU" dirty="0">
              <a:solidFill>
                <a:srgbClr val="C00000"/>
              </a:solidFill>
              <a:latin typeface="Times New Roman" panose="02020603050405020304" pitchFamily="18" charset="0"/>
              <a:cs typeface="Times New Roman" panose="02020603050405020304" pitchFamily="18" charset="0"/>
            </a:endParaRPr>
          </a:p>
        </p:txBody>
      </p:sp>
      <p:sp>
        <p:nvSpPr>
          <p:cNvPr id="5" name="Подзаголовок 4"/>
          <p:cNvSpPr>
            <a:spLocks noGrp="1"/>
          </p:cNvSpPr>
          <p:nvPr>
            <p:ph type="subTitle" idx="1"/>
          </p:nvPr>
        </p:nvSpPr>
        <p:spPr/>
        <p:txBody>
          <a:bodyPr/>
          <a:lstStyle/>
          <a:p>
            <a:endParaRPr lang="ru-RU"/>
          </a:p>
        </p:txBody>
      </p:sp>
      <p:sp>
        <p:nvSpPr>
          <p:cNvPr id="6" name="Скругленный прямоугольник 5"/>
          <p:cNvSpPr/>
          <p:nvPr/>
        </p:nvSpPr>
        <p:spPr>
          <a:xfrm>
            <a:off x="2170139" y="2636912"/>
            <a:ext cx="2376264"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C00000"/>
                </a:solidFill>
              </a:rPr>
              <a:t>сюжет</a:t>
            </a:r>
            <a:endParaRPr lang="ru-RU" sz="2800" b="1" dirty="0">
              <a:solidFill>
                <a:srgbClr val="C00000"/>
              </a:solidFill>
            </a:endParaRPr>
          </a:p>
        </p:txBody>
      </p:sp>
      <p:sp>
        <p:nvSpPr>
          <p:cNvPr id="7" name="Скругленный прямоугольник 6"/>
          <p:cNvSpPr/>
          <p:nvPr/>
        </p:nvSpPr>
        <p:spPr>
          <a:xfrm>
            <a:off x="5547742" y="2636912"/>
            <a:ext cx="2264617"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rPr>
              <a:t>атрибуты</a:t>
            </a:r>
            <a:endParaRPr lang="ru-RU" sz="2400" b="1" dirty="0">
              <a:solidFill>
                <a:srgbClr val="C00000"/>
              </a:solidFill>
            </a:endParaRPr>
          </a:p>
        </p:txBody>
      </p:sp>
      <p:sp>
        <p:nvSpPr>
          <p:cNvPr id="8" name="Скругленный прямоугольник 7"/>
          <p:cNvSpPr/>
          <p:nvPr/>
        </p:nvSpPr>
        <p:spPr>
          <a:xfrm>
            <a:off x="3977608" y="3933056"/>
            <a:ext cx="230425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C00000"/>
                </a:solidFill>
              </a:rPr>
              <a:t>игроки</a:t>
            </a:r>
            <a:endParaRPr lang="ru-RU" sz="2800" b="1" dirty="0">
              <a:solidFill>
                <a:srgbClr val="C00000"/>
              </a:solidFill>
            </a:endParaRPr>
          </a:p>
        </p:txBody>
      </p:sp>
      <p:sp>
        <p:nvSpPr>
          <p:cNvPr id="9" name="Скругленный прямоугольник 8"/>
          <p:cNvSpPr/>
          <p:nvPr/>
        </p:nvSpPr>
        <p:spPr>
          <a:xfrm>
            <a:off x="2092539" y="5229200"/>
            <a:ext cx="244827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rPr>
              <a:t>содержание</a:t>
            </a:r>
            <a:endParaRPr lang="ru-RU" sz="2400" b="1" dirty="0">
              <a:solidFill>
                <a:srgbClr val="C00000"/>
              </a:solidFill>
            </a:endParaRPr>
          </a:p>
        </p:txBody>
      </p:sp>
      <p:sp>
        <p:nvSpPr>
          <p:cNvPr id="10" name="Скругленный прямоугольник 9"/>
          <p:cNvSpPr/>
          <p:nvPr/>
        </p:nvSpPr>
        <p:spPr>
          <a:xfrm>
            <a:off x="5718142" y="5216749"/>
            <a:ext cx="231024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C00000"/>
                </a:solidFill>
              </a:rPr>
              <a:t>роль</a:t>
            </a:r>
            <a:endParaRPr lang="ru-RU" sz="2800" b="1" dirty="0">
              <a:solidFill>
                <a:srgbClr val="C00000"/>
              </a:solidFill>
            </a:endParaRPr>
          </a:p>
        </p:txBody>
      </p:sp>
    </p:spTree>
    <p:extLst>
      <p:ext uri="{BB962C8B-B14F-4D97-AF65-F5344CB8AC3E}">
        <p14:creationId xmlns:p14="http://schemas.microsoft.com/office/powerpoint/2010/main" xmlns="" val="351945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00B050"/>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10"/>
                                        </p:tgtEl>
                                        <p:attrNameLst>
                                          <p:attrName>fillcolor</p:attrName>
                                        </p:attrNameLst>
                                      </p:cBhvr>
                                      <p:to>
                                        <a:srgbClr val="00B050"/>
                                      </p:to>
                                    </p:animClr>
                                    <p:set>
                                      <p:cBhvr>
                                        <p:cTn id="13" dur="2000" fill="hold"/>
                                        <p:tgtEl>
                                          <p:spTgt spid="10"/>
                                        </p:tgtEl>
                                        <p:attrNameLst>
                                          <p:attrName>fill.type</p:attrName>
                                        </p:attrNameLst>
                                      </p:cBhvr>
                                      <p:to>
                                        <p:strVal val="solid"/>
                                      </p:to>
                                    </p:set>
                                    <p:set>
                                      <p:cBhvr>
                                        <p:cTn id="14" dur="2000" fill="hold"/>
                                        <p:tgtEl>
                                          <p:spTgt spid="10"/>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9"/>
                                        </p:tgtEl>
                                        <p:attrNameLst>
                                          <p:attrName>fillcolor</p:attrName>
                                        </p:attrNameLst>
                                      </p:cBhvr>
                                      <p:to>
                                        <a:srgbClr val="00B050"/>
                                      </p:to>
                                    </p:animClr>
                                    <p:set>
                                      <p:cBhvr>
                                        <p:cTn id="19" dur="2000" fill="hold"/>
                                        <p:tgtEl>
                                          <p:spTgt spid="9"/>
                                        </p:tgtEl>
                                        <p:attrNameLst>
                                          <p:attrName>fill.type</p:attrName>
                                        </p:attrNameLst>
                                      </p:cBhvr>
                                      <p:to>
                                        <p:strVal val="solid"/>
                                      </p:to>
                                    </p:set>
                                    <p:set>
                                      <p:cBhvr>
                                        <p:cTn id="20" dur="2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827584" y="260648"/>
            <a:ext cx="7467600" cy="1143000"/>
          </a:xfrm>
        </p:spPr>
        <p:txBody>
          <a:bodyPr/>
          <a:lstStyle/>
          <a:p>
            <a:pPr algn="ctr"/>
            <a:r>
              <a:rPr lang="ru-RU" sz="1400" dirty="0">
                <a:solidFill>
                  <a:srgbClr val="4F647B"/>
                </a:solidFill>
                <a:latin typeface="Calibri"/>
                <a:ea typeface="Calibri"/>
                <a:cs typeface="Times New Roman"/>
              </a:rPr>
              <a:t> </a:t>
            </a:r>
            <a:r>
              <a:rPr lang="ru-RU" sz="3200" b="1" dirty="0">
                <a:solidFill>
                  <a:srgbClr val="C00000"/>
                </a:solidFill>
                <a:latin typeface="Times New Roman" panose="02020603050405020304" pitchFamily="18" charset="0"/>
                <a:ea typeface="Calibri"/>
                <a:cs typeface="Times New Roman" panose="02020603050405020304" pitchFamily="18" charset="0"/>
              </a:rPr>
              <a:t>Творческий характер игры определяется наличием …?</a:t>
            </a:r>
            <a:r>
              <a:rPr lang="ru-RU" sz="3200" b="1" i="1" dirty="0">
                <a:solidFill>
                  <a:srgbClr val="C00000"/>
                </a:solidFill>
                <a:latin typeface="Times New Roman" panose="02020603050405020304" pitchFamily="18" charset="0"/>
                <a:ea typeface="Calibri"/>
                <a:cs typeface="Times New Roman" panose="02020603050405020304" pitchFamily="18" charset="0"/>
              </a:rPr>
              <a:t> </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8" name="Выноска-облако 7"/>
          <p:cNvSpPr/>
          <p:nvPr/>
        </p:nvSpPr>
        <p:spPr>
          <a:xfrm>
            <a:off x="2915816" y="1412776"/>
            <a:ext cx="3384376" cy="216024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002060"/>
                </a:solidFill>
              </a:rPr>
              <a:t>замысла</a:t>
            </a:r>
            <a:endParaRPr lang="ru-RU" sz="3200" b="1" dirty="0">
              <a:solidFill>
                <a:srgbClr val="00206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05436" y="3861048"/>
            <a:ext cx="4268881" cy="28435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2234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79712" y="476672"/>
            <a:ext cx="6478488" cy="1440160"/>
          </a:xfrm>
        </p:spPr>
        <p:txBody>
          <a:bodyPr/>
          <a:lstStyle/>
          <a:p>
            <a:pPr algn="ctr"/>
            <a:r>
              <a:rPr lang="ru-RU" sz="3200" dirty="0">
                <a:solidFill>
                  <a:srgbClr val="C00000"/>
                </a:solidFill>
                <a:latin typeface="Times New Roman" panose="02020603050405020304" pitchFamily="18" charset="0"/>
                <a:ea typeface="Calibri"/>
                <a:cs typeface="Times New Roman" panose="02020603050405020304" pitchFamily="18" charset="0"/>
              </a:rPr>
              <a:t>Чаще всего в игре ребенок принимает на себя роль ….</a:t>
            </a:r>
            <a:r>
              <a:rPr lang="ru-RU" sz="3200" i="1" dirty="0">
                <a:solidFill>
                  <a:srgbClr val="4F647B"/>
                </a:solidFill>
                <a:latin typeface="Calibri"/>
                <a:ea typeface="Calibri"/>
                <a:cs typeface="Times New Roman"/>
              </a:rPr>
              <a:t> </a:t>
            </a:r>
            <a:endParaRPr lang="ru-RU" dirty="0"/>
          </a:p>
        </p:txBody>
      </p:sp>
      <p:sp>
        <p:nvSpPr>
          <p:cNvPr id="3" name="Подзаголовок 2"/>
          <p:cNvSpPr>
            <a:spLocks noGrp="1"/>
          </p:cNvSpPr>
          <p:nvPr>
            <p:ph type="subTitle" idx="1"/>
          </p:nvPr>
        </p:nvSpPr>
        <p:spPr/>
        <p:txBody>
          <a:bodyPr/>
          <a:lstStyle/>
          <a:p>
            <a:endParaRPr lang="ru-RU" dirty="0"/>
          </a:p>
        </p:txBody>
      </p:sp>
      <p:sp>
        <p:nvSpPr>
          <p:cNvPr id="4" name="Скругленный прямоугольник 3"/>
          <p:cNvSpPr/>
          <p:nvPr/>
        </p:nvSpPr>
        <p:spPr>
          <a:xfrm>
            <a:off x="2699792" y="2204864"/>
            <a:ext cx="489654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rgbClr val="C00000"/>
                </a:solidFill>
              </a:rPr>
              <a:t>взрослого</a:t>
            </a:r>
            <a:endParaRPr lang="ru-RU" sz="4000" b="1" dirty="0">
              <a:solidFill>
                <a:srgbClr val="C00000"/>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2328688" y="3940351"/>
            <a:ext cx="2938680" cy="2204011"/>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4965437" y="3940352"/>
            <a:ext cx="2938682" cy="2204012"/>
          </a:xfrm>
          <a:prstGeom prst="rect">
            <a:avLst/>
          </a:prstGeom>
        </p:spPr>
      </p:pic>
    </p:spTree>
    <p:extLst>
      <p:ext uri="{BB962C8B-B14F-4D97-AF65-F5344CB8AC3E}">
        <p14:creationId xmlns:p14="http://schemas.microsoft.com/office/powerpoint/2010/main" xmlns="" val="309852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835696" y="548680"/>
            <a:ext cx="6172200" cy="1894362"/>
          </a:xfrm>
        </p:spPr>
        <p:txBody>
          <a:bodyPr/>
          <a:lstStyle/>
          <a:p>
            <a:pPr algn="ctr"/>
            <a:r>
              <a:rPr lang="ru-RU" sz="3200" dirty="0">
                <a:solidFill>
                  <a:srgbClr val="C00000"/>
                </a:solidFill>
                <a:latin typeface="Times New Roman" panose="02020603050405020304" pitchFamily="18" charset="0"/>
                <a:ea typeface="Calibri"/>
                <a:cs typeface="Times New Roman" panose="02020603050405020304" pitchFamily="18" charset="0"/>
              </a:rPr>
              <a:t>Назовите сюжетно- ролевые игры с производственным сюжетом </a:t>
            </a:r>
            <a:endParaRPr lang="ru-RU" dirty="0">
              <a:solidFill>
                <a:srgbClr val="C00000"/>
              </a:solidFill>
              <a:latin typeface="Times New Roman" panose="02020603050405020304" pitchFamily="18" charset="0"/>
              <a:cs typeface="Times New Roman" panose="02020603050405020304" pitchFamily="18" charset="0"/>
            </a:endParaRPr>
          </a:p>
        </p:txBody>
      </p:sp>
      <p:sp>
        <p:nvSpPr>
          <p:cNvPr id="5" name="Подзаголовок 4"/>
          <p:cNvSpPr>
            <a:spLocks noGrp="1"/>
          </p:cNvSpPr>
          <p:nvPr>
            <p:ph type="subTitle" idx="1"/>
          </p:nvPr>
        </p:nvSpPr>
        <p:spPr/>
        <p:txBody>
          <a:bodyPr/>
          <a:lstStyle/>
          <a:p>
            <a:endParaRPr lang="ru-RU" dirty="0"/>
          </a:p>
        </p:txBody>
      </p:sp>
      <p:sp>
        <p:nvSpPr>
          <p:cNvPr id="6" name="Прямоугольник 5"/>
          <p:cNvSpPr/>
          <p:nvPr/>
        </p:nvSpPr>
        <p:spPr>
          <a:xfrm>
            <a:off x="2123728" y="2780928"/>
            <a:ext cx="244827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rPr>
              <a:t>больница</a:t>
            </a:r>
            <a:endParaRPr lang="ru-RU" sz="2400" b="1" dirty="0">
              <a:solidFill>
                <a:srgbClr val="C00000"/>
              </a:solidFill>
            </a:endParaRPr>
          </a:p>
        </p:txBody>
      </p:sp>
      <p:sp>
        <p:nvSpPr>
          <p:cNvPr id="7" name="Прямоугольник 6"/>
          <p:cNvSpPr/>
          <p:nvPr/>
        </p:nvSpPr>
        <p:spPr>
          <a:xfrm>
            <a:off x="5148064" y="2780928"/>
            <a:ext cx="230425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rPr>
              <a:t>школа</a:t>
            </a:r>
            <a:endParaRPr lang="ru-RU" sz="2400" b="1" dirty="0">
              <a:solidFill>
                <a:srgbClr val="C00000"/>
              </a:solidFill>
            </a:endParaRPr>
          </a:p>
        </p:txBody>
      </p:sp>
      <p:sp>
        <p:nvSpPr>
          <p:cNvPr id="8" name="Прямоугольник 7"/>
          <p:cNvSpPr/>
          <p:nvPr/>
        </p:nvSpPr>
        <p:spPr>
          <a:xfrm>
            <a:off x="2123728" y="3717032"/>
            <a:ext cx="244827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C00000"/>
                </a:solidFill>
              </a:rPr>
              <a:t>парикмахерская</a:t>
            </a:r>
            <a:endParaRPr lang="ru-RU" b="1" dirty="0">
              <a:solidFill>
                <a:srgbClr val="C00000"/>
              </a:solidFill>
            </a:endParaRPr>
          </a:p>
        </p:txBody>
      </p:sp>
      <p:sp>
        <p:nvSpPr>
          <p:cNvPr id="10" name="Прямоугольник 9"/>
          <p:cNvSpPr/>
          <p:nvPr/>
        </p:nvSpPr>
        <p:spPr>
          <a:xfrm>
            <a:off x="5148064" y="3717032"/>
            <a:ext cx="230425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rPr>
              <a:t>автосервис</a:t>
            </a:r>
            <a:endParaRPr lang="ru-RU" sz="2400" b="1" dirty="0">
              <a:solidFill>
                <a:srgbClr val="C00000"/>
              </a:solidFill>
            </a:endParaRPr>
          </a:p>
        </p:txBody>
      </p:sp>
      <p:sp>
        <p:nvSpPr>
          <p:cNvPr id="11" name="Прямоугольник 10"/>
          <p:cNvSpPr/>
          <p:nvPr/>
        </p:nvSpPr>
        <p:spPr>
          <a:xfrm>
            <a:off x="2123728" y="4725144"/>
            <a:ext cx="244827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C00000"/>
                </a:solidFill>
              </a:rPr>
              <a:t>кафе</a:t>
            </a:r>
            <a:endParaRPr lang="ru-RU" sz="2800" b="1" dirty="0">
              <a:solidFill>
                <a:srgbClr val="C00000"/>
              </a:solidFill>
            </a:endParaRPr>
          </a:p>
        </p:txBody>
      </p:sp>
      <p:sp>
        <p:nvSpPr>
          <p:cNvPr id="12" name="Прямоугольник 11"/>
          <p:cNvSpPr/>
          <p:nvPr/>
        </p:nvSpPr>
        <p:spPr>
          <a:xfrm>
            <a:off x="5148064" y="4725144"/>
            <a:ext cx="230425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rPr>
              <a:t>магазин</a:t>
            </a:r>
            <a:endParaRPr lang="ru-RU" sz="2400" b="1" dirty="0">
              <a:solidFill>
                <a:srgbClr val="C00000"/>
              </a:solidFill>
            </a:endParaRPr>
          </a:p>
        </p:txBody>
      </p:sp>
    </p:spTree>
    <p:extLst>
      <p:ext uri="{BB962C8B-B14F-4D97-AF65-F5344CB8AC3E}">
        <p14:creationId xmlns:p14="http://schemas.microsoft.com/office/powerpoint/2010/main" xmlns="" val="142856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fltVal val="0"/>
                                          </p:val>
                                        </p:tav>
                                        <p:tav tm="100000">
                                          <p:val>
                                            <p:strVal val="#ppt_w"/>
                                          </p:val>
                                        </p:tav>
                                      </p:tavLst>
                                    </p:anim>
                                    <p:anim calcmode="lin" valueType="num">
                                      <p:cBhvr>
                                        <p:cTn id="48" dur="1000" fill="hold"/>
                                        <p:tgtEl>
                                          <p:spTgt spid="12"/>
                                        </p:tgtEl>
                                        <p:attrNameLst>
                                          <p:attrName>ppt_h</p:attrName>
                                        </p:attrNameLst>
                                      </p:cBhvr>
                                      <p:tavLst>
                                        <p:tav tm="0">
                                          <p:val>
                                            <p:fltVal val="0"/>
                                          </p:val>
                                        </p:tav>
                                        <p:tav tm="100000">
                                          <p:val>
                                            <p:strVal val="#ppt_h"/>
                                          </p:val>
                                        </p:tav>
                                      </p:tavLst>
                                    </p:anim>
                                    <p:anim calcmode="lin" valueType="num">
                                      <p:cBhvr>
                                        <p:cTn id="49" dur="1000" fill="hold"/>
                                        <p:tgtEl>
                                          <p:spTgt spid="12"/>
                                        </p:tgtEl>
                                        <p:attrNameLst>
                                          <p:attrName>style.rotation</p:attrName>
                                        </p:attrNameLst>
                                      </p:cBhvr>
                                      <p:tavLst>
                                        <p:tav tm="0">
                                          <p:val>
                                            <p:fltVal val="90"/>
                                          </p:val>
                                        </p:tav>
                                        <p:tav tm="100000">
                                          <p:val>
                                            <p:fltVal val="0"/>
                                          </p:val>
                                        </p:tav>
                                      </p:tavLst>
                                    </p:anim>
                                    <p:animEffect transition="in" filter="fade">
                                      <p:cBhvr>
                                        <p:cTn id="5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691680" y="260648"/>
            <a:ext cx="6480720" cy="1894362"/>
          </a:xfrm>
        </p:spPr>
        <p:txBody>
          <a:bodyPr/>
          <a:lstStyle/>
          <a:p>
            <a:pPr algn="ctr"/>
            <a:r>
              <a:rPr lang="ru-RU" sz="3200" dirty="0">
                <a:solidFill>
                  <a:srgbClr val="C00000"/>
                </a:solidFill>
                <a:latin typeface="Times New Roman" panose="02020603050405020304" pitchFamily="18" charset="0"/>
                <a:ea typeface="Calibri"/>
                <a:cs typeface="Times New Roman" panose="02020603050405020304" pitchFamily="18" charset="0"/>
              </a:rPr>
              <a:t>Назовите сюжетно- ролевые игры </a:t>
            </a:r>
            <a:r>
              <a:rPr lang="ru-RU" sz="3200" dirty="0" smtClean="0">
                <a:solidFill>
                  <a:srgbClr val="C00000"/>
                </a:solidFill>
                <a:latin typeface="Times New Roman" panose="02020603050405020304" pitchFamily="18" charset="0"/>
                <a:ea typeface="Calibri"/>
                <a:cs typeface="Times New Roman" panose="02020603050405020304" pitchFamily="18" charset="0"/>
              </a:rPr>
              <a:t>общественно-политическим </a:t>
            </a:r>
            <a:r>
              <a:rPr lang="ru-RU" sz="3200" dirty="0">
                <a:solidFill>
                  <a:srgbClr val="C00000"/>
                </a:solidFill>
                <a:latin typeface="Times New Roman" panose="02020603050405020304" pitchFamily="18" charset="0"/>
                <a:ea typeface="Calibri"/>
                <a:cs typeface="Times New Roman" panose="02020603050405020304" pitchFamily="18" charset="0"/>
              </a:rPr>
              <a:t>сюжетом</a:t>
            </a:r>
            <a:r>
              <a:rPr lang="ru-RU" sz="3200" dirty="0">
                <a:solidFill>
                  <a:srgbClr val="4F647B"/>
                </a:solidFill>
                <a:latin typeface="Calibri"/>
                <a:ea typeface="Calibri"/>
                <a:cs typeface="Times New Roman"/>
              </a:rPr>
              <a:t> </a:t>
            </a:r>
            <a:endParaRPr lang="ru-RU" dirty="0"/>
          </a:p>
        </p:txBody>
      </p:sp>
      <p:sp>
        <p:nvSpPr>
          <p:cNvPr id="5" name="Подзаголовок 4"/>
          <p:cNvSpPr>
            <a:spLocks noGrp="1"/>
          </p:cNvSpPr>
          <p:nvPr>
            <p:ph type="subTitle" idx="1"/>
          </p:nvPr>
        </p:nvSpPr>
        <p:spPr/>
        <p:txBody>
          <a:bodyPr/>
          <a:lstStyle/>
          <a:p>
            <a:endParaRPr lang="ru-RU" dirty="0"/>
          </a:p>
        </p:txBody>
      </p:sp>
      <p:sp>
        <p:nvSpPr>
          <p:cNvPr id="6" name="Прямоугольник 5"/>
          <p:cNvSpPr/>
          <p:nvPr/>
        </p:nvSpPr>
        <p:spPr>
          <a:xfrm>
            <a:off x="2483768" y="2492896"/>
            <a:ext cx="2232248" cy="8640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rPr>
              <a:t>В войну</a:t>
            </a:r>
            <a:endParaRPr lang="ru-RU" sz="2400" b="1" dirty="0">
              <a:solidFill>
                <a:srgbClr val="C00000"/>
              </a:solidFill>
            </a:endParaRPr>
          </a:p>
        </p:txBody>
      </p:sp>
      <p:sp>
        <p:nvSpPr>
          <p:cNvPr id="7" name="Прямоугольник 6"/>
          <p:cNvSpPr/>
          <p:nvPr/>
        </p:nvSpPr>
        <p:spPr>
          <a:xfrm>
            <a:off x="5508104" y="2492896"/>
            <a:ext cx="2088232" cy="8640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C00000"/>
                </a:solidFill>
              </a:rPr>
              <a:t>В индейцев</a:t>
            </a:r>
            <a:endParaRPr lang="ru-RU" sz="2000" b="1" dirty="0">
              <a:solidFill>
                <a:srgbClr val="C00000"/>
              </a:solidFill>
            </a:endParaRPr>
          </a:p>
        </p:txBody>
      </p:sp>
      <p:sp>
        <p:nvSpPr>
          <p:cNvPr id="8" name="Прямоугольник 7"/>
          <p:cNvSpPr/>
          <p:nvPr/>
        </p:nvSpPr>
        <p:spPr>
          <a:xfrm>
            <a:off x="4067944" y="3573016"/>
            <a:ext cx="2088232" cy="93610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rPr>
              <a:t>В митинг</a:t>
            </a:r>
            <a:endParaRPr lang="ru-RU" sz="2400" b="1" dirty="0">
              <a:solidFill>
                <a:srgbClr val="C00000"/>
              </a:solidFill>
            </a:endParaRPr>
          </a:p>
        </p:txBody>
      </p:sp>
      <p:sp>
        <p:nvSpPr>
          <p:cNvPr id="9" name="Прямоугольник 8"/>
          <p:cNvSpPr/>
          <p:nvPr/>
        </p:nvSpPr>
        <p:spPr>
          <a:xfrm>
            <a:off x="2483768" y="4797152"/>
            <a:ext cx="2016224" cy="93610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C00000"/>
                </a:solidFill>
              </a:rPr>
              <a:t>В выборы</a:t>
            </a:r>
            <a:endParaRPr lang="ru-RU" sz="2000" b="1" dirty="0">
              <a:solidFill>
                <a:srgbClr val="C00000"/>
              </a:solidFill>
            </a:endParaRPr>
          </a:p>
        </p:txBody>
      </p:sp>
      <p:sp>
        <p:nvSpPr>
          <p:cNvPr id="10" name="Прямоугольник 9"/>
          <p:cNvSpPr/>
          <p:nvPr/>
        </p:nvSpPr>
        <p:spPr>
          <a:xfrm>
            <a:off x="5292080" y="4797152"/>
            <a:ext cx="2304256" cy="93610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C00000"/>
                </a:solidFill>
              </a:rPr>
              <a:t>В спасателей</a:t>
            </a:r>
            <a:endParaRPr lang="ru-RU" sz="2000" b="1" dirty="0">
              <a:solidFill>
                <a:srgbClr val="C00000"/>
              </a:solidFill>
            </a:endParaRPr>
          </a:p>
        </p:txBody>
      </p:sp>
    </p:spTree>
    <p:extLst>
      <p:ext uri="{BB962C8B-B14F-4D97-AF65-F5344CB8AC3E}">
        <p14:creationId xmlns:p14="http://schemas.microsoft.com/office/powerpoint/2010/main" xmlns="" val="302887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692696"/>
            <a:ext cx="8075240" cy="1584176"/>
          </a:xfrm>
        </p:spPr>
        <p:txBody>
          <a:bodyPr>
            <a:normAutofit/>
          </a:bodyPr>
          <a:lstStyle/>
          <a:p>
            <a:pPr algn="ctr"/>
            <a:r>
              <a:rPr lang="ru-RU" sz="3200" b="1" dirty="0">
                <a:solidFill>
                  <a:srgbClr val="C00000"/>
                </a:solidFill>
                <a:latin typeface="Times New Roman" panose="02020603050405020304" pitchFamily="18" charset="0"/>
                <a:ea typeface="Calibri"/>
                <a:cs typeface="Times New Roman" panose="02020603050405020304" pitchFamily="18" charset="0"/>
              </a:rPr>
              <a:t>Многообразие и взаимосвязь игровых действий, взаимоотношений детей в игре – это…</a:t>
            </a:r>
            <a:r>
              <a:rPr lang="ru-RU" sz="3200" i="1" dirty="0">
                <a:solidFill>
                  <a:srgbClr val="4F647B"/>
                </a:solidFill>
                <a:latin typeface="Calibri"/>
                <a:ea typeface="Calibri"/>
                <a:cs typeface="Times New Roman"/>
              </a:rPr>
              <a:t> </a:t>
            </a:r>
            <a:endParaRPr lang="ru-RU" dirty="0"/>
          </a:p>
        </p:txBody>
      </p:sp>
      <p:pic>
        <p:nvPicPr>
          <p:cNvPr id="4098" name="Picture 2" descr="C:\Users\rzaev\Desktop\фото 2016-2017\IMG-f1cd6ea74ce868ab54988b1e163d4aa4-V.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59832" y="2625759"/>
            <a:ext cx="3168353" cy="422447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Горизонтальный свиток 4"/>
          <p:cNvSpPr/>
          <p:nvPr/>
        </p:nvSpPr>
        <p:spPr>
          <a:xfrm>
            <a:off x="2555776" y="2137697"/>
            <a:ext cx="4104456" cy="157933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rgbClr val="C00000"/>
                </a:solidFill>
              </a:rPr>
              <a:t>сюжет</a:t>
            </a:r>
            <a:endParaRPr lang="ru-RU" sz="4400" b="1" dirty="0">
              <a:solidFill>
                <a:srgbClr val="C00000"/>
              </a:solidFill>
            </a:endParaRPr>
          </a:p>
        </p:txBody>
      </p:sp>
    </p:spTree>
    <p:extLst>
      <p:ext uri="{BB962C8B-B14F-4D97-AF65-F5344CB8AC3E}">
        <p14:creationId xmlns:p14="http://schemas.microsoft.com/office/powerpoint/2010/main" xmlns="" val="291235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400" dirty="0">
                <a:solidFill>
                  <a:srgbClr val="4F647B"/>
                </a:solidFill>
                <a:latin typeface="Calibri"/>
                <a:ea typeface="Calibri"/>
                <a:cs typeface="Times New Roman"/>
              </a:rPr>
              <a:t> </a:t>
            </a:r>
            <a:r>
              <a:rPr lang="ru-RU" sz="3200" b="1" dirty="0">
                <a:solidFill>
                  <a:srgbClr val="C00000"/>
                </a:solidFill>
                <a:latin typeface="Times New Roman" panose="02020603050405020304" pitchFamily="18" charset="0"/>
                <a:ea typeface="Calibri"/>
                <a:cs typeface="Times New Roman" panose="02020603050405020304" pitchFamily="18" charset="0"/>
              </a:rPr>
              <a:t>Один из принципов организации сюжетно- ролевой игры – это …..</a:t>
            </a:r>
            <a:r>
              <a:rPr lang="ru-RU" sz="3200" b="1" i="1" dirty="0">
                <a:solidFill>
                  <a:srgbClr val="C00000"/>
                </a:solidFill>
                <a:latin typeface="Times New Roman" panose="02020603050405020304" pitchFamily="18" charset="0"/>
                <a:ea typeface="Calibri"/>
                <a:cs typeface="Times New Roman" panose="02020603050405020304" pitchFamily="18" charset="0"/>
              </a:rPr>
              <a:t> </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3" name="Скругленный прямоугольник 2"/>
          <p:cNvSpPr/>
          <p:nvPr/>
        </p:nvSpPr>
        <p:spPr>
          <a:xfrm>
            <a:off x="2987824" y="1556792"/>
            <a:ext cx="3312368"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rgbClr val="C00000"/>
                </a:solidFill>
              </a:rPr>
              <a:t>н</a:t>
            </a:r>
            <a:r>
              <a:rPr lang="ru-RU" sz="3200" b="1" dirty="0" smtClean="0">
                <a:solidFill>
                  <a:srgbClr val="C00000"/>
                </a:solidFill>
              </a:rPr>
              <a:t>аличие атрибутов</a:t>
            </a:r>
            <a:endParaRPr lang="ru-RU" sz="3200" b="1" dirty="0">
              <a:solidFill>
                <a:srgbClr val="C00000"/>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43050" y="2716474"/>
            <a:ext cx="3289548" cy="236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4048" y="2724124"/>
            <a:ext cx="3079998" cy="2309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6746" y="5084949"/>
            <a:ext cx="2324100" cy="1543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8885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cBhvr>
                                        <p:cTn id="15" dur="1000" fill="hold"/>
                                        <p:tgtEl>
                                          <p:spTgt spid="5122"/>
                                        </p:tgtEl>
                                        <p:attrNameLst>
                                          <p:attrName>ppt_w</p:attrName>
                                        </p:attrNameLst>
                                      </p:cBhvr>
                                      <p:tavLst>
                                        <p:tav tm="0">
                                          <p:val>
                                            <p:fltVal val="0"/>
                                          </p:val>
                                        </p:tav>
                                        <p:tav tm="100000">
                                          <p:val>
                                            <p:strVal val="#ppt_w"/>
                                          </p:val>
                                        </p:tav>
                                      </p:tavLst>
                                    </p:anim>
                                    <p:anim calcmode="lin" valueType="num">
                                      <p:cBhvr>
                                        <p:cTn id="16" dur="1000" fill="hold"/>
                                        <p:tgtEl>
                                          <p:spTgt spid="5122"/>
                                        </p:tgtEl>
                                        <p:attrNameLst>
                                          <p:attrName>ppt_h</p:attrName>
                                        </p:attrNameLst>
                                      </p:cBhvr>
                                      <p:tavLst>
                                        <p:tav tm="0">
                                          <p:val>
                                            <p:fltVal val="0"/>
                                          </p:val>
                                        </p:tav>
                                        <p:tav tm="100000">
                                          <p:val>
                                            <p:strVal val="#ppt_h"/>
                                          </p:val>
                                        </p:tav>
                                      </p:tavLst>
                                    </p:anim>
                                    <p:anim calcmode="lin" valueType="num">
                                      <p:cBhvr>
                                        <p:cTn id="17" dur="1000" fill="hold"/>
                                        <p:tgtEl>
                                          <p:spTgt spid="5122"/>
                                        </p:tgtEl>
                                        <p:attrNameLst>
                                          <p:attrName>style.rotation</p:attrName>
                                        </p:attrNameLst>
                                      </p:cBhvr>
                                      <p:tavLst>
                                        <p:tav tm="0">
                                          <p:val>
                                            <p:fltVal val="90"/>
                                          </p:val>
                                        </p:tav>
                                        <p:tav tm="100000">
                                          <p:val>
                                            <p:fltVal val="0"/>
                                          </p:val>
                                        </p:tav>
                                      </p:tavLst>
                                    </p:anim>
                                    <p:animEffect transition="in" filter="fade">
                                      <p:cBhvr>
                                        <p:cTn id="18" dur="1000"/>
                                        <p:tgtEl>
                                          <p:spTgt spid="5122"/>
                                        </p:tgtEl>
                                      </p:cBhvr>
                                    </p:animEffect>
                                  </p:childTnLst>
                                </p:cTn>
                              </p:par>
                              <p:par>
                                <p:cTn id="19" presetID="31" presetClass="entr" presetSubtype="0" fill="hold" nodeType="withEffect">
                                  <p:stCondLst>
                                    <p:cond delay="0"/>
                                  </p:stCondLst>
                                  <p:childTnLst>
                                    <p:set>
                                      <p:cBhvr>
                                        <p:cTn id="20" dur="1" fill="hold">
                                          <p:stCondLst>
                                            <p:cond delay="0"/>
                                          </p:stCondLst>
                                        </p:cTn>
                                        <p:tgtEl>
                                          <p:spTgt spid="5123"/>
                                        </p:tgtEl>
                                        <p:attrNameLst>
                                          <p:attrName>style.visibility</p:attrName>
                                        </p:attrNameLst>
                                      </p:cBhvr>
                                      <p:to>
                                        <p:strVal val="visible"/>
                                      </p:to>
                                    </p:set>
                                    <p:anim calcmode="lin" valueType="num">
                                      <p:cBhvr>
                                        <p:cTn id="21" dur="1000" fill="hold"/>
                                        <p:tgtEl>
                                          <p:spTgt spid="5123"/>
                                        </p:tgtEl>
                                        <p:attrNameLst>
                                          <p:attrName>ppt_w</p:attrName>
                                        </p:attrNameLst>
                                      </p:cBhvr>
                                      <p:tavLst>
                                        <p:tav tm="0">
                                          <p:val>
                                            <p:fltVal val="0"/>
                                          </p:val>
                                        </p:tav>
                                        <p:tav tm="100000">
                                          <p:val>
                                            <p:strVal val="#ppt_w"/>
                                          </p:val>
                                        </p:tav>
                                      </p:tavLst>
                                    </p:anim>
                                    <p:anim calcmode="lin" valueType="num">
                                      <p:cBhvr>
                                        <p:cTn id="22" dur="1000" fill="hold"/>
                                        <p:tgtEl>
                                          <p:spTgt spid="5123"/>
                                        </p:tgtEl>
                                        <p:attrNameLst>
                                          <p:attrName>ppt_h</p:attrName>
                                        </p:attrNameLst>
                                      </p:cBhvr>
                                      <p:tavLst>
                                        <p:tav tm="0">
                                          <p:val>
                                            <p:fltVal val="0"/>
                                          </p:val>
                                        </p:tav>
                                        <p:tav tm="100000">
                                          <p:val>
                                            <p:strVal val="#ppt_h"/>
                                          </p:val>
                                        </p:tav>
                                      </p:tavLst>
                                    </p:anim>
                                    <p:anim calcmode="lin" valueType="num">
                                      <p:cBhvr>
                                        <p:cTn id="23" dur="1000" fill="hold"/>
                                        <p:tgtEl>
                                          <p:spTgt spid="5123"/>
                                        </p:tgtEl>
                                        <p:attrNameLst>
                                          <p:attrName>style.rotation</p:attrName>
                                        </p:attrNameLst>
                                      </p:cBhvr>
                                      <p:tavLst>
                                        <p:tav tm="0">
                                          <p:val>
                                            <p:fltVal val="90"/>
                                          </p:val>
                                        </p:tav>
                                        <p:tav tm="100000">
                                          <p:val>
                                            <p:fltVal val="0"/>
                                          </p:val>
                                        </p:tav>
                                      </p:tavLst>
                                    </p:anim>
                                    <p:animEffect transition="in" filter="fade">
                                      <p:cBhvr>
                                        <p:cTn id="24" dur="1000"/>
                                        <p:tgtEl>
                                          <p:spTgt spid="5123"/>
                                        </p:tgtEl>
                                      </p:cBhvr>
                                    </p:animEffect>
                                  </p:childTnLst>
                                </p:cTn>
                              </p:par>
                              <p:par>
                                <p:cTn id="25" presetID="31" presetClass="entr" presetSubtype="0" fill="hold" nodeType="withEffect">
                                  <p:stCondLst>
                                    <p:cond delay="0"/>
                                  </p:stCondLst>
                                  <p:childTnLst>
                                    <p:set>
                                      <p:cBhvr>
                                        <p:cTn id="26" dur="1" fill="hold">
                                          <p:stCondLst>
                                            <p:cond delay="0"/>
                                          </p:stCondLst>
                                        </p:cTn>
                                        <p:tgtEl>
                                          <p:spTgt spid="5124"/>
                                        </p:tgtEl>
                                        <p:attrNameLst>
                                          <p:attrName>style.visibility</p:attrName>
                                        </p:attrNameLst>
                                      </p:cBhvr>
                                      <p:to>
                                        <p:strVal val="visible"/>
                                      </p:to>
                                    </p:set>
                                    <p:anim calcmode="lin" valueType="num">
                                      <p:cBhvr>
                                        <p:cTn id="27" dur="1000" fill="hold"/>
                                        <p:tgtEl>
                                          <p:spTgt spid="5124"/>
                                        </p:tgtEl>
                                        <p:attrNameLst>
                                          <p:attrName>ppt_w</p:attrName>
                                        </p:attrNameLst>
                                      </p:cBhvr>
                                      <p:tavLst>
                                        <p:tav tm="0">
                                          <p:val>
                                            <p:fltVal val="0"/>
                                          </p:val>
                                        </p:tav>
                                        <p:tav tm="100000">
                                          <p:val>
                                            <p:strVal val="#ppt_w"/>
                                          </p:val>
                                        </p:tav>
                                      </p:tavLst>
                                    </p:anim>
                                    <p:anim calcmode="lin" valueType="num">
                                      <p:cBhvr>
                                        <p:cTn id="28" dur="1000" fill="hold"/>
                                        <p:tgtEl>
                                          <p:spTgt spid="5124"/>
                                        </p:tgtEl>
                                        <p:attrNameLst>
                                          <p:attrName>ppt_h</p:attrName>
                                        </p:attrNameLst>
                                      </p:cBhvr>
                                      <p:tavLst>
                                        <p:tav tm="0">
                                          <p:val>
                                            <p:fltVal val="0"/>
                                          </p:val>
                                        </p:tav>
                                        <p:tav tm="100000">
                                          <p:val>
                                            <p:strVal val="#ppt_h"/>
                                          </p:val>
                                        </p:tav>
                                      </p:tavLst>
                                    </p:anim>
                                    <p:anim calcmode="lin" valueType="num">
                                      <p:cBhvr>
                                        <p:cTn id="29" dur="1000" fill="hold"/>
                                        <p:tgtEl>
                                          <p:spTgt spid="5124"/>
                                        </p:tgtEl>
                                        <p:attrNameLst>
                                          <p:attrName>style.rotation</p:attrName>
                                        </p:attrNameLst>
                                      </p:cBhvr>
                                      <p:tavLst>
                                        <p:tav tm="0">
                                          <p:val>
                                            <p:fltVal val="90"/>
                                          </p:val>
                                        </p:tav>
                                        <p:tav tm="100000">
                                          <p:val>
                                            <p:fltVal val="0"/>
                                          </p:val>
                                        </p:tav>
                                      </p:tavLst>
                                    </p:anim>
                                    <p:animEffect transition="in" filter="fade">
                                      <p:cBhvr>
                                        <p:cTn id="30"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784976" cy="8712968"/>
          </a:xfrm>
        </p:spPr>
        <p:txBody>
          <a:bodyPr>
            <a:normAutofit fontScale="90000"/>
          </a:bodyPr>
          <a:lstStyle/>
          <a:p>
            <a:pPr>
              <a:lnSpc>
                <a:spcPct val="115000"/>
              </a:lnSpc>
              <a:spcAft>
                <a:spcPts val="0"/>
              </a:spcAft>
            </a:pPr>
            <a:r>
              <a:rPr lang="ru-RU" b="1" dirty="0" smtClean="0">
                <a:solidFill>
                  <a:srgbClr val="C00000"/>
                </a:solidFill>
                <a:latin typeface="Times New Roman" panose="02020603050405020304" pitchFamily="18" charset="0"/>
                <a:cs typeface="Times New Roman" panose="02020603050405020304" pitchFamily="18" charset="0"/>
              </a:rPr>
              <a:t>                                       </a:t>
            </a:r>
            <a:r>
              <a:rPr lang="ru-RU" sz="2200" b="1" dirty="0" smtClean="0">
                <a:solidFill>
                  <a:srgbClr val="C00000"/>
                </a:solidFill>
                <a:latin typeface="Times New Roman" panose="02020603050405020304" pitchFamily="18" charset="0"/>
                <a:cs typeface="Times New Roman" panose="02020603050405020304" pitchFamily="18" charset="0"/>
              </a:rPr>
              <a:t>  Повестка:</a:t>
            </a:r>
            <a:r>
              <a:rPr lang="ru-RU" sz="2200" dirty="0" smtClean="0">
                <a:solidFill>
                  <a:srgbClr val="C00000"/>
                </a:solidFill>
                <a:latin typeface="Times New Roman" panose="02020603050405020304" pitchFamily="18" charset="0"/>
                <a:cs typeface="Times New Roman" panose="02020603050405020304" pitchFamily="18" charset="0"/>
              </a:rPr>
              <a:t/>
            </a:r>
            <a:br>
              <a:rPr lang="ru-RU" sz="2200" dirty="0" smtClean="0">
                <a:solidFill>
                  <a:srgbClr val="C00000"/>
                </a:solidFill>
                <a:latin typeface="Times New Roman" panose="02020603050405020304" pitchFamily="18" charset="0"/>
                <a:cs typeface="Times New Roman" panose="02020603050405020304" pitchFamily="18" charset="0"/>
              </a:rPr>
            </a:br>
            <a:r>
              <a:rPr lang="ru-RU" sz="1600" b="1" dirty="0" smtClean="0">
                <a:solidFill>
                  <a:srgbClr val="002060"/>
                </a:solidFill>
                <a:latin typeface="Times New Roman" panose="02020603050405020304" pitchFamily="18" charset="0"/>
                <a:cs typeface="Times New Roman" panose="02020603050405020304" pitchFamily="18" charset="0"/>
              </a:rPr>
              <a:t>1.</a:t>
            </a:r>
            <a:r>
              <a:rPr lang="ru-RU" sz="1600" b="1" dirty="0">
                <a:solidFill>
                  <a:srgbClr val="002060"/>
                </a:solidFill>
                <a:latin typeface="Times New Roman"/>
                <a:ea typeface="Times New Roman"/>
                <a:cs typeface="Times New Roman"/>
              </a:rPr>
              <a:t> </a:t>
            </a:r>
            <a:r>
              <a:rPr lang="ru-RU" sz="1800" b="1" dirty="0">
                <a:latin typeface="Times New Roman"/>
                <a:ea typeface="Times New Roman"/>
                <a:cs typeface="Times New Roman"/>
              </a:rPr>
              <a:t>Анализ выполнения решений предыдущего </a:t>
            </a:r>
            <a:r>
              <a:rPr lang="ru-RU" sz="1800" b="1" dirty="0" smtClean="0">
                <a:latin typeface="Times New Roman"/>
                <a:ea typeface="Times New Roman"/>
                <a:cs typeface="Times New Roman"/>
              </a:rPr>
              <a:t>педсовета                               </a:t>
            </a:r>
            <a:br>
              <a:rPr lang="ru-RU" sz="1800" b="1" dirty="0" smtClean="0">
                <a:latin typeface="Times New Roman"/>
                <a:ea typeface="Times New Roman"/>
                <a:cs typeface="Times New Roman"/>
              </a:rPr>
            </a:br>
            <a:r>
              <a:rPr lang="ru-RU" sz="2000" b="1" dirty="0" smtClean="0">
                <a:latin typeface="Times New Roman"/>
                <a:ea typeface="Times New Roman"/>
                <a:cs typeface="Times New Roman"/>
              </a:rPr>
              <a:t>                                   (</a:t>
            </a:r>
            <a:r>
              <a:rPr lang="ru-RU" sz="1800" dirty="0" smtClean="0">
                <a:latin typeface="Times New Roman"/>
                <a:ea typeface="Times New Roman"/>
                <a:cs typeface="Times New Roman"/>
              </a:rPr>
              <a:t>Заведующий,</a:t>
            </a:r>
            <a:r>
              <a:rPr lang="ru-RU" sz="1300" dirty="0" smtClean="0">
                <a:latin typeface="Calibri"/>
                <a:ea typeface="Times New Roman"/>
                <a:cs typeface="Times New Roman"/>
              </a:rPr>
              <a:t> </a:t>
            </a:r>
            <a:r>
              <a:rPr lang="ru-RU" sz="1800" dirty="0" smtClean="0">
                <a:latin typeface="Times New Roman"/>
                <a:ea typeface="Times New Roman"/>
                <a:cs typeface="Times New Roman"/>
              </a:rPr>
              <a:t>старший воспитатель) </a:t>
            </a:r>
            <a:br>
              <a:rPr lang="ru-RU" sz="1800" dirty="0" smtClean="0">
                <a:latin typeface="Times New Roman"/>
                <a:ea typeface="Times New Roman"/>
                <a:cs typeface="Times New Roman"/>
              </a:rPr>
            </a:br>
            <a:r>
              <a:rPr lang="ru-RU" sz="1800" b="1" dirty="0" smtClean="0">
                <a:latin typeface="Times New Roman"/>
                <a:ea typeface="Times New Roman"/>
                <a:cs typeface="Times New Roman"/>
              </a:rPr>
              <a:t>2. </a:t>
            </a:r>
            <a:r>
              <a:rPr lang="ru-RU" sz="1800" b="1" dirty="0">
                <a:latin typeface="Times New Roman"/>
                <a:ea typeface="Times New Roman"/>
              </a:rPr>
              <a:t>Результаты тематической проверки «Роль сюжетно-ролевой игры в воспитании и обучении дошкольников</a:t>
            </a:r>
            <a:r>
              <a:rPr lang="ru-RU" sz="1800" b="1" dirty="0" smtClean="0">
                <a:latin typeface="Times New Roman"/>
                <a:ea typeface="Times New Roman"/>
              </a:rPr>
              <a:t>».</a:t>
            </a:r>
            <a:r>
              <a:rPr lang="ru-RU" sz="1600" b="1" dirty="0" smtClean="0">
                <a:latin typeface="Times New Roman"/>
                <a:ea typeface="Times New Roman"/>
              </a:rPr>
              <a:t/>
            </a:r>
            <a:br>
              <a:rPr lang="ru-RU" sz="1600" b="1" dirty="0" smtClean="0">
                <a:latin typeface="Times New Roman"/>
                <a:ea typeface="Times New Roman"/>
              </a:rPr>
            </a:br>
            <a:r>
              <a:rPr lang="ru-RU" sz="2000" b="1" dirty="0" smtClean="0">
                <a:latin typeface="Times New Roman"/>
                <a:ea typeface="Times New Roman"/>
              </a:rPr>
              <a:t>                                  </a:t>
            </a:r>
            <a:r>
              <a:rPr lang="ru-RU" sz="2200" b="1" dirty="0" smtClean="0">
                <a:solidFill>
                  <a:srgbClr val="242852"/>
                </a:solidFill>
                <a:latin typeface="Times New Roman"/>
                <a:ea typeface="Times New Roman"/>
                <a:cs typeface="Times New Roman"/>
              </a:rPr>
              <a:t>(</a:t>
            </a:r>
            <a:r>
              <a:rPr lang="ru-RU" sz="2000" dirty="0">
                <a:solidFill>
                  <a:srgbClr val="242852"/>
                </a:solidFill>
                <a:latin typeface="Times New Roman"/>
                <a:ea typeface="Times New Roman"/>
                <a:cs typeface="Times New Roman"/>
              </a:rPr>
              <a:t>Заведующий,</a:t>
            </a:r>
            <a:r>
              <a:rPr lang="ru-RU" sz="1600" dirty="0">
                <a:solidFill>
                  <a:srgbClr val="242852"/>
                </a:solidFill>
                <a:latin typeface="Calibri"/>
                <a:ea typeface="Times New Roman"/>
                <a:cs typeface="Times New Roman"/>
              </a:rPr>
              <a:t> </a:t>
            </a:r>
            <a:r>
              <a:rPr lang="ru-RU" sz="2000" dirty="0">
                <a:solidFill>
                  <a:srgbClr val="242852"/>
                </a:solidFill>
                <a:latin typeface="Times New Roman"/>
                <a:ea typeface="Times New Roman"/>
                <a:cs typeface="Times New Roman"/>
              </a:rPr>
              <a:t>старший воспитатель)</a:t>
            </a:r>
            <a:r>
              <a:rPr lang="ru-RU" sz="1600" b="1" dirty="0" smtClean="0">
                <a:latin typeface="Times New Roman"/>
                <a:ea typeface="Times New Roman"/>
              </a:rPr>
              <a:t/>
            </a:r>
            <a:br>
              <a:rPr lang="ru-RU" sz="1600" b="1" dirty="0" smtClean="0">
                <a:latin typeface="Times New Roman"/>
                <a:ea typeface="Times New Roman"/>
              </a:rPr>
            </a:br>
            <a:r>
              <a:rPr lang="ru-RU" sz="1600" b="1" dirty="0" smtClean="0">
                <a:latin typeface="Times New Roman"/>
                <a:ea typeface="Times New Roman"/>
              </a:rPr>
              <a:t>3.</a:t>
            </a:r>
            <a:r>
              <a:rPr lang="ru-RU" sz="2000" dirty="0">
                <a:latin typeface="Times New Roman"/>
                <a:ea typeface="Times New Roman"/>
              </a:rPr>
              <a:t> «</a:t>
            </a:r>
            <a:r>
              <a:rPr lang="ru-RU" sz="1800" b="1" dirty="0">
                <a:latin typeface="Times New Roman"/>
                <a:ea typeface="Times New Roman"/>
              </a:rPr>
              <a:t>Современная практика организации игровой деятельности» </a:t>
            </a:r>
            <a:r>
              <a:rPr lang="ru-RU" sz="2000" dirty="0">
                <a:latin typeface="Calibri"/>
                <a:ea typeface="Calibri"/>
                <a:cs typeface="Times New Roman"/>
              </a:rPr>
              <a:t/>
            </a:r>
            <a:br>
              <a:rPr lang="ru-RU" sz="2000" dirty="0">
                <a:latin typeface="Calibri"/>
                <a:ea typeface="Calibri"/>
                <a:cs typeface="Times New Roman"/>
              </a:rPr>
            </a:br>
            <a:r>
              <a:rPr lang="ru-RU" sz="2000" dirty="0" smtClean="0">
                <a:latin typeface="Calibri"/>
                <a:ea typeface="Calibri"/>
                <a:cs typeface="Times New Roman"/>
              </a:rPr>
              <a:t>                                                   </a:t>
            </a:r>
            <a:r>
              <a:rPr lang="ru-RU" sz="2200" dirty="0" smtClean="0">
                <a:latin typeface="Calibri"/>
                <a:ea typeface="Calibri"/>
                <a:cs typeface="Times New Roman"/>
              </a:rPr>
              <a:t>(</a:t>
            </a:r>
            <a:r>
              <a:rPr lang="ru-RU" sz="1800" dirty="0">
                <a:solidFill>
                  <a:srgbClr val="242852"/>
                </a:solidFill>
                <a:latin typeface="Times New Roman"/>
                <a:ea typeface="Calibri"/>
                <a:cs typeface="Times New Roman"/>
              </a:rPr>
              <a:t>С</a:t>
            </a:r>
            <a:r>
              <a:rPr lang="ru-RU" sz="1800" dirty="0" smtClean="0">
                <a:solidFill>
                  <a:srgbClr val="242852"/>
                </a:solidFill>
                <a:latin typeface="Times New Roman"/>
                <a:ea typeface="Times New Roman"/>
                <a:cs typeface="Times New Roman"/>
              </a:rPr>
              <a:t>тарший воспитатель)</a:t>
            </a:r>
            <a:r>
              <a:rPr lang="ru-RU" sz="1600" dirty="0" smtClean="0">
                <a:solidFill>
                  <a:srgbClr val="242852"/>
                </a:solidFill>
                <a:latin typeface="Times New Roman"/>
                <a:ea typeface="Times New Roman"/>
                <a:cs typeface="Times New Roman"/>
              </a:rPr>
              <a:t/>
            </a:r>
            <a:br>
              <a:rPr lang="ru-RU" sz="1600" dirty="0" smtClean="0">
                <a:solidFill>
                  <a:srgbClr val="242852"/>
                </a:solidFill>
                <a:latin typeface="Times New Roman"/>
                <a:ea typeface="Times New Roman"/>
                <a:cs typeface="Times New Roman"/>
              </a:rPr>
            </a:br>
            <a:r>
              <a:rPr lang="ru-RU" sz="1600" b="1" dirty="0" smtClean="0">
                <a:solidFill>
                  <a:srgbClr val="242852"/>
                </a:solidFill>
                <a:latin typeface="Times New Roman"/>
                <a:ea typeface="Times New Roman"/>
                <a:cs typeface="Times New Roman"/>
              </a:rPr>
              <a:t>4</a:t>
            </a:r>
            <a:r>
              <a:rPr lang="ru-RU" sz="1100" b="1" dirty="0" smtClean="0">
                <a:solidFill>
                  <a:srgbClr val="242852"/>
                </a:solidFill>
                <a:latin typeface="Times New Roman"/>
                <a:ea typeface="Times New Roman"/>
                <a:cs typeface="Times New Roman"/>
              </a:rPr>
              <a:t>. </a:t>
            </a:r>
            <a:r>
              <a:rPr lang="ru-RU" sz="1800" b="1" dirty="0">
                <a:latin typeface="Times New Roman"/>
                <a:ea typeface="Times New Roman"/>
              </a:rPr>
              <a:t>«Что такое социализация дошкольника? Важность игры в социализации дошкольника» </a:t>
            </a:r>
            <a:r>
              <a:rPr lang="ru-RU" sz="2200" dirty="0" smtClean="0">
                <a:solidFill>
                  <a:srgbClr val="C00000"/>
                </a:solidFill>
                <a:latin typeface="Times New Roman" panose="02020603050405020304" pitchFamily="18" charset="0"/>
                <a:cs typeface="Times New Roman" panose="02020603050405020304" pitchFamily="18" charset="0"/>
              </a:rPr>
              <a:t/>
            </a:r>
            <a:br>
              <a:rPr lang="ru-RU" sz="2200" dirty="0" smtClean="0">
                <a:solidFill>
                  <a:srgbClr val="C00000"/>
                </a:solidFill>
                <a:latin typeface="Times New Roman" panose="02020603050405020304" pitchFamily="18" charset="0"/>
                <a:cs typeface="Times New Roman" panose="02020603050405020304" pitchFamily="18" charset="0"/>
              </a:rPr>
            </a:br>
            <a:r>
              <a:rPr lang="ru-RU" sz="1800" dirty="0" smtClean="0">
                <a:solidFill>
                  <a:srgbClr val="C00000"/>
                </a:solidFill>
                <a:latin typeface="Times New Roman" panose="02020603050405020304" pitchFamily="18" charset="0"/>
                <a:cs typeface="Times New Roman" panose="02020603050405020304" pitchFamily="18" charset="0"/>
              </a:rPr>
              <a:t>                                      </a:t>
            </a:r>
            <a:r>
              <a:rPr lang="ru-RU" sz="1800" dirty="0" smtClean="0">
                <a:solidFill>
                  <a:srgbClr val="002060"/>
                </a:solidFill>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ea typeface="Times New Roman"/>
                <a:cs typeface="Times New Roman" panose="02020603050405020304" pitchFamily="18" charset="0"/>
              </a:rPr>
              <a:t>Воспитатель Захарова </a:t>
            </a:r>
            <a:r>
              <a:rPr lang="ru-RU" sz="1800" dirty="0">
                <a:latin typeface="Times New Roman"/>
                <a:ea typeface="Times New Roman"/>
              </a:rPr>
              <a:t>И.Н</a:t>
            </a:r>
            <a:r>
              <a:rPr lang="ru-RU" sz="1800" dirty="0" smtClean="0">
                <a:latin typeface="Times New Roman"/>
                <a:ea typeface="Times New Roman"/>
              </a:rPr>
              <a:t>.)</a:t>
            </a:r>
            <a:br>
              <a:rPr lang="ru-RU" sz="1800" dirty="0" smtClean="0">
                <a:latin typeface="Times New Roman"/>
                <a:ea typeface="Times New Roman"/>
              </a:rPr>
            </a:br>
            <a:r>
              <a:rPr lang="ru-RU" sz="1800" b="1" dirty="0">
                <a:latin typeface="Times New Roman"/>
                <a:ea typeface="Times New Roman"/>
              </a:rPr>
              <a:t>5. «Развитие игровой деятельности в свете</a:t>
            </a:r>
            <a:r>
              <a:rPr lang="ru-RU" sz="1800" dirty="0">
                <a:latin typeface="Times New Roman"/>
                <a:ea typeface="Times New Roman"/>
              </a:rPr>
              <a:t> ФГОС</a:t>
            </a:r>
            <a:r>
              <a:rPr lang="ru-RU" sz="1800" b="1" dirty="0">
                <a:latin typeface="Times New Roman"/>
                <a:ea typeface="Times New Roman"/>
              </a:rPr>
              <a:t>» </a:t>
            </a:r>
            <a:br>
              <a:rPr lang="ru-RU" sz="1800" b="1" dirty="0">
                <a:latin typeface="Times New Roman"/>
                <a:ea typeface="Times New Roman"/>
              </a:rPr>
            </a:br>
            <a:r>
              <a:rPr lang="ru-RU" sz="1800" dirty="0" smtClean="0">
                <a:latin typeface="Times New Roman"/>
                <a:ea typeface="Times New Roman"/>
              </a:rPr>
              <a:t>                                                   (Воспитатель Леонова </a:t>
            </a:r>
            <a:r>
              <a:rPr lang="ru-RU" sz="1800" dirty="0">
                <a:latin typeface="Times New Roman"/>
                <a:ea typeface="Times New Roman"/>
              </a:rPr>
              <a:t>Е.В</a:t>
            </a:r>
            <a:r>
              <a:rPr lang="ru-RU" sz="1800" dirty="0" smtClean="0">
                <a:latin typeface="Times New Roman"/>
                <a:ea typeface="Times New Roman"/>
              </a:rPr>
              <a:t>.)</a:t>
            </a:r>
            <a:br>
              <a:rPr lang="ru-RU" sz="1800" dirty="0" smtClean="0">
                <a:latin typeface="Times New Roman"/>
                <a:ea typeface="Times New Roman"/>
              </a:rPr>
            </a:br>
            <a:r>
              <a:rPr lang="ru-RU" sz="1800" b="1" dirty="0">
                <a:latin typeface="Times New Roman"/>
                <a:ea typeface="Times New Roman"/>
              </a:rPr>
              <a:t>6. </a:t>
            </a:r>
            <a:r>
              <a:rPr lang="ru-RU" sz="1800" b="1" dirty="0" smtClean="0">
                <a:latin typeface="Times New Roman"/>
                <a:ea typeface="Times New Roman"/>
              </a:rPr>
              <a:t>«Условия </a:t>
            </a:r>
            <a:r>
              <a:rPr lang="ru-RU" sz="1800" b="1" dirty="0">
                <a:latin typeface="Times New Roman"/>
                <a:ea typeface="Times New Roman"/>
              </a:rPr>
              <a:t>организации сюжетно-ролевой игры в ДОУ на современном этапе»</a:t>
            </a:r>
            <a:br>
              <a:rPr lang="ru-RU" sz="1800" b="1" dirty="0">
                <a:latin typeface="Times New Roman"/>
                <a:ea typeface="Times New Roman"/>
              </a:rPr>
            </a:br>
            <a:r>
              <a:rPr lang="ru-RU" sz="1800" b="1" dirty="0" smtClean="0">
                <a:latin typeface="Times New Roman"/>
                <a:ea typeface="Times New Roman"/>
              </a:rPr>
              <a:t>                                                </a:t>
            </a:r>
            <a:r>
              <a:rPr lang="ru-RU" sz="1800" dirty="0" smtClean="0">
                <a:latin typeface="Times New Roman"/>
                <a:ea typeface="Times New Roman"/>
              </a:rPr>
              <a:t>(Воспитатель Федорова </a:t>
            </a:r>
            <a:r>
              <a:rPr lang="ru-RU" sz="1800" dirty="0">
                <a:latin typeface="Times New Roman"/>
                <a:ea typeface="Times New Roman"/>
              </a:rPr>
              <a:t>О.С</a:t>
            </a:r>
            <a:r>
              <a:rPr lang="ru-RU" sz="1800" dirty="0" smtClean="0">
                <a:latin typeface="Times New Roman"/>
                <a:ea typeface="Times New Roman"/>
              </a:rPr>
              <a:t>.)</a:t>
            </a:r>
            <a:br>
              <a:rPr lang="ru-RU" sz="1800" dirty="0" smtClean="0">
                <a:latin typeface="Times New Roman"/>
                <a:ea typeface="Times New Roman"/>
              </a:rPr>
            </a:br>
            <a:r>
              <a:rPr lang="ru-RU" sz="1800" b="1" dirty="0">
                <a:latin typeface="Times New Roman"/>
                <a:ea typeface="Times New Roman"/>
              </a:rPr>
              <a:t>7. Итоги анкетирования родителей: «Игра в жизни вашего ребенка</a:t>
            </a:r>
            <a:r>
              <a:rPr lang="ru-RU" sz="1800" b="1" dirty="0" smtClean="0">
                <a:latin typeface="Times New Roman"/>
                <a:ea typeface="Times New Roman"/>
              </a:rPr>
              <a:t>»</a:t>
            </a:r>
            <a:r>
              <a:rPr lang="ru-RU" sz="1800" b="1" dirty="0">
                <a:latin typeface="Times New Roman"/>
                <a:ea typeface="Times New Roman"/>
              </a:rPr>
              <a:t/>
            </a:r>
            <a:br>
              <a:rPr lang="ru-RU" sz="1800" b="1" dirty="0">
                <a:latin typeface="Times New Roman"/>
                <a:ea typeface="Times New Roman"/>
              </a:rPr>
            </a:br>
            <a:r>
              <a:rPr lang="ru-RU" sz="1800" dirty="0">
                <a:latin typeface="Times New Roman"/>
                <a:ea typeface="Times New Roman"/>
              </a:rPr>
              <a:t> </a:t>
            </a:r>
            <a:r>
              <a:rPr lang="ru-RU" sz="1800" dirty="0" smtClean="0">
                <a:latin typeface="Times New Roman"/>
                <a:ea typeface="Times New Roman"/>
              </a:rPr>
              <a:t>                                     (Воспитатели </a:t>
            </a:r>
            <a:r>
              <a:rPr lang="ru-RU" sz="1800" dirty="0">
                <a:latin typeface="Times New Roman"/>
                <a:ea typeface="Times New Roman"/>
              </a:rPr>
              <a:t>Федорова О.С</a:t>
            </a:r>
            <a:r>
              <a:rPr lang="ru-RU" sz="1800" dirty="0" smtClean="0">
                <a:latin typeface="Times New Roman"/>
                <a:ea typeface="Times New Roman"/>
              </a:rPr>
              <a:t>., </a:t>
            </a:r>
            <a:r>
              <a:rPr lang="ru-RU" sz="1800" dirty="0" err="1" smtClean="0">
                <a:latin typeface="Times New Roman"/>
                <a:ea typeface="Times New Roman"/>
              </a:rPr>
              <a:t>Вавилкина</a:t>
            </a:r>
            <a:r>
              <a:rPr lang="ru-RU" sz="1800" dirty="0" smtClean="0">
                <a:latin typeface="Times New Roman"/>
                <a:ea typeface="Times New Roman"/>
              </a:rPr>
              <a:t> Е.Е.)</a:t>
            </a:r>
            <a:br>
              <a:rPr lang="ru-RU" sz="1800" dirty="0" smtClean="0">
                <a:latin typeface="Times New Roman"/>
                <a:ea typeface="Times New Roman"/>
              </a:rPr>
            </a:br>
            <a:r>
              <a:rPr lang="ru-RU" sz="1800" b="1" dirty="0" smtClean="0">
                <a:latin typeface="Times New Roman"/>
                <a:ea typeface="Times New Roman"/>
              </a:rPr>
              <a:t>8.</a:t>
            </a:r>
            <a:r>
              <a:rPr lang="ru-RU" sz="2400" dirty="0">
                <a:latin typeface="Times New Roman"/>
                <a:ea typeface="Times New Roman"/>
              </a:rPr>
              <a:t> </a:t>
            </a:r>
            <a:r>
              <a:rPr lang="ru-RU" sz="2000" b="1" dirty="0">
                <a:latin typeface="Times New Roman"/>
                <a:ea typeface="Times New Roman"/>
              </a:rPr>
              <a:t>Экспресс-опрос педагогов </a:t>
            </a:r>
            <a:r>
              <a:rPr lang="ru-RU" sz="2000" dirty="0" smtClean="0">
                <a:latin typeface="Times New Roman"/>
                <a:ea typeface="Times New Roman"/>
              </a:rPr>
              <a:t>(Старший воспитатель)</a:t>
            </a:r>
            <a:r>
              <a:rPr lang="ru-RU" sz="2200" b="1" dirty="0">
                <a:latin typeface="Times New Roman"/>
                <a:ea typeface="Times New Roman"/>
              </a:rPr>
              <a:t/>
            </a:r>
            <a:br>
              <a:rPr lang="ru-RU" sz="2200" b="1" dirty="0">
                <a:latin typeface="Times New Roman"/>
                <a:ea typeface="Times New Roman"/>
              </a:rPr>
            </a:br>
            <a:r>
              <a:rPr lang="ru-RU" sz="2200" b="1" dirty="0" smtClean="0">
                <a:latin typeface="Times New Roman"/>
                <a:ea typeface="Times New Roman"/>
              </a:rPr>
              <a:t>9.</a:t>
            </a:r>
            <a:r>
              <a:rPr lang="ru-RU" sz="2400" dirty="0">
                <a:latin typeface="Times New Roman"/>
                <a:ea typeface="Times New Roman"/>
                <a:cs typeface="Times New Roman"/>
              </a:rPr>
              <a:t> </a:t>
            </a:r>
            <a:r>
              <a:rPr lang="ru-RU" sz="2000" b="1" dirty="0">
                <a:latin typeface="Times New Roman"/>
                <a:ea typeface="Times New Roman"/>
                <a:cs typeface="Times New Roman"/>
              </a:rPr>
              <a:t>Подведение итогов педсовета.</a:t>
            </a:r>
            <a:r>
              <a:rPr lang="ru-RU" sz="1300" b="1" dirty="0">
                <a:latin typeface="Calibri"/>
                <a:ea typeface="Calibri"/>
                <a:cs typeface="Times New Roman"/>
              </a:rPr>
              <a:t/>
            </a:r>
            <a:br>
              <a:rPr lang="ru-RU" sz="1300" b="1" dirty="0">
                <a:latin typeface="Calibri"/>
                <a:ea typeface="Calibri"/>
                <a:cs typeface="Times New Roman"/>
              </a:rPr>
            </a:br>
            <a:r>
              <a:rPr lang="ru-RU" sz="2000" b="1" dirty="0">
                <a:latin typeface="Times New Roman"/>
                <a:ea typeface="Times New Roman"/>
                <a:cs typeface="Times New Roman"/>
              </a:rPr>
              <a:t> Принятие и утверждение решения педсовета.</a:t>
            </a:r>
            <a:r>
              <a:rPr lang="ru-RU" sz="1800" dirty="0">
                <a:latin typeface="Calibri"/>
                <a:ea typeface="Calibri"/>
                <a:cs typeface="Times New Roman"/>
              </a:rPr>
              <a:t/>
            </a:r>
            <a:br>
              <a:rPr lang="ru-RU" sz="1800" dirty="0">
                <a:latin typeface="Calibri"/>
                <a:ea typeface="Calibri"/>
                <a:cs typeface="Times New Roman"/>
              </a:rPr>
            </a:br>
            <a:r>
              <a:rPr lang="ru-RU" sz="1800" dirty="0" smtClean="0">
                <a:latin typeface="Calibri"/>
                <a:ea typeface="Calibri"/>
                <a:cs typeface="Times New Roman"/>
              </a:rPr>
              <a:t>                                       (Заведующий, старший </a:t>
            </a:r>
            <a:r>
              <a:rPr lang="ru-RU" sz="1800" dirty="0">
                <a:latin typeface="Calibri"/>
                <a:ea typeface="Calibri"/>
                <a:cs typeface="Times New Roman"/>
              </a:rPr>
              <a:t>воспитатель </a:t>
            </a:r>
            <a:r>
              <a:rPr lang="ru-RU" sz="1800" dirty="0" smtClean="0">
                <a:latin typeface="Calibri"/>
                <a:ea typeface="Calibri"/>
                <a:cs typeface="Times New Roman"/>
              </a:rPr>
              <a:t>, воспитатели)</a:t>
            </a:r>
            <a:r>
              <a:rPr lang="ru-RU" sz="1800" dirty="0">
                <a:latin typeface="Calibri"/>
                <a:ea typeface="Calibri"/>
                <a:cs typeface="Times New Roman"/>
              </a:rPr>
              <a:t/>
            </a:r>
            <a:br>
              <a:rPr lang="ru-RU" sz="1800" dirty="0">
                <a:latin typeface="Calibri"/>
                <a:ea typeface="Calibri"/>
                <a:cs typeface="Times New Roman"/>
              </a:rPr>
            </a:br>
            <a:r>
              <a:rPr lang="ru-RU" sz="2200" b="1" dirty="0">
                <a:latin typeface="Times New Roman"/>
                <a:ea typeface="Times New Roman"/>
              </a:rPr>
              <a:t/>
            </a:r>
            <a:br>
              <a:rPr lang="ru-RU" sz="2200" b="1" dirty="0">
                <a:latin typeface="Times New Roman"/>
                <a:ea typeface="Times New Roman"/>
              </a:rPr>
            </a:br>
            <a:r>
              <a:rPr lang="ru-RU" dirty="0">
                <a:solidFill>
                  <a:srgbClr val="C00000"/>
                </a:solidFill>
                <a:latin typeface="Times New Roman" panose="02020603050405020304" pitchFamily="18" charset="0"/>
                <a:cs typeface="Times New Roman" panose="02020603050405020304" pitchFamily="18" charset="0"/>
              </a:rPr>
              <a:t/>
            </a:r>
            <a:br>
              <a:rPr lang="ru-RU" dirty="0">
                <a:solidFill>
                  <a:srgbClr val="C00000"/>
                </a:solidFill>
                <a:latin typeface="Times New Roman" panose="02020603050405020304" pitchFamily="18" charset="0"/>
                <a:cs typeface="Times New Roman" panose="02020603050405020304" pitchFamily="18" charset="0"/>
              </a:rPr>
            </a:br>
            <a:r>
              <a:rPr lang="ru-RU" dirty="0" smtClean="0">
                <a:solidFill>
                  <a:srgbClr val="C00000"/>
                </a:solidFill>
                <a:latin typeface="Times New Roman" panose="02020603050405020304" pitchFamily="18" charset="0"/>
                <a:cs typeface="Times New Roman" panose="02020603050405020304" pitchFamily="18" charset="0"/>
              </a:rPr>
              <a:t/>
            </a:r>
            <a:br>
              <a:rPr lang="ru-RU" dirty="0" smtClean="0">
                <a:solidFill>
                  <a:srgbClr val="C00000"/>
                </a:solidFill>
                <a:latin typeface="Times New Roman" panose="02020603050405020304" pitchFamily="18" charset="0"/>
                <a:cs typeface="Times New Roman" panose="02020603050405020304" pitchFamily="18" charset="0"/>
              </a:rPr>
            </a:br>
            <a:r>
              <a:rPr lang="ru-RU" dirty="0" smtClean="0">
                <a:solidFill>
                  <a:srgbClr val="C00000"/>
                </a:solidFill>
                <a:latin typeface="Times New Roman" panose="02020603050405020304" pitchFamily="18" charset="0"/>
                <a:cs typeface="Times New Roman" panose="02020603050405020304" pitchFamily="18" charset="0"/>
              </a:rPr>
              <a:t/>
            </a:r>
            <a:br>
              <a:rPr lang="ru-RU" dirty="0" smtClean="0">
                <a:solidFill>
                  <a:srgbClr val="C00000"/>
                </a:solidFill>
                <a:latin typeface="Times New Roman" panose="02020603050405020304" pitchFamily="18" charset="0"/>
                <a:cs typeface="Times New Roman" panose="02020603050405020304" pitchFamily="18" charset="0"/>
              </a:rPr>
            </a:br>
            <a:endParaRPr lang="ru-RU"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97631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859216" cy="1143000"/>
          </a:xfrm>
        </p:spPr>
        <p:txBody>
          <a:bodyPr>
            <a:normAutofit/>
          </a:bodyPr>
          <a:lstStyle/>
          <a:p>
            <a:pPr algn="ctr"/>
            <a:r>
              <a:rPr lang="ru-RU" sz="3200" b="1" dirty="0">
                <a:solidFill>
                  <a:srgbClr val="C00000"/>
                </a:solidFill>
                <a:latin typeface="Times New Roman" panose="02020603050405020304" pitchFamily="18" charset="0"/>
                <a:ea typeface="Calibri"/>
                <a:cs typeface="Times New Roman" panose="02020603050405020304" pitchFamily="18" charset="0"/>
              </a:rPr>
              <a:t>Назовите гигиенические условия организации сюжетно- ролевой игры </a:t>
            </a:r>
            <a:r>
              <a:rPr lang="ru-RU" sz="3200" i="1" dirty="0">
                <a:solidFill>
                  <a:srgbClr val="4F647B"/>
                </a:solidFill>
                <a:latin typeface="Calibri"/>
                <a:ea typeface="Calibri"/>
                <a:cs typeface="Times New Roman"/>
              </a:rPr>
              <a:t> </a:t>
            </a:r>
            <a:endParaRPr lang="ru-RU" dirty="0"/>
          </a:p>
        </p:txBody>
      </p:sp>
      <p:sp>
        <p:nvSpPr>
          <p:cNvPr id="3" name="Прямоугольник 2"/>
          <p:cNvSpPr/>
          <p:nvPr/>
        </p:nvSpPr>
        <p:spPr>
          <a:xfrm>
            <a:off x="1619672" y="1772816"/>
            <a:ext cx="5472608" cy="1152128"/>
          </a:xfrm>
          <a:prstGeom prst="rect">
            <a:avLst/>
          </a:prstGeom>
          <a:solidFill>
            <a:srgbClr val="3636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i="1" dirty="0">
                <a:solidFill>
                  <a:srgbClr val="002060"/>
                </a:solidFill>
                <a:latin typeface="Calibri"/>
                <a:ea typeface="Calibri"/>
                <a:cs typeface="Times New Roman"/>
              </a:rPr>
              <a:t>наличие игрового пространства</a:t>
            </a:r>
            <a:endParaRPr lang="ru-RU" sz="2800" b="1" dirty="0">
              <a:solidFill>
                <a:srgbClr val="002060"/>
              </a:solidFill>
            </a:endParaRPr>
          </a:p>
        </p:txBody>
      </p:sp>
      <p:sp>
        <p:nvSpPr>
          <p:cNvPr id="4" name="Прямоугольник 3"/>
          <p:cNvSpPr/>
          <p:nvPr/>
        </p:nvSpPr>
        <p:spPr>
          <a:xfrm>
            <a:off x="1619672" y="3284984"/>
            <a:ext cx="5472608" cy="1152128"/>
          </a:xfrm>
          <a:prstGeom prst="rect">
            <a:avLst/>
          </a:prstGeom>
          <a:solidFill>
            <a:srgbClr val="EB49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i="1" dirty="0">
                <a:solidFill>
                  <a:srgbClr val="002060"/>
                </a:solidFill>
                <a:latin typeface="Calibri"/>
                <a:ea typeface="Calibri"/>
                <a:cs typeface="Times New Roman"/>
              </a:rPr>
              <a:t>обеспечение места и времени для игр</a:t>
            </a:r>
            <a:endParaRPr lang="ru-RU" sz="2800" b="1" dirty="0">
              <a:solidFill>
                <a:srgbClr val="002060"/>
              </a:solidFill>
            </a:endParaRPr>
          </a:p>
        </p:txBody>
      </p:sp>
      <p:sp>
        <p:nvSpPr>
          <p:cNvPr id="5" name="Прямоугольник 4"/>
          <p:cNvSpPr/>
          <p:nvPr/>
        </p:nvSpPr>
        <p:spPr>
          <a:xfrm>
            <a:off x="1619672" y="4725144"/>
            <a:ext cx="5472608" cy="122413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i="1" dirty="0">
                <a:solidFill>
                  <a:srgbClr val="002060"/>
                </a:solidFill>
                <a:latin typeface="Calibri"/>
                <a:ea typeface="Calibri"/>
                <a:cs typeface="Times New Roman"/>
              </a:rPr>
              <a:t>наличие безопасных для жизни и здоровья игрушек</a:t>
            </a:r>
            <a:endParaRPr lang="ru-RU" sz="2800" b="1" dirty="0">
              <a:solidFill>
                <a:srgbClr val="002060"/>
              </a:solidFill>
            </a:endParaRPr>
          </a:p>
        </p:txBody>
      </p:sp>
    </p:spTree>
    <p:extLst>
      <p:ext uri="{BB962C8B-B14F-4D97-AF65-F5344CB8AC3E}">
        <p14:creationId xmlns:p14="http://schemas.microsoft.com/office/powerpoint/2010/main" xmlns="" val="179501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03232" cy="1354162"/>
          </a:xfrm>
        </p:spPr>
        <p:txBody>
          <a:bodyPr>
            <a:normAutofit fontScale="90000"/>
          </a:bodyPr>
          <a:lstStyle/>
          <a:p>
            <a:pPr algn="ctr"/>
            <a:r>
              <a:rPr lang="ru-RU" sz="3200" b="1" dirty="0">
                <a:solidFill>
                  <a:srgbClr val="C00000"/>
                </a:solidFill>
                <a:latin typeface="Times New Roman" panose="02020603050405020304" pitchFamily="18" charset="0"/>
                <a:ea typeface="Calibri"/>
                <a:cs typeface="Times New Roman" panose="02020603050405020304" pitchFamily="18" charset="0"/>
              </a:rPr>
              <a:t>Назовите способы включения малоактивных детей в сюжетно- ролевую игру </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3" name="Скругленный прямоугольник 2"/>
          <p:cNvSpPr/>
          <p:nvPr/>
        </p:nvSpPr>
        <p:spPr>
          <a:xfrm>
            <a:off x="1907704" y="2060848"/>
            <a:ext cx="5328592" cy="151216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C00000"/>
                </a:solidFill>
              </a:rPr>
              <a:t>Оказывать поддержку в игре</a:t>
            </a:r>
            <a:endParaRPr lang="ru-RU" sz="2800" b="1" dirty="0">
              <a:solidFill>
                <a:srgbClr val="C00000"/>
              </a:solidFill>
            </a:endParaRPr>
          </a:p>
        </p:txBody>
      </p:sp>
      <p:sp>
        <p:nvSpPr>
          <p:cNvPr id="4" name="Скругленный прямоугольник 3"/>
          <p:cNvSpPr/>
          <p:nvPr/>
        </p:nvSpPr>
        <p:spPr>
          <a:xfrm>
            <a:off x="1907704" y="4005064"/>
            <a:ext cx="5328592" cy="172819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C00000"/>
                </a:solidFill>
              </a:rPr>
              <a:t>Выдвигать на главные роли</a:t>
            </a:r>
            <a:endParaRPr lang="ru-RU" sz="2800" b="1" dirty="0">
              <a:solidFill>
                <a:srgbClr val="C00000"/>
              </a:solidFill>
            </a:endParaRPr>
          </a:p>
        </p:txBody>
      </p:sp>
    </p:spTree>
    <p:extLst>
      <p:ext uri="{BB962C8B-B14F-4D97-AF65-F5344CB8AC3E}">
        <p14:creationId xmlns:p14="http://schemas.microsoft.com/office/powerpoint/2010/main" xmlns="" val="26620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404664"/>
            <a:ext cx="6172200" cy="2448272"/>
          </a:xfrm>
        </p:spPr>
        <p:txBody>
          <a:bodyPr>
            <a:normAutofit fontScale="90000"/>
          </a:bodyPr>
          <a:lstStyle/>
          <a:p>
            <a:pPr algn="ctr"/>
            <a:r>
              <a:rPr lang="ru-RU" sz="3200" b="1" dirty="0">
                <a:solidFill>
                  <a:srgbClr val="C00000"/>
                </a:solidFill>
                <a:latin typeface="Times New Roman"/>
                <a:ea typeface="Times New Roman"/>
              </a:rPr>
              <a:t>9.</a:t>
            </a:r>
            <a:r>
              <a:rPr lang="ru-RU" sz="3200" b="1" dirty="0">
                <a:solidFill>
                  <a:srgbClr val="C00000"/>
                </a:solidFill>
                <a:latin typeface="Times New Roman"/>
                <a:ea typeface="Times New Roman"/>
                <a:cs typeface="Times New Roman"/>
              </a:rPr>
              <a:t> </a:t>
            </a:r>
            <a:r>
              <a:rPr lang="ru-RU" sz="2800" b="1" dirty="0">
                <a:solidFill>
                  <a:srgbClr val="C00000"/>
                </a:solidFill>
                <a:latin typeface="Times New Roman"/>
                <a:ea typeface="Times New Roman"/>
                <a:cs typeface="Times New Roman"/>
              </a:rPr>
              <a:t>Подведение итогов педсовета.</a:t>
            </a:r>
            <a:r>
              <a:rPr lang="ru-RU" sz="1800" b="1" dirty="0">
                <a:solidFill>
                  <a:srgbClr val="C00000"/>
                </a:solidFill>
                <a:latin typeface="Calibri"/>
                <a:ea typeface="Calibri"/>
                <a:cs typeface="Times New Roman"/>
              </a:rPr>
              <a:t/>
            </a:r>
            <a:br>
              <a:rPr lang="ru-RU" sz="1800" b="1" dirty="0">
                <a:solidFill>
                  <a:srgbClr val="C00000"/>
                </a:solidFill>
                <a:latin typeface="Calibri"/>
                <a:ea typeface="Calibri"/>
                <a:cs typeface="Times New Roman"/>
              </a:rPr>
            </a:br>
            <a:r>
              <a:rPr lang="ru-RU" sz="2800" b="1" dirty="0">
                <a:solidFill>
                  <a:srgbClr val="C00000"/>
                </a:solidFill>
                <a:latin typeface="Times New Roman"/>
                <a:ea typeface="Times New Roman"/>
                <a:cs typeface="Times New Roman"/>
              </a:rPr>
              <a:t> Принятие и утверждение решения </a:t>
            </a:r>
            <a:r>
              <a:rPr lang="ru-RU" sz="2800" b="1" dirty="0" smtClean="0">
                <a:solidFill>
                  <a:srgbClr val="C00000"/>
                </a:solidFill>
                <a:latin typeface="Times New Roman"/>
                <a:ea typeface="Times New Roman"/>
                <a:cs typeface="Times New Roman"/>
              </a:rPr>
              <a:t>педсовета.</a:t>
            </a:r>
            <a:r>
              <a:rPr lang="ru-RU" sz="2400" b="1" dirty="0" smtClean="0">
                <a:solidFill>
                  <a:srgbClr val="C00000"/>
                </a:solidFill>
                <a:latin typeface="Calibri"/>
                <a:ea typeface="Calibri"/>
                <a:cs typeface="Times New Roman"/>
              </a:rPr>
              <a:t/>
            </a:r>
            <a:br>
              <a:rPr lang="ru-RU" sz="2400" b="1" dirty="0" smtClean="0">
                <a:solidFill>
                  <a:srgbClr val="C00000"/>
                </a:solidFill>
                <a:latin typeface="Calibri"/>
                <a:ea typeface="Calibri"/>
                <a:cs typeface="Times New Roman"/>
              </a:rPr>
            </a:br>
            <a:r>
              <a:rPr lang="ru-RU" sz="2400" b="1" dirty="0" smtClean="0">
                <a:solidFill>
                  <a:srgbClr val="002060"/>
                </a:solidFill>
                <a:latin typeface="Calibri"/>
                <a:ea typeface="Calibri"/>
                <a:cs typeface="Times New Roman"/>
              </a:rPr>
              <a:t>   </a:t>
            </a:r>
            <a:r>
              <a:rPr lang="ru-RU" sz="2400" b="1" dirty="0">
                <a:solidFill>
                  <a:srgbClr val="002060"/>
                </a:solidFill>
                <a:latin typeface="Calibri"/>
                <a:ea typeface="Calibri"/>
                <a:cs typeface="Times New Roman"/>
              </a:rPr>
              <a:t>(Заведующий, старший воспитатель , воспитатели</a:t>
            </a:r>
            <a:r>
              <a:rPr lang="ru-RU" sz="2400" b="1" dirty="0" smtClean="0">
                <a:solidFill>
                  <a:srgbClr val="002060"/>
                </a:solidFill>
                <a:latin typeface="Calibri"/>
                <a:ea typeface="Calibri"/>
                <a:cs typeface="Times New Roman"/>
              </a:rPr>
              <a:t>)</a:t>
            </a:r>
            <a:br>
              <a:rPr lang="ru-RU" sz="2400" b="1" dirty="0" smtClean="0">
                <a:solidFill>
                  <a:srgbClr val="002060"/>
                </a:solidFill>
                <a:latin typeface="Calibri"/>
                <a:ea typeface="Calibri"/>
                <a:cs typeface="Times New Roman"/>
              </a:rPr>
            </a:br>
            <a:r>
              <a:rPr lang="ru-RU" sz="2400" b="1" dirty="0" smtClean="0">
                <a:solidFill>
                  <a:srgbClr val="002060"/>
                </a:solidFill>
                <a:latin typeface="Calibri"/>
                <a:ea typeface="Calibri"/>
                <a:cs typeface="Times New Roman"/>
              </a:rPr>
              <a:t/>
            </a:r>
            <a:br>
              <a:rPr lang="ru-RU" sz="2400" b="1" dirty="0" smtClean="0">
                <a:solidFill>
                  <a:srgbClr val="002060"/>
                </a:solidFill>
                <a:latin typeface="Calibri"/>
                <a:ea typeface="Calibri"/>
                <a:cs typeface="Times New Roman"/>
              </a:rPr>
            </a:br>
            <a:endParaRPr lang="ru-RU" sz="4000" b="1" dirty="0">
              <a:solidFill>
                <a:srgbClr val="002060"/>
              </a:solidFill>
            </a:endParaRPr>
          </a:p>
        </p:txBody>
      </p:sp>
      <p:sp>
        <p:nvSpPr>
          <p:cNvPr id="3" name="Текст 2"/>
          <p:cNvSpPr>
            <a:spLocks noGrp="1"/>
          </p:cNvSpPr>
          <p:nvPr>
            <p:ph type="body" idx="1"/>
          </p:nvPr>
        </p:nvSpPr>
        <p:spPr>
          <a:xfrm>
            <a:off x="2051720" y="2060848"/>
            <a:ext cx="6768752" cy="4608512"/>
          </a:xfrm>
        </p:spPr>
        <p:txBody>
          <a:bodyPr>
            <a:noAutofit/>
          </a:bodyPr>
          <a:lstStyle/>
          <a:p>
            <a:r>
              <a:rPr lang="ru-RU" sz="2800" cap="small" dirty="0" smtClean="0">
                <a:solidFill>
                  <a:srgbClr val="C00000"/>
                </a:solidFill>
                <a:latin typeface="Calibri"/>
                <a:ea typeface="Calibri"/>
                <a:cs typeface="Times New Roman"/>
              </a:rPr>
              <a:t>  </a:t>
            </a:r>
            <a:r>
              <a:rPr lang="ru-RU" sz="2800" cap="small" dirty="0" smtClean="0">
                <a:solidFill>
                  <a:srgbClr val="C00000"/>
                </a:solidFill>
                <a:latin typeface="Times New Roman" panose="02020603050405020304" pitchFamily="18" charset="0"/>
                <a:ea typeface="Calibri"/>
                <a:cs typeface="Times New Roman" panose="02020603050405020304" pitchFamily="18" charset="0"/>
              </a:rPr>
              <a:t>Решение </a:t>
            </a:r>
            <a:r>
              <a:rPr lang="ru-RU" sz="2800" cap="small" dirty="0">
                <a:solidFill>
                  <a:srgbClr val="C00000"/>
                </a:solidFill>
                <a:latin typeface="Times New Roman" panose="02020603050405020304" pitchFamily="18" charset="0"/>
                <a:ea typeface="Calibri"/>
                <a:cs typeface="Times New Roman" panose="02020603050405020304" pitchFamily="18" charset="0"/>
              </a:rPr>
              <a:t>педагогического совета</a:t>
            </a:r>
            <a:r>
              <a:rPr lang="ru-RU" sz="2800" cap="small" dirty="0" smtClean="0">
                <a:solidFill>
                  <a:srgbClr val="C00000"/>
                </a:solidFill>
                <a:latin typeface="Times New Roman" panose="02020603050405020304" pitchFamily="18" charset="0"/>
                <a:ea typeface="Calibri"/>
                <a:cs typeface="Times New Roman" panose="02020603050405020304" pitchFamily="18" charset="0"/>
              </a:rPr>
              <a:t>:</a:t>
            </a:r>
          </a:p>
          <a:p>
            <a:r>
              <a:rPr lang="ru-RU" sz="2400" cap="small" dirty="0">
                <a:solidFill>
                  <a:srgbClr val="002060"/>
                </a:solidFill>
                <a:latin typeface="Calibri"/>
                <a:ea typeface="Calibri"/>
                <a:cs typeface="Times New Roman"/>
              </a:rPr>
              <a:t/>
            </a:r>
            <a:br>
              <a:rPr lang="ru-RU" sz="2400" cap="small" dirty="0">
                <a:solidFill>
                  <a:srgbClr val="002060"/>
                </a:solidFill>
                <a:latin typeface="Calibri"/>
                <a:ea typeface="Calibri"/>
                <a:cs typeface="Times New Roman"/>
              </a:rPr>
            </a:br>
            <a:r>
              <a:rPr lang="ru-RU" sz="2400" cap="small" dirty="0">
                <a:solidFill>
                  <a:srgbClr val="002060"/>
                </a:solidFill>
                <a:latin typeface="Times New Roman" panose="02020603050405020304" pitchFamily="18" charset="0"/>
                <a:ea typeface="Calibri"/>
                <a:cs typeface="Times New Roman" panose="02020603050405020304" pitchFamily="18" charset="0"/>
              </a:rPr>
              <a:t>1. Работу по организации сюжетно-ролевой </a:t>
            </a:r>
            <a:r>
              <a:rPr lang="ru-RU" sz="2400" cap="small" dirty="0" smtClean="0">
                <a:solidFill>
                  <a:srgbClr val="002060"/>
                </a:solidFill>
                <a:latin typeface="Times New Roman" panose="02020603050405020304" pitchFamily="18" charset="0"/>
                <a:ea typeface="Calibri"/>
                <a:cs typeface="Times New Roman" panose="02020603050405020304" pitchFamily="18" charset="0"/>
              </a:rPr>
              <a:t>игры в образовательном процессе  </a:t>
            </a:r>
            <a:r>
              <a:rPr lang="ru-RU" sz="2400" cap="small" dirty="0">
                <a:solidFill>
                  <a:srgbClr val="002060"/>
                </a:solidFill>
                <a:latin typeface="Times New Roman" panose="02020603050405020304" pitchFamily="18" charset="0"/>
                <a:ea typeface="Calibri"/>
                <a:cs typeface="Times New Roman" panose="02020603050405020304" pitchFamily="18" charset="0"/>
              </a:rPr>
              <a:t>признать удовлетворительной.</a:t>
            </a:r>
            <a:br>
              <a:rPr lang="ru-RU" sz="2400" cap="small" dirty="0">
                <a:solidFill>
                  <a:srgbClr val="002060"/>
                </a:solidFill>
                <a:latin typeface="Times New Roman" panose="02020603050405020304" pitchFamily="18" charset="0"/>
                <a:ea typeface="Calibri"/>
                <a:cs typeface="Times New Roman" panose="02020603050405020304" pitchFamily="18" charset="0"/>
              </a:rPr>
            </a:br>
            <a:r>
              <a:rPr lang="ru-RU" sz="2400" cap="small" dirty="0">
                <a:solidFill>
                  <a:srgbClr val="002060"/>
                </a:solidFill>
                <a:latin typeface="Times New Roman" panose="02020603050405020304" pitchFamily="18" charset="0"/>
                <a:ea typeface="Calibri"/>
                <a:cs typeface="Times New Roman" panose="02020603050405020304" pitchFamily="18" charset="0"/>
              </a:rPr>
              <a:t>2. Разработать перспективное планирование по сюжетно-ролевой игре на текущий учебный год</a:t>
            </a:r>
            <a:r>
              <a:rPr lang="ru-RU" sz="2400" cap="small" dirty="0" smtClean="0">
                <a:solidFill>
                  <a:srgbClr val="002060"/>
                </a:solidFill>
                <a:latin typeface="Times New Roman" panose="02020603050405020304" pitchFamily="18" charset="0"/>
                <a:ea typeface="Calibri"/>
                <a:cs typeface="Times New Roman" panose="02020603050405020304" pitchFamily="18" charset="0"/>
              </a:rPr>
              <a:t>.</a:t>
            </a:r>
          </a:p>
          <a:p>
            <a:r>
              <a:rPr lang="ru-RU" sz="2400" cap="small" dirty="0" smtClean="0">
                <a:solidFill>
                  <a:srgbClr val="002060"/>
                </a:solidFill>
                <a:latin typeface="Times New Roman" panose="02020603050405020304" pitchFamily="18" charset="0"/>
                <a:cs typeface="Times New Roman" panose="02020603050405020304" pitchFamily="18" charset="0"/>
              </a:rPr>
              <a:t>3.</a:t>
            </a:r>
            <a:r>
              <a:rPr lang="ru-RU" sz="2400" dirty="0" smtClean="0"/>
              <a:t> </a:t>
            </a:r>
            <a:r>
              <a:rPr lang="ru-RU" sz="2800" dirty="0" smtClean="0">
                <a:solidFill>
                  <a:schemeClr val="accent4">
                    <a:lumMod val="75000"/>
                  </a:schemeClr>
                </a:solidFill>
                <a:latin typeface="Times New Roman" pitchFamily="18" charset="0"/>
                <a:cs typeface="Times New Roman" pitchFamily="18" charset="0"/>
              </a:rPr>
              <a:t>Повысить уровень развивающей среды в группах через пополнение сюжетных игр игровым материалом.</a:t>
            </a:r>
            <a:endParaRPr lang="ru-RU" sz="2400" dirty="0" smtClean="0">
              <a:solidFill>
                <a:schemeClr val="accent4">
                  <a:lumMod val="75000"/>
                </a:schemeClr>
              </a:solidFill>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1889708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91264" cy="6165304"/>
          </a:xfrm>
        </p:spPr>
        <p:txBody>
          <a:bodyPr>
            <a:normAutofit/>
          </a:bodyPr>
          <a:lstStyle/>
          <a:p>
            <a:pPr algn="ctr"/>
            <a:r>
              <a:rPr lang="ru-RU" sz="1800" b="1" u="sng" dirty="0">
                <a:solidFill>
                  <a:srgbClr val="C00000"/>
                </a:solidFill>
                <a:latin typeface="Times New Roman" panose="02020603050405020304" pitchFamily="18" charset="0"/>
                <a:cs typeface="Times New Roman" panose="02020603050405020304" pitchFamily="18" charset="0"/>
              </a:rPr>
              <a:t>1.</a:t>
            </a:r>
            <a:r>
              <a:rPr lang="ru-RU" sz="1800" b="1" u="sng" dirty="0">
                <a:solidFill>
                  <a:srgbClr val="C00000"/>
                </a:solidFill>
                <a:latin typeface="Times New Roman"/>
                <a:ea typeface="Times New Roman"/>
                <a:cs typeface="Times New Roman"/>
              </a:rPr>
              <a:t> </a:t>
            </a:r>
            <a:r>
              <a:rPr lang="ru-RU" sz="2800" b="1" u="sng" dirty="0">
                <a:solidFill>
                  <a:srgbClr val="C00000"/>
                </a:solidFill>
                <a:latin typeface="Times New Roman"/>
                <a:ea typeface="Times New Roman"/>
                <a:cs typeface="Times New Roman"/>
              </a:rPr>
              <a:t>Анализ выполнения решений предыдущего педсовета                              </a:t>
            </a:r>
            <a:r>
              <a:rPr lang="ru-RU" sz="2800" b="1" u="sng" dirty="0" smtClean="0">
                <a:solidFill>
                  <a:srgbClr val="242852"/>
                </a:solidFill>
                <a:latin typeface="Times New Roman"/>
                <a:ea typeface="Times New Roman"/>
                <a:cs typeface="Times New Roman"/>
              </a:rPr>
              <a:t/>
            </a:r>
            <a:br>
              <a:rPr lang="ru-RU" sz="2800" b="1" u="sng" dirty="0" smtClean="0">
                <a:solidFill>
                  <a:srgbClr val="242852"/>
                </a:solidFill>
                <a:latin typeface="Times New Roman"/>
                <a:ea typeface="Times New Roman"/>
                <a:cs typeface="Times New Roman"/>
              </a:rPr>
            </a:br>
            <a:r>
              <a:rPr lang="ru-RU" sz="2400" b="1" dirty="0" smtClean="0">
                <a:solidFill>
                  <a:srgbClr val="242852"/>
                </a:solidFill>
                <a:latin typeface="Times New Roman"/>
                <a:ea typeface="Times New Roman"/>
                <a:cs typeface="Times New Roman"/>
              </a:rPr>
              <a:t> (</a:t>
            </a:r>
            <a:r>
              <a:rPr lang="ru-RU" sz="2000" dirty="0">
                <a:solidFill>
                  <a:srgbClr val="242852"/>
                </a:solidFill>
                <a:latin typeface="Times New Roman"/>
                <a:ea typeface="Times New Roman"/>
                <a:cs typeface="Times New Roman"/>
              </a:rPr>
              <a:t>Заведующий,</a:t>
            </a:r>
            <a:r>
              <a:rPr lang="ru-RU" sz="1600" dirty="0">
                <a:solidFill>
                  <a:srgbClr val="242852"/>
                </a:solidFill>
                <a:latin typeface="Calibri"/>
                <a:ea typeface="Times New Roman"/>
                <a:cs typeface="Times New Roman"/>
              </a:rPr>
              <a:t> </a:t>
            </a:r>
            <a:r>
              <a:rPr lang="ru-RU" sz="2000" dirty="0">
                <a:solidFill>
                  <a:srgbClr val="242852"/>
                </a:solidFill>
                <a:latin typeface="Times New Roman"/>
                <a:ea typeface="Times New Roman"/>
                <a:cs typeface="Times New Roman"/>
              </a:rPr>
              <a:t>старший воспитатель</a:t>
            </a:r>
            <a:r>
              <a:rPr lang="ru-RU" sz="2000" dirty="0" smtClean="0">
                <a:solidFill>
                  <a:srgbClr val="242852"/>
                </a:solidFill>
                <a:latin typeface="Times New Roman"/>
                <a:ea typeface="Times New Roman"/>
                <a:cs typeface="Times New Roman"/>
              </a:rPr>
              <a:t>)</a:t>
            </a:r>
            <a:br>
              <a:rPr lang="ru-RU" sz="2000" dirty="0" smtClean="0">
                <a:solidFill>
                  <a:srgbClr val="242852"/>
                </a:solidFill>
                <a:latin typeface="Times New Roman"/>
                <a:ea typeface="Times New Roman"/>
                <a:cs typeface="Times New Roman"/>
              </a:rPr>
            </a:br>
            <a:r>
              <a:rPr lang="ru-RU" sz="2400" b="1" cap="all"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Решение организационного    </a:t>
            </a:r>
            <a:br>
              <a:rPr lang="ru-RU" sz="2400" b="1" cap="all"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cap="all"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педагогического </a:t>
            </a:r>
            <a:r>
              <a:rPr lang="ru-RU" sz="2400" b="1" cap="all"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совета от 30.09.2017 г.:</a:t>
            </a:r>
            <a:r>
              <a:rPr lang="ru-RU" sz="4800" b="1" cap="all"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4800" b="1" cap="all"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800" b="1" i="1" cap="all"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ru-RU" sz="3200" i="1" cap="all" dirty="0">
                <a:solidFill>
                  <a:srgbClr val="C00000"/>
                </a:solidFill>
                <a:effectLst>
                  <a:reflection blurRad="12700" stA="48000" endA="300" endPos="55000" dir="5400000" sy="-90000" algn="bl" rotWithShape="0"/>
                </a:effectLst>
                <a:latin typeface="Times New Roman"/>
              </a:rPr>
              <a:t> </a:t>
            </a:r>
            <a:r>
              <a:rPr lang="ru-RU" sz="1800" b="1" i="1" cap="all" dirty="0">
                <a:solidFill>
                  <a:srgbClr val="C00000"/>
                </a:solidFill>
                <a:effectLst>
                  <a:reflection blurRad="12700" stA="48000" endA="300" endPos="55000" dir="5400000" sy="-90000" algn="bl" rotWithShape="0"/>
                </a:effectLst>
                <a:latin typeface="Times New Roman"/>
              </a:rPr>
              <a:t>Признать работу МДОУ за летний оздоровительный период удовлетворительной</a:t>
            </a:r>
            <a:r>
              <a:rPr lang="ru-RU" sz="3200" b="1" i="1" cap="all" dirty="0">
                <a:solidFill>
                  <a:srgbClr val="5E5E5E"/>
                </a:solidFill>
                <a:effectLst>
                  <a:reflection blurRad="12700" stA="48000" endA="300" endPos="55000" dir="5400000" sy="-90000" algn="bl" rotWithShape="0"/>
                </a:effectLst>
                <a:latin typeface="Times New Roman"/>
              </a:rPr>
              <a:t>.</a:t>
            </a:r>
            <a:br>
              <a:rPr lang="ru-RU" sz="3200" b="1" i="1" cap="all" dirty="0">
                <a:solidFill>
                  <a:srgbClr val="5E5E5E"/>
                </a:solidFill>
                <a:effectLst>
                  <a:reflection blurRad="12700" stA="48000" endA="300" endPos="55000" dir="5400000" sy="-90000" algn="bl" rotWithShape="0"/>
                </a:effectLst>
                <a:latin typeface="Times New Roman"/>
              </a:rPr>
            </a:br>
            <a:r>
              <a:rPr lang="ru-RU" sz="1800" b="1" i="1" cap="all" dirty="0">
                <a:solidFill>
                  <a:srgbClr val="3004AC"/>
                </a:solidFill>
                <a:effectLst>
                  <a:reflection blurRad="12700" stA="48000" endA="300" endPos="55000" dir="5400000" sy="-90000" algn="bl" rotWithShape="0"/>
                </a:effectLst>
                <a:latin typeface="Times New Roman"/>
              </a:rPr>
              <a:t>2.Утвердить адаптированную основную образовательную программу.</a:t>
            </a:r>
            <a:r>
              <a:rPr lang="ru-RU" sz="1600" b="1" i="1" cap="all" dirty="0">
                <a:solidFill>
                  <a:srgbClr val="009DD9">
                    <a:lumMod val="75000"/>
                  </a:srgbClr>
                </a:solidFill>
                <a:effectLst>
                  <a:outerShdw blurRad="38100" dist="38100" dir="2700000" algn="tl">
                    <a:srgbClr val="000000">
                      <a:alpha val="43137"/>
                    </a:srgbClr>
                  </a:outerShdw>
                </a:effectLst>
                <a:latin typeface="Times New Roman"/>
              </a:rPr>
              <a:t/>
            </a:r>
            <a:br>
              <a:rPr lang="ru-RU" sz="1600" b="1" i="1" cap="all" dirty="0">
                <a:solidFill>
                  <a:srgbClr val="009DD9">
                    <a:lumMod val="75000"/>
                  </a:srgbClr>
                </a:solidFill>
                <a:effectLst>
                  <a:outerShdw blurRad="38100" dist="38100" dir="2700000" algn="tl">
                    <a:srgbClr val="000000">
                      <a:alpha val="43137"/>
                    </a:srgbClr>
                  </a:outerShdw>
                </a:effectLst>
                <a:latin typeface="Times New Roman"/>
              </a:rPr>
            </a:br>
            <a:r>
              <a:rPr lang="ru-RU" sz="1600" b="1" i="1" cap="all" dirty="0">
                <a:solidFill>
                  <a:srgbClr val="C00000"/>
                </a:solidFill>
                <a:effectLst>
                  <a:outerShdw blurRad="38100" dist="38100" dir="2700000" algn="tl">
                    <a:srgbClr val="000000">
                      <a:alpha val="43137"/>
                    </a:srgbClr>
                  </a:outerShdw>
                </a:effectLst>
                <a:latin typeface="Times New Roman"/>
              </a:rPr>
              <a:t>3. Утвердить проект годового плана работы на 2017-2018 учебный год.</a:t>
            </a:r>
            <a:r>
              <a:rPr lang="ru-RU" sz="1600" b="1" i="1" cap="all" dirty="0">
                <a:solidFill>
                  <a:srgbClr val="C0504D">
                    <a:lumMod val="75000"/>
                  </a:srgbClr>
                </a:solidFill>
                <a:effectLst>
                  <a:outerShdw blurRad="38100" dist="38100" dir="2700000" algn="tl">
                    <a:srgbClr val="000000">
                      <a:alpha val="43137"/>
                    </a:srgbClr>
                  </a:outerShdw>
                </a:effectLst>
                <a:latin typeface="Times New Roman"/>
              </a:rPr>
              <a:t/>
            </a:r>
            <a:br>
              <a:rPr lang="ru-RU" sz="1600" b="1" i="1" cap="all" dirty="0">
                <a:solidFill>
                  <a:srgbClr val="C0504D">
                    <a:lumMod val="75000"/>
                  </a:srgbClr>
                </a:solidFill>
                <a:effectLst>
                  <a:outerShdw blurRad="38100" dist="38100" dir="2700000" algn="tl">
                    <a:srgbClr val="000000">
                      <a:alpha val="43137"/>
                    </a:srgbClr>
                  </a:outerShdw>
                </a:effectLst>
                <a:latin typeface="Times New Roman"/>
              </a:rPr>
            </a:br>
            <a:r>
              <a:rPr lang="ru-RU" sz="1600" b="1" i="1" cap="all" dirty="0">
                <a:solidFill>
                  <a:srgbClr val="3004AC"/>
                </a:solidFill>
                <a:effectLst>
                  <a:outerShdw blurRad="38100" dist="38100" dir="2700000" algn="tl">
                    <a:srgbClr val="000000">
                      <a:alpha val="43137"/>
                    </a:srgbClr>
                  </a:outerShdw>
                </a:effectLst>
                <a:latin typeface="Times New Roman"/>
              </a:rPr>
              <a:t>4.</a:t>
            </a:r>
            <a:r>
              <a:rPr lang="ru-RU" sz="1800" b="1" i="1" cap="all" dirty="0">
                <a:solidFill>
                  <a:srgbClr val="3004A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b="1" i="1" cap="all" dirty="0">
                <a:solidFill>
                  <a:srgbClr val="3004AC"/>
                </a:solidFill>
                <a:effectLst>
                  <a:outerShdw blurRad="38100" dist="38100" dir="2700000" algn="tl">
                    <a:srgbClr val="000000">
                      <a:alpha val="43137"/>
                    </a:srgbClr>
                  </a:outerShdw>
                </a:effectLst>
                <a:latin typeface="Times New Roman"/>
              </a:rPr>
              <a:t>Утвердить </a:t>
            </a:r>
            <a:r>
              <a:rPr lang="ru-RU" sz="1800" b="1" i="1" cap="all" dirty="0">
                <a:solidFill>
                  <a:srgbClr val="3004A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расписания НОД, режим дня, график выдачи готовой продукции из пищеблока,</a:t>
            </a:r>
            <a:br>
              <a:rPr lang="ru-RU" sz="1800" b="1" i="1" cap="all" dirty="0">
                <a:solidFill>
                  <a:srgbClr val="3004A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800" b="1" i="1" cap="all" dirty="0">
                <a:solidFill>
                  <a:srgbClr val="3004A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рабочую программу воспитателей,  положения об организации кружков дополнительного образования, рабочую программу дополнительного образования, сетку  </a:t>
            </a:r>
            <a:r>
              <a:rPr lang="ru-RU" sz="1800" b="1" i="1" cap="all" dirty="0" err="1">
                <a:solidFill>
                  <a:srgbClr val="3004A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дополнительноГО</a:t>
            </a:r>
            <a:r>
              <a:rPr lang="ru-RU" sz="1800" b="1" i="1" cap="all" dirty="0">
                <a:solidFill>
                  <a:srgbClr val="3004A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образования (кружки).</a:t>
            </a:r>
            <a:r>
              <a:rPr lang="ru-RU" sz="1600" b="1" cap="all" dirty="0">
                <a:solidFill>
                  <a:srgbClr val="C0504D">
                    <a:lumMod val="75000"/>
                  </a:srgbClr>
                </a:solidFill>
                <a:effectLst>
                  <a:outerShdw blurRad="38100" dist="38100" dir="2700000" algn="tl">
                    <a:srgbClr val="000000">
                      <a:alpha val="43137"/>
                    </a:srgbClr>
                  </a:outerShdw>
                </a:effectLst>
                <a:latin typeface="Times New Roman"/>
              </a:rPr>
              <a:t/>
            </a:r>
            <a:br>
              <a:rPr lang="ru-RU" sz="1600" b="1" cap="all" dirty="0">
                <a:solidFill>
                  <a:srgbClr val="C0504D">
                    <a:lumMod val="75000"/>
                  </a:srgbClr>
                </a:solidFill>
                <a:effectLst>
                  <a:outerShdw blurRad="38100" dist="38100" dir="2700000" algn="tl">
                    <a:srgbClr val="000000">
                      <a:alpha val="43137"/>
                    </a:srgbClr>
                  </a:outerShdw>
                </a:effectLst>
                <a:latin typeface="Times New Roman"/>
              </a:rPr>
            </a:br>
            <a:r>
              <a:rPr lang="ru-RU" sz="1600" b="1" i="1" cap="all" dirty="0">
                <a:solidFill>
                  <a:srgbClr val="C00000"/>
                </a:solidFill>
                <a:effectLst>
                  <a:outerShdw blurRad="38100" dist="38100" dir="2700000" algn="tl">
                    <a:srgbClr val="000000">
                      <a:alpha val="43137"/>
                    </a:srgbClr>
                  </a:outerShdw>
                </a:effectLst>
                <a:latin typeface="Times New Roman"/>
              </a:rPr>
              <a:t>5.Утвердить творческие и рабочие группы </a:t>
            </a:r>
            <a:r>
              <a:rPr lang="ru-RU" sz="1600" b="1" i="1" cap="all" dirty="0" err="1">
                <a:solidFill>
                  <a:srgbClr val="C00000"/>
                </a:solidFill>
                <a:effectLst>
                  <a:outerShdw blurRad="38100" dist="38100" dir="2700000" algn="tl">
                    <a:srgbClr val="000000">
                      <a:alpha val="43137"/>
                    </a:srgbClr>
                  </a:outerShdw>
                </a:effectLst>
                <a:latin typeface="Times New Roman"/>
              </a:rPr>
              <a:t>МДОу</a:t>
            </a:r>
            <a:r>
              <a:rPr lang="ru-RU" sz="1600" b="1" i="1" cap="all" dirty="0">
                <a:solidFill>
                  <a:srgbClr val="C00000"/>
                </a:solidFill>
                <a:effectLst>
                  <a:outerShdw blurRad="38100" dist="38100" dir="2700000" algn="tl">
                    <a:srgbClr val="000000">
                      <a:alpha val="43137"/>
                    </a:srgbClr>
                  </a:outerShdw>
                </a:effectLst>
                <a:latin typeface="Times New Roman"/>
              </a:rPr>
              <a:t>, состав ПМПК, ответственного лица за БДД.</a:t>
            </a:r>
            <a:endParaRPr lang="ru-RU" sz="3600" dirty="0"/>
          </a:p>
        </p:txBody>
      </p:sp>
    </p:spTree>
    <p:extLst>
      <p:ext uri="{BB962C8B-B14F-4D97-AF65-F5344CB8AC3E}">
        <p14:creationId xmlns:p14="http://schemas.microsoft.com/office/powerpoint/2010/main" xmlns="" val="1721805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971600" y="188641"/>
            <a:ext cx="7920880" cy="3528391"/>
          </a:xfrm>
        </p:spPr>
        <p:txBody>
          <a:bodyPr>
            <a:normAutofit/>
          </a:bodyPr>
          <a:lstStyle/>
          <a:p>
            <a:pPr algn="ctr"/>
            <a:r>
              <a:rPr lang="ru-RU" sz="3600" dirty="0">
                <a:solidFill>
                  <a:srgbClr val="C00000"/>
                </a:solidFill>
                <a:latin typeface="Times New Roman" panose="02020603050405020304" pitchFamily="18" charset="0"/>
                <a:ea typeface="Times New Roman"/>
                <a:cs typeface="Times New Roman" panose="02020603050405020304" pitchFamily="18" charset="0"/>
              </a:rPr>
              <a:t>2. Результаты тематической проверки «Роль сюжетно-ролевой игры в воспитании и обучении </a:t>
            </a:r>
            <a:r>
              <a:rPr lang="ru-RU" sz="3600" dirty="0" smtClean="0">
                <a:solidFill>
                  <a:srgbClr val="C00000"/>
                </a:solidFill>
                <a:latin typeface="Times New Roman" panose="02020603050405020304" pitchFamily="18" charset="0"/>
                <a:ea typeface="Times New Roman"/>
                <a:cs typeface="Times New Roman" panose="02020603050405020304" pitchFamily="18" charset="0"/>
              </a:rPr>
              <a:t>дошкольников».</a:t>
            </a:r>
            <a:r>
              <a:rPr lang="ru-RU" sz="2400" dirty="0" smtClean="0">
                <a:solidFill>
                  <a:srgbClr val="C00000"/>
                </a:solidFill>
                <a:latin typeface="Times New Roman" panose="02020603050405020304" pitchFamily="18" charset="0"/>
                <a:ea typeface="Times New Roman"/>
                <a:cs typeface="Times New Roman" panose="02020603050405020304" pitchFamily="18" charset="0"/>
              </a:rPr>
              <a:t/>
            </a:r>
            <a:br>
              <a:rPr lang="ru-RU" sz="2400" dirty="0" smtClean="0">
                <a:solidFill>
                  <a:srgbClr val="C00000"/>
                </a:solidFill>
                <a:latin typeface="Times New Roman" panose="02020603050405020304" pitchFamily="18" charset="0"/>
                <a:ea typeface="Times New Roman"/>
                <a:cs typeface="Times New Roman" panose="02020603050405020304" pitchFamily="18" charset="0"/>
              </a:rPr>
            </a:br>
            <a:r>
              <a:rPr lang="ru-RU" sz="3200" dirty="0" smtClean="0">
                <a:solidFill>
                  <a:srgbClr val="C00000"/>
                </a:solidFill>
                <a:latin typeface="Times New Roman" panose="02020603050405020304" pitchFamily="18" charset="0"/>
                <a:ea typeface="Times New Roman"/>
                <a:cs typeface="Times New Roman" panose="02020603050405020304" pitchFamily="18" charset="0"/>
              </a:rPr>
              <a:t>     </a:t>
            </a:r>
            <a:r>
              <a:rPr lang="ru-RU" sz="3600" dirty="0">
                <a:solidFill>
                  <a:srgbClr val="C00000"/>
                </a:solidFill>
                <a:latin typeface="Times New Roman" panose="02020603050405020304" pitchFamily="18" charset="0"/>
                <a:ea typeface="Times New Roman"/>
                <a:cs typeface="Times New Roman" panose="02020603050405020304" pitchFamily="18" charset="0"/>
              </a:rPr>
              <a:t>(</a:t>
            </a:r>
            <a:r>
              <a:rPr lang="ru-RU" sz="3200" b="0" dirty="0">
                <a:solidFill>
                  <a:srgbClr val="C00000"/>
                </a:solidFill>
                <a:latin typeface="Times New Roman" panose="02020603050405020304" pitchFamily="18" charset="0"/>
                <a:ea typeface="Times New Roman"/>
                <a:cs typeface="Times New Roman" panose="02020603050405020304" pitchFamily="18" charset="0"/>
              </a:rPr>
              <a:t>Заведующий,</a:t>
            </a:r>
            <a:r>
              <a:rPr lang="ru-RU" sz="2400" b="0" dirty="0">
                <a:solidFill>
                  <a:srgbClr val="C00000"/>
                </a:solidFill>
                <a:latin typeface="Times New Roman" panose="02020603050405020304" pitchFamily="18" charset="0"/>
                <a:ea typeface="Times New Roman"/>
                <a:cs typeface="Times New Roman" panose="02020603050405020304" pitchFamily="18" charset="0"/>
              </a:rPr>
              <a:t> </a:t>
            </a:r>
            <a:r>
              <a:rPr lang="ru-RU" sz="3200" b="0" dirty="0">
                <a:solidFill>
                  <a:srgbClr val="C00000"/>
                </a:solidFill>
                <a:latin typeface="Times New Roman" panose="02020603050405020304" pitchFamily="18" charset="0"/>
                <a:ea typeface="Times New Roman"/>
                <a:cs typeface="Times New Roman" panose="02020603050405020304" pitchFamily="18" charset="0"/>
              </a:rPr>
              <a:t>старший воспитатель)</a:t>
            </a:r>
            <a:endParaRPr lang="ru-RU" sz="4400" dirty="0">
              <a:solidFill>
                <a:srgbClr val="C00000"/>
              </a:solidFill>
              <a:latin typeface="Times New Roman" panose="02020603050405020304" pitchFamily="18" charset="0"/>
              <a:cs typeface="Times New Roman" panose="02020603050405020304" pitchFamily="18" charset="0"/>
            </a:endParaRPr>
          </a:p>
        </p:txBody>
      </p:sp>
      <p:sp>
        <p:nvSpPr>
          <p:cNvPr id="4" name="Подзаголовок 3"/>
          <p:cNvSpPr>
            <a:spLocks noGrp="1"/>
          </p:cNvSpPr>
          <p:nvPr>
            <p:ph type="subTitle" idx="1"/>
          </p:nvPr>
        </p:nvSpPr>
        <p:spPr/>
        <p:txBody>
          <a:bodyPr/>
          <a:lstStyle/>
          <a:p>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47864" y="3901241"/>
            <a:ext cx="3053178" cy="2924944"/>
          </a:xfrm>
          <a:prstGeom prst="rect">
            <a:avLst/>
          </a:prstGeom>
        </p:spPr>
      </p:pic>
    </p:spTree>
    <p:extLst>
      <p:ext uri="{BB962C8B-B14F-4D97-AF65-F5344CB8AC3E}">
        <p14:creationId xmlns:p14="http://schemas.microsoft.com/office/powerpoint/2010/main" xmlns="" val="766125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979712" y="548680"/>
            <a:ext cx="6120680" cy="2952328"/>
          </a:xfrm>
        </p:spPr>
        <p:txBody>
          <a:bodyPr>
            <a:normAutofit/>
          </a:bodyPr>
          <a:lstStyle/>
          <a:p>
            <a:pPr algn="ctr"/>
            <a:r>
              <a:rPr lang="ru-RU" sz="3200" dirty="0">
                <a:solidFill>
                  <a:srgbClr val="C00000"/>
                </a:solidFill>
                <a:latin typeface="Times New Roman"/>
                <a:ea typeface="Times New Roman"/>
              </a:rPr>
              <a:t>3.</a:t>
            </a:r>
            <a:r>
              <a:rPr lang="ru-RU" sz="4000" b="0" dirty="0">
                <a:solidFill>
                  <a:srgbClr val="C00000"/>
                </a:solidFill>
                <a:latin typeface="Times New Roman"/>
                <a:ea typeface="Times New Roman"/>
              </a:rPr>
              <a:t> «</a:t>
            </a:r>
            <a:r>
              <a:rPr lang="ru-RU" sz="3600" dirty="0">
                <a:solidFill>
                  <a:srgbClr val="C00000"/>
                </a:solidFill>
                <a:latin typeface="Times New Roman"/>
                <a:ea typeface="Times New Roman"/>
              </a:rPr>
              <a:t>Современная практика организации игровой деятельности» </a:t>
            </a:r>
            <a:r>
              <a:rPr lang="ru-RU" sz="4000" b="0" dirty="0">
                <a:solidFill>
                  <a:srgbClr val="C00000"/>
                </a:solidFill>
                <a:latin typeface="Calibri"/>
                <a:ea typeface="Calibri"/>
                <a:cs typeface="Times New Roman"/>
              </a:rPr>
              <a:t/>
            </a:r>
            <a:br>
              <a:rPr lang="ru-RU" sz="4000" b="0" dirty="0">
                <a:solidFill>
                  <a:srgbClr val="C00000"/>
                </a:solidFill>
                <a:latin typeface="Calibri"/>
                <a:ea typeface="Calibri"/>
                <a:cs typeface="Times New Roman"/>
              </a:rPr>
            </a:br>
            <a:r>
              <a:rPr lang="ru-RU" sz="4000" b="0" dirty="0">
                <a:solidFill>
                  <a:srgbClr val="C00000"/>
                </a:solidFill>
                <a:latin typeface="Calibri"/>
                <a:ea typeface="Calibri"/>
                <a:cs typeface="Times New Roman"/>
              </a:rPr>
              <a:t>   </a:t>
            </a:r>
            <a:r>
              <a:rPr lang="ru-RU" sz="4400" b="0" dirty="0" smtClean="0">
                <a:solidFill>
                  <a:srgbClr val="C00000"/>
                </a:solidFill>
                <a:latin typeface="Calibri"/>
                <a:ea typeface="Calibri"/>
                <a:cs typeface="Times New Roman"/>
              </a:rPr>
              <a:t>(</a:t>
            </a:r>
            <a:r>
              <a:rPr lang="ru-RU" sz="3600" b="0" dirty="0" smtClean="0">
                <a:solidFill>
                  <a:srgbClr val="C00000"/>
                </a:solidFill>
                <a:latin typeface="Times New Roman"/>
                <a:ea typeface="Calibri"/>
                <a:cs typeface="Times New Roman"/>
              </a:rPr>
              <a:t>С</a:t>
            </a:r>
            <a:r>
              <a:rPr lang="ru-RU" sz="3600" b="0" dirty="0" smtClean="0">
                <a:solidFill>
                  <a:srgbClr val="C00000"/>
                </a:solidFill>
                <a:latin typeface="Times New Roman"/>
                <a:ea typeface="Times New Roman"/>
                <a:cs typeface="Times New Roman"/>
              </a:rPr>
              <a:t>тарший </a:t>
            </a:r>
            <a:r>
              <a:rPr lang="ru-RU" sz="3600" b="0" dirty="0">
                <a:solidFill>
                  <a:srgbClr val="C00000"/>
                </a:solidFill>
                <a:latin typeface="Times New Roman"/>
                <a:ea typeface="Times New Roman"/>
                <a:cs typeface="Times New Roman"/>
              </a:rPr>
              <a:t>воспитатель)</a:t>
            </a:r>
            <a:endParaRPr lang="ru-RU" sz="5400" dirty="0">
              <a:solidFill>
                <a:srgbClr val="C00000"/>
              </a:solidFill>
            </a:endParaRPr>
          </a:p>
        </p:txBody>
      </p:sp>
      <p:sp>
        <p:nvSpPr>
          <p:cNvPr id="5" name="Подзаголовок 4"/>
          <p:cNvSpPr>
            <a:spLocks noGrp="1"/>
          </p:cNvSpPr>
          <p:nvPr>
            <p:ph type="subTitle" idx="1"/>
          </p:nvPr>
        </p:nvSpPr>
        <p:spPr/>
        <p:txBody>
          <a:bodyPr/>
          <a:lstStyle/>
          <a:p>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35896" y="3271916"/>
            <a:ext cx="3168351" cy="3590799"/>
          </a:xfrm>
          <a:prstGeom prst="rect">
            <a:avLst/>
          </a:prstGeom>
        </p:spPr>
      </p:pic>
    </p:spTree>
    <p:extLst>
      <p:ext uri="{BB962C8B-B14F-4D97-AF65-F5344CB8AC3E}">
        <p14:creationId xmlns:p14="http://schemas.microsoft.com/office/powerpoint/2010/main" xmlns="" val="3020950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55576" y="476672"/>
            <a:ext cx="8136904" cy="3456384"/>
          </a:xfrm>
        </p:spPr>
        <p:txBody>
          <a:bodyPr>
            <a:normAutofit fontScale="90000"/>
          </a:bodyPr>
          <a:lstStyle/>
          <a:p>
            <a:pPr marL="2247900" algn="r">
              <a:lnSpc>
                <a:spcPct val="115000"/>
              </a:lnSpc>
              <a:spcAft>
                <a:spcPts val="0"/>
              </a:spcAft>
            </a:pPr>
            <a:r>
              <a:rPr lang="ru-RU" sz="2200" dirty="0">
                <a:solidFill>
                  <a:srgbClr val="3636FE"/>
                </a:solidFill>
                <a:latin typeface="Times New Roman"/>
                <a:ea typeface="Times New Roman"/>
                <a:cs typeface="Times New Roman"/>
              </a:rPr>
              <a:t>“Без игры нет и не может быть </a:t>
            </a:r>
            <a:r>
              <a:rPr lang="ru-RU" sz="2200" dirty="0" smtClean="0">
                <a:solidFill>
                  <a:srgbClr val="3636FE"/>
                </a:solidFill>
                <a:latin typeface="Times New Roman"/>
                <a:ea typeface="Times New Roman"/>
                <a:cs typeface="Times New Roman"/>
              </a:rPr>
              <a:t>полноценного умственного </a:t>
            </a:r>
            <a:r>
              <a:rPr lang="ru-RU" sz="2200" dirty="0">
                <a:solidFill>
                  <a:srgbClr val="3636FE"/>
                </a:solidFill>
                <a:latin typeface="Times New Roman"/>
                <a:ea typeface="Times New Roman"/>
                <a:cs typeface="Times New Roman"/>
              </a:rPr>
              <a:t>развития. </a:t>
            </a:r>
            <a:r>
              <a:rPr lang="ru-RU" sz="2200" dirty="0" smtClean="0">
                <a:solidFill>
                  <a:srgbClr val="3636FE"/>
                </a:solidFill>
                <a:latin typeface="Times New Roman"/>
                <a:ea typeface="Times New Roman"/>
                <a:cs typeface="Times New Roman"/>
              </a:rPr>
              <a:t> </a:t>
            </a:r>
            <a:br>
              <a:rPr lang="ru-RU" sz="2200" dirty="0" smtClean="0">
                <a:solidFill>
                  <a:srgbClr val="3636FE"/>
                </a:solidFill>
                <a:latin typeface="Times New Roman"/>
                <a:ea typeface="Times New Roman"/>
                <a:cs typeface="Times New Roman"/>
              </a:rPr>
            </a:br>
            <a:r>
              <a:rPr lang="ru-RU" sz="2200" dirty="0" smtClean="0">
                <a:solidFill>
                  <a:srgbClr val="3636FE"/>
                </a:solidFill>
                <a:latin typeface="Times New Roman"/>
                <a:ea typeface="Times New Roman"/>
                <a:cs typeface="Times New Roman"/>
              </a:rPr>
              <a:t>Игра </a:t>
            </a:r>
            <a:r>
              <a:rPr lang="ru-RU" sz="2200" dirty="0">
                <a:solidFill>
                  <a:srgbClr val="3636FE"/>
                </a:solidFill>
                <a:latin typeface="Times New Roman"/>
                <a:ea typeface="Times New Roman"/>
                <a:cs typeface="Times New Roman"/>
              </a:rPr>
              <a:t>– это </a:t>
            </a:r>
            <a:r>
              <a:rPr lang="ru-RU" sz="2200" dirty="0" smtClean="0">
                <a:solidFill>
                  <a:srgbClr val="3636FE"/>
                </a:solidFill>
                <a:latin typeface="Times New Roman"/>
                <a:ea typeface="Times New Roman"/>
                <a:cs typeface="Times New Roman"/>
              </a:rPr>
              <a:t>огромное</a:t>
            </a:r>
            <a:r>
              <a:rPr lang="ru-RU" sz="2000" dirty="0">
                <a:solidFill>
                  <a:srgbClr val="3636FE"/>
                </a:solidFill>
                <a:latin typeface="Calibri"/>
                <a:ea typeface="Times New Roman"/>
                <a:cs typeface="Times New Roman"/>
              </a:rPr>
              <a:t> </a:t>
            </a:r>
            <a:r>
              <a:rPr lang="ru-RU" sz="2200" dirty="0" smtClean="0">
                <a:solidFill>
                  <a:srgbClr val="3636FE"/>
                </a:solidFill>
                <a:latin typeface="Times New Roman"/>
                <a:ea typeface="Times New Roman"/>
                <a:cs typeface="Times New Roman"/>
              </a:rPr>
              <a:t>светлое </a:t>
            </a:r>
            <a:r>
              <a:rPr lang="ru-RU" sz="2200" dirty="0">
                <a:solidFill>
                  <a:srgbClr val="3636FE"/>
                </a:solidFill>
                <a:latin typeface="Times New Roman"/>
                <a:ea typeface="Times New Roman"/>
                <a:cs typeface="Times New Roman"/>
              </a:rPr>
              <a:t>окно, через которое в духовный </a:t>
            </a:r>
            <a:r>
              <a:rPr lang="ru-RU" sz="2200" dirty="0" smtClean="0">
                <a:solidFill>
                  <a:srgbClr val="3636FE"/>
                </a:solidFill>
                <a:latin typeface="Times New Roman"/>
                <a:ea typeface="Times New Roman"/>
                <a:cs typeface="Times New Roman"/>
              </a:rPr>
              <a:t>мир</a:t>
            </a:r>
            <a:r>
              <a:rPr lang="ru-RU" sz="2000" dirty="0">
                <a:solidFill>
                  <a:srgbClr val="3636FE"/>
                </a:solidFill>
                <a:latin typeface="Calibri"/>
                <a:ea typeface="Times New Roman"/>
                <a:cs typeface="Times New Roman"/>
              </a:rPr>
              <a:t> </a:t>
            </a:r>
            <a:r>
              <a:rPr lang="ru-RU" sz="2200" dirty="0" smtClean="0">
                <a:solidFill>
                  <a:srgbClr val="3636FE"/>
                </a:solidFill>
                <a:latin typeface="Times New Roman"/>
                <a:ea typeface="Times New Roman"/>
                <a:cs typeface="Times New Roman"/>
              </a:rPr>
              <a:t>ребенка </a:t>
            </a:r>
            <a:r>
              <a:rPr lang="ru-RU" sz="2200" dirty="0">
                <a:solidFill>
                  <a:srgbClr val="3636FE"/>
                </a:solidFill>
                <a:latin typeface="Times New Roman"/>
                <a:ea typeface="Times New Roman"/>
                <a:cs typeface="Times New Roman"/>
              </a:rPr>
              <a:t>вливается живительный </a:t>
            </a:r>
            <a:r>
              <a:rPr lang="ru-RU" sz="2200" dirty="0" smtClean="0">
                <a:solidFill>
                  <a:srgbClr val="3636FE"/>
                </a:solidFill>
                <a:latin typeface="Times New Roman"/>
                <a:ea typeface="Times New Roman"/>
                <a:cs typeface="Times New Roman"/>
              </a:rPr>
              <a:t>поток</a:t>
            </a:r>
            <a:r>
              <a:rPr lang="ru-RU" sz="2000" dirty="0">
                <a:solidFill>
                  <a:srgbClr val="3636FE"/>
                </a:solidFill>
                <a:latin typeface="Calibri"/>
                <a:ea typeface="Times New Roman"/>
                <a:cs typeface="Times New Roman"/>
              </a:rPr>
              <a:t> </a:t>
            </a:r>
            <a:r>
              <a:rPr lang="ru-RU" sz="2200" dirty="0" smtClean="0">
                <a:solidFill>
                  <a:srgbClr val="3636FE"/>
                </a:solidFill>
                <a:latin typeface="Times New Roman"/>
                <a:ea typeface="Times New Roman"/>
                <a:cs typeface="Times New Roman"/>
              </a:rPr>
              <a:t>представлений</a:t>
            </a:r>
            <a:r>
              <a:rPr lang="ru-RU" sz="2200" dirty="0">
                <a:solidFill>
                  <a:srgbClr val="3636FE"/>
                </a:solidFill>
                <a:latin typeface="Times New Roman"/>
                <a:ea typeface="Times New Roman"/>
                <a:cs typeface="Times New Roman"/>
              </a:rPr>
              <a:t>, понятий. </a:t>
            </a:r>
            <a:r>
              <a:rPr lang="ru-RU" sz="2200" dirty="0" smtClean="0">
                <a:solidFill>
                  <a:srgbClr val="3636FE"/>
                </a:solidFill>
                <a:latin typeface="Times New Roman"/>
                <a:ea typeface="Times New Roman"/>
                <a:cs typeface="Times New Roman"/>
              </a:rPr>
              <a:t>Игра </a:t>
            </a:r>
            <a:r>
              <a:rPr lang="ru-RU" sz="2200" dirty="0">
                <a:solidFill>
                  <a:srgbClr val="3636FE"/>
                </a:solidFill>
                <a:latin typeface="Times New Roman"/>
                <a:ea typeface="Times New Roman"/>
                <a:cs typeface="Times New Roman"/>
              </a:rPr>
              <a:t>– это искра,</a:t>
            </a:r>
            <a:r>
              <a:rPr lang="ru-RU" sz="2000" dirty="0">
                <a:solidFill>
                  <a:srgbClr val="3636FE"/>
                </a:solidFill>
                <a:latin typeface="Calibri"/>
                <a:ea typeface="Calibri"/>
                <a:cs typeface="Times New Roman"/>
              </a:rPr>
              <a:t/>
            </a:r>
            <a:br>
              <a:rPr lang="ru-RU" sz="2000" dirty="0">
                <a:solidFill>
                  <a:srgbClr val="3636FE"/>
                </a:solidFill>
                <a:latin typeface="Calibri"/>
                <a:ea typeface="Calibri"/>
                <a:cs typeface="Times New Roman"/>
              </a:rPr>
            </a:br>
            <a:r>
              <a:rPr lang="ru-RU" sz="2200" dirty="0">
                <a:solidFill>
                  <a:srgbClr val="3636FE"/>
                </a:solidFill>
                <a:latin typeface="Times New Roman"/>
                <a:ea typeface="Times New Roman"/>
                <a:cs typeface="Times New Roman"/>
              </a:rPr>
              <a:t>зажигающая огонек пытливости и любознательности”.</a:t>
            </a:r>
            <a:r>
              <a:rPr lang="ru-RU" sz="2800" dirty="0">
                <a:latin typeface="Calibri"/>
                <a:ea typeface="Calibri"/>
                <a:cs typeface="Times New Roman"/>
              </a:rPr>
              <a:t/>
            </a:r>
            <a:br>
              <a:rPr lang="ru-RU" sz="2800" dirty="0">
                <a:latin typeface="Calibri"/>
                <a:ea typeface="Calibri"/>
                <a:cs typeface="Times New Roman"/>
              </a:rPr>
            </a:br>
            <a:endParaRPr lang="ru-RU" dirty="0"/>
          </a:p>
        </p:txBody>
      </p:sp>
      <p:sp>
        <p:nvSpPr>
          <p:cNvPr id="5" name="Подзаголовок 4"/>
          <p:cNvSpPr>
            <a:spLocks noGrp="1"/>
          </p:cNvSpPr>
          <p:nvPr>
            <p:ph type="subTitle" idx="1"/>
          </p:nvPr>
        </p:nvSpPr>
        <p:spPr/>
        <p:txBody>
          <a:bodyPr/>
          <a:lstStyle/>
          <a:p>
            <a:endParaRPr lang="ru-RU"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2348880"/>
            <a:ext cx="3683766" cy="4291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35984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3648" y="908720"/>
            <a:ext cx="7272808" cy="2880320"/>
          </a:xfrm>
        </p:spPr>
        <p:txBody>
          <a:bodyPr>
            <a:normAutofit/>
          </a:bodyPr>
          <a:lstStyle/>
          <a:p>
            <a:pPr algn="ctr"/>
            <a:r>
              <a:rPr lang="ru-RU" sz="3200" dirty="0">
                <a:solidFill>
                  <a:srgbClr val="4F647B"/>
                </a:solidFill>
                <a:latin typeface="Times New Roman"/>
                <a:ea typeface="Times New Roman"/>
              </a:rPr>
              <a:t> </a:t>
            </a:r>
            <a:r>
              <a:rPr lang="ru-RU" sz="3200" b="1" dirty="0">
                <a:solidFill>
                  <a:srgbClr val="3636FE"/>
                </a:solidFill>
                <a:latin typeface="Times New Roman"/>
                <a:ea typeface="Times New Roman"/>
              </a:rPr>
              <a:t>«Игра – ведущий вид деятельности дошкольника». С этим положением никто не спорит. Но как это реализуется в современной практике?</a:t>
            </a:r>
            <a:endParaRPr lang="ru-RU" b="1" dirty="0">
              <a:solidFill>
                <a:srgbClr val="3636FE"/>
              </a:solidFill>
            </a:endParaRPr>
          </a:p>
        </p:txBody>
      </p:sp>
      <p:sp>
        <p:nvSpPr>
          <p:cNvPr id="4" name="Подзаголовок 3"/>
          <p:cNvSpPr>
            <a:spLocks noGrp="1"/>
          </p:cNvSpPr>
          <p:nvPr>
            <p:ph type="subTitle" idx="1"/>
          </p:nvPr>
        </p:nvSpPr>
        <p:spPr/>
        <p:txBody>
          <a:bodyPr/>
          <a:lstStyle/>
          <a:p>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07904" y="4016277"/>
            <a:ext cx="2592288" cy="2592288"/>
          </a:xfrm>
          <a:prstGeom prst="rect">
            <a:avLst/>
          </a:prstGeom>
        </p:spPr>
      </p:pic>
    </p:spTree>
    <p:extLst>
      <p:ext uri="{BB962C8B-B14F-4D97-AF65-F5344CB8AC3E}">
        <p14:creationId xmlns:p14="http://schemas.microsoft.com/office/powerpoint/2010/main" xmlns="" val="34801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403648" y="908720"/>
            <a:ext cx="7128792" cy="2376264"/>
          </a:xfrm>
        </p:spPr>
        <p:txBody>
          <a:bodyPr>
            <a:noAutofit/>
          </a:bodyPr>
          <a:lstStyle/>
          <a:p>
            <a:pPr algn="ctr"/>
            <a:r>
              <a:rPr lang="ru-RU" sz="3600" dirty="0">
                <a:solidFill>
                  <a:srgbClr val="002060"/>
                </a:solidFill>
                <a:latin typeface="Times New Roman"/>
                <a:ea typeface="Times New Roman"/>
              </a:rPr>
              <a:t>Право играть зафиксировано в Конвенции о правах ребенка (ст.31).</a:t>
            </a:r>
            <a:endParaRPr lang="ru-RU" sz="3200" dirty="0">
              <a:solidFill>
                <a:srgbClr val="002060"/>
              </a:solidFill>
            </a:endParaRPr>
          </a:p>
        </p:txBody>
      </p:sp>
      <p:sp>
        <p:nvSpPr>
          <p:cNvPr id="5" name="Подзаголовок 4"/>
          <p:cNvSpPr>
            <a:spLocks noGrp="1"/>
          </p:cNvSpPr>
          <p:nvPr>
            <p:ph type="subTitle" idx="1"/>
          </p:nvPr>
        </p:nvSpPr>
        <p:spPr/>
        <p:txBody>
          <a:bodyPr/>
          <a:lstStyle/>
          <a:p>
            <a:endParaRPr lang="ru-RU"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44208" y="3356992"/>
            <a:ext cx="2376264" cy="31656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67744" y="3441363"/>
            <a:ext cx="3995936" cy="29969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989988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803</TotalTime>
  <Words>372</Words>
  <Application>Microsoft Office PowerPoint</Application>
  <PresentationFormat>Экран (4:3)</PresentationFormat>
  <Paragraphs>89</Paragraphs>
  <Slides>32</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Эркер</vt:lpstr>
      <vt:lpstr>Муниципальное дошкольное образовательное учреждение детский сад компенсирующего вида № 26 «Солнышко»</vt:lpstr>
      <vt:lpstr>Педагогический совет  Тема: «Сюжетно-ролевая игра как условие успешной социализации ребенка-дошкольника». </vt:lpstr>
      <vt:lpstr>                                         Повестка: 1. Анализ выполнения решений предыдущего педсовета                                                                   (Заведующий, старший воспитатель)  2. Результаты тематической проверки «Роль сюжетно-ролевой игры в воспитании и обучении дошкольников».                                   (Заведующий, старший воспитатель) 3. «Современная практика организации игровой деятельности»                                                     (Старший воспитатель) 4. «Что такое социализация дошкольника? Важность игры в социализации дошкольника»                                                (Воспитатель Захарова И.Н.) 5. «Развитие игровой деятельности в свете ФГОС»                                                     (Воспитатель Леонова Е.В.) 6. «Условия организации сюжетно-ролевой игры в ДОУ на современном этапе»                                                 (Воспитатель Федорова О.С.) 7. Итоги анкетирования родителей: «Игра в жизни вашего ребенка»                                       (Воспитатели Федорова О.С., Вавилкина Е.Е.) 8. Экспресс-опрос педагогов (Старший воспитатель) 9. Подведение итогов педсовета.  Принятие и утверждение решения педсовета.                                        (Заведующий, старший воспитатель , воспитатели)     </vt:lpstr>
      <vt:lpstr>1. Анализ выполнения решений предыдущего педсовета                                (Заведующий, старший воспитатель) Решение организационного            педагогического совета от 30.09.2017 г.: 1. Признать работу МДОУ за летний оздоровительный период удовлетворительной. 2.Утвердить адаптированную основную образовательную программу. 3. Утвердить проект годового плана работы на 2017-2018 учебный год. 4. Утвердить расписания НОД, режим дня, график выдачи готовой продукции из пищеблока, рабочую программу воспитателей,  положения об организации кружков дополнительного образования, рабочую программу дополнительного образования, сетку  дополнительноГО образования (кружки). 5.Утвердить творческие и рабочие группы МДОу, состав ПМПК, ответственного лица за БДД.</vt:lpstr>
      <vt:lpstr>2. Результаты тематической проверки «Роль сюжетно-ролевой игры в воспитании и обучении дошкольников».      (Заведующий, старший воспитатель)</vt:lpstr>
      <vt:lpstr>3. «Современная практика организации игровой деятельности»     (Старший воспитатель)</vt:lpstr>
      <vt:lpstr>“Без игры нет и не может быть полноценного умственного развития.   Игра – это огромное светлое окно, через которое в духовный мир ребенка вливается живительный поток представлений, понятий. Игра – это искра, зажигающая огонек пытливости и любознательности”. </vt:lpstr>
      <vt:lpstr> «Игра – ведущий вид деятельности дошкольника». С этим положением никто не спорит. Но как это реализуется в современной практике?</vt:lpstr>
      <vt:lpstr>Право играть зафиксировано в Конвенции о правах ребенка (ст.31).</vt:lpstr>
      <vt:lpstr>Слайд 10</vt:lpstr>
      <vt:lpstr>Как обеспечить достаточное время для сюжетно-ролевой игры в течение дня?  Как создать условия для оптимизации игровой активности дошкольников?   Как поддержать игру, а не управлять действиями детей?</vt:lpstr>
      <vt:lpstr>4. «Что такое социализация дошкольника? Важность игры в социализации дошкольника»         (Воспитатель Захарова И.Н.)</vt:lpstr>
      <vt:lpstr>5. «Развитие игровой деятельности в свете ФГОС»                                                     (Воспитатель Леонова Е.В.)</vt:lpstr>
      <vt:lpstr>6. «Условия организации сюжетно-ролевой игры в ДОУ на современном этапе»    (Воспитатель Федорова О.С.)</vt:lpstr>
      <vt:lpstr>7. Итоги анкетирования родителей: «Игра в жизни вашего ребенка»  (Воспитатели Федорова О.С., Вавилкина Е.Е.)</vt:lpstr>
      <vt:lpstr>8. Экспресс-опрос педагогов        (Старший воспитатель) </vt:lpstr>
      <vt:lpstr>Перечислите предпосылки с/р игры </vt:lpstr>
      <vt:lpstr>Назовите этапы становления с/р игры </vt:lpstr>
      <vt:lpstr>              Назовите наиболее известных авторов - ученых, занимающихся проблемами изучения игры </vt:lpstr>
      <vt:lpstr>Кому принадлежит данная формулировка  «Наиболее важным элементом сюжетной игры является роль» </vt:lpstr>
      <vt:lpstr> Назовите психические процессы, формирующиеся в процессе с/р игры? </vt:lpstr>
      <vt:lpstr>Вопрос: Что по вашему мнению является важным атрибутом для проведения сюжетно-ролевой игры «Полиция»?</vt:lpstr>
      <vt:lpstr>Назовите 3 компонента с/р игры. </vt:lpstr>
      <vt:lpstr> Творческий характер игры определяется наличием …? </vt:lpstr>
      <vt:lpstr>Чаще всего в игре ребенок принимает на себя роль …. </vt:lpstr>
      <vt:lpstr>Назовите сюжетно- ролевые игры с производственным сюжетом </vt:lpstr>
      <vt:lpstr>Назовите сюжетно- ролевые игры общественно-политическим сюжетом </vt:lpstr>
      <vt:lpstr>Многообразие и взаимосвязь игровых действий, взаимоотношений детей в игре – это… </vt:lpstr>
      <vt:lpstr> Один из принципов организации сюжетно- ролевой игры – это ….. </vt:lpstr>
      <vt:lpstr>Назовите гигиенические условия организации сюжетно- ролевой игры  </vt:lpstr>
      <vt:lpstr>Назовите способы включения малоактивных детей в сюжетно- ролевую игру </vt:lpstr>
      <vt:lpstr>9. Подведение итогов педсовета.  Принятие и утверждение решения педсовета.    (Заведующий, старший воспитатель , воспитатели)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дошкольное образовательное учреждение детский сад компенсирующего вида № 26 «Солнышко»</dc:title>
  <dc:creator>Ирма Рзаева</dc:creator>
  <cp:lastModifiedBy>User_PK2</cp:lastModifiedBy>
  <cp:revision>52</cp:revision>
  <dcterms:created xsi:type="dcterms:W3CDTF">2017-12-02T16:00:57Z</dcterms:created>
  <dcterms:modified xsi:type="dcterms:W3CDTF">2017-12-07T11:59:30Z</dcterms:modified>
</cp:coreProperties>
</file>