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6E2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421" y="-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2ECA0-4F81-4E8A-BB61-8EDEB496657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DEA462-08B9-4ED8-B7CC-4B61F21F6D61}">
      <dgm:prSet phldrT="[Текст]" custT="1"/>
      <dgm:spPr>
        <a:solidFill>
          <a:srgbClr val="B6E22A"/>
        </a:solidFill>
      </dgm:spPr>
      <dgm:t>
        <a:bodyPr/>
        <a:lstStyle/>
        <a:p>
          <a:r>
            <a: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Компоненты прогулки</a:t>
          </a:r>
          <a:endParaRPr lang="ru-RU" sz="2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2949E55-CE85-4410-B6BE-61F3EB4BF790}" type="parTrans" cxnId="{2B5100C2-8A43-4A50-8550-1EB1203807FA}">
      <dgm:prSet/>
      <dgm:spPr/>
      <dgm:t>
        <a:bodyPr/>
        <a:lstStyle/>
        <a:p>
          <a:endParaRPr lang="ru-RU"/>
        </a:p>
      </dgm:t>
    </dgm:pt>
    <dgm:pt modelId="{24F972B8-5EAF-4839-A245-8FD93E56E2B2}" type="sibTrans" cxnId="{2B5100C2-8A43-4A50-8550-1EB1203807FA}">
      <dgm:prSet/>
      <dgm:spPr/>
      <dgm:t>
        <a:bodyPr/>
        <a:lstStyle/>
        <a:p>
          <a:endParaRPr lang="ru-RU"/>
        </a:p>
      </dgm:t>
    </dgm:pt>
    <dgm:pt modelId="{2CC3E1D1-8CCD-471F-90D1-AE94FCA5F5F2}">
      <dgm:prSet phldrT="[Текст]" phldr="1"/>
      <dgm:spPr/>
      <dgm:t>
        <a:bodyPr/>
        <a:lstStyle/>
        <a:p>
          <a:endParaRPr lang="ru-RU"/>
        </a:p>
      </dgm:t>
    </dgm:pt>
    <dgm:pt modelId="{DCA44813-119C-44C8-B53E-39D6DBB5FB62}" type="parTrans" cxnId="{81FD59E4-CE80-4678-898F-923EE2A95BAF}">
      <dgm:prSet/>
      <dgm:spPr/>
      <dgm:t>
        <a:bodyPr/>
        <a:lstStyle/>
        <a:p>
          <a:endParaRPr lang="ru-RU"/>
        </a:p>
      </dgm:t>
    </dgm:pt>
    <dgm:pt modelId="{923C7D7F-0253-45B6-A819-5F3E8C5EDDC4}" type="sibTrans" cxnId="{81FD59E4-CE80-4678-898F-923EE2A95BAF}">
      <dgm:prSet/>
      <dgm:spPr/>
      <dgm:t>
        <a:bodyPr/>
        <a:lstStyle/>
        <a:p>
          <a:endParaRPr lang="ru-RU"/>
        </a:p>
      </dgm:t>
    </dgm:pt>
    <dgm:pt modelId="{6D6BE793-5B8F-43B4-A7C2-3BB98ACB103B}">
      <dgm:prSet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Трудовая деятельность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A63B675-29BA-475A-836A-234575420AC3}" type="parTrans" cxnId="{5826B864-7316-4CB1-9DE2-EC11C07A44CF}">
      <dgm:prSet/>
      <dgm:spPr/>
      <dgm:t>
        <a:bodyPr/>
        <a:lstStyle/>
        <a:p>
          <a:endParaRPr lang="ru-RU"/>
        </a:p>
      </dgm:t>
    </dgm:pt>
    <dgm:pt modelId="{BA88D322-A9FB-423B-BB4A-E066ECAE8699}" type="sibTrans" cxnId="{5826B864-7316-4CB1-9DE2-EC11C07A44CF}">
      <dgm:prSet/>
      <dgm:spPr/>
      <dgm:t>
        <a:bodyPr/>
        <a:lstStyle/>
        <a:p>
          <a:endParaRPr lang="ru-RU"/>
        </a:p>
      </dgm:t>
    </dgm:pt>
    <dgm:pt modelId="{F9A8AF59-3F93-4E5D-AEA8-37162DE578CF}">
      <dgm:prSet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Самостоятельная игровая деятельность детей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A72BC47-BBE5-4D83-B171-199CC8DB2076}" type="parTrans" cxnId="{F87F3C2B-C759-4326-BB67-98BD9BAE8C2C}">
      <dgm:prSet/>
      <dgm:spPr/>
      <dgm:t>
        <a:bodyPr/>
        <a:lstStyle/>
        <a:p>
          <a:endParaRPr lang="ru-RU"/>
        </a:p>
      </dgm:t>
    </dgm:pt>
    <dgm:pt modelId="{1B9BE9C9-0E3D-4775-BFF9-D824761DEF97}" type="sibTrans" cxnId="{F87F3C2B-C759-4326-BB67-98BD9BAE8C2C}">
      <dgm:prSet/>
      <dgm:spPr/>
      <dgm:t>
        <a:bodyPr/>
        <a:lstStyle/>
        <a:p>
          <a:endParaRPr lang="ru-RU"/>
        </a:p>
      </dgm:t>
    </dgm:pt>
    <dgm:pt modelId="{3E9F6B1C-C204-4F61-854A-99CF8D74BC99}">
      <dgm:prSet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Основные движения и подвижные игры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9BA5D5F-08DC-45A1-BF98-3D257143C088}" type="parTrans" cxnId="{2EB215F9-3123-481E-99CF-7B63866B854D}">
      <dgm:prSet/>
      <dgm:spPr/>
      <dgm:t>
        <a:bodyPr/>
        <a:lstStyle/>
        <a:p>
          <a:endParaRPr lang="ru-RU"/>
        </a:p>
      </dgm:t>
    </dgm:pt>
    <dgm:pt modelId="{6215AED1-BF45-4CCC-B9AF-0288396334B9}" type="sibTrans" cxnId="{2EB215F9-3123-481E-99CF-7B63866B854D}">
      <dgm:prSet/>
      <dgm:spPr/>
      <dgm:t>
        <a:bodyPr/>
        <a:lstStyle/>
        <a:p>
          <a:endParaRPr lang="ru-RU"/>
        </a:p>
      </dgm:t>
    </dgm:pt>
    <dgm:pt modelId="{CDFC4EB8-0BF3-4004-9650-3380BD74D2C7}">
      <dgm:prSet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Разнообразные наблюдения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E232892-94F1-483B-9907-6B9B2D16DDF3}" type="parTrans" cxnId="{F14E7C6A-54FE-46CA-A882-CD497E514AC5}">
      <dgm:prSet/>
      <dgm:spPr/>
      <dgm:t>
        <a:bodyPr/>
        <a:lstStyle/>
        <a:p>
          <a:endParaRPr lang="ru-RU"/>
        </a:p>
      </dgm:t>
    </dgm:pt>
    <dgm:pt modelId="{153D47EC-775D-44D2-8387-629A66EA8662}" type="sibTrans" cxnId="{F14E7C6A-54FE-46CA-A882-CD497E514AC5}">
      <dgm:prSet/>
      <dgm:spPr/>
      <dgm:t>
        <a:bodyPr/>
        <a:lstStyle/>
        <a:p>
          <a:endParaRPr lang="ru-RU"/>
        </a:p>
      </dgm:t>
    </dgm:pt>
    <dgm:pt modelId="{03102010-CBF5-4A4A-A415-298F1C9D5902}" type="pres">
      <dgm:prSet presAssocID="{2752ECA0-4F81-4E8A-BB61-8EDEB496657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FBD20E-646C-4CE9-9B8A-F30B12F12123}" type="pres">
      <dgm:prSet presAssocID="{CBDEA462-08B9-4ED8-B7CC-4B61F21F6D61}" presName="centerShape" presStyleLbl="node0" presStyleIdx="0" presStyleCnt="1" custScaleX="123457"/>
      <dgm:spPr/>
      <dgm:t>
        <a:bodyPr/>
        <a:lstStyle/>
        <a:p>
          <a:endParaRPr lang="ru-RU"/>
        </a:p>
      </dgm:t>
    </dgm:pt>
    <dgm:pt modelId="{C5AE573C-D818-4EE0-A191-322055841A6F}" type="pres">
      <dgm:prSet presAssocID="{BE232892-94F1-483B-9907-6B9B2D16DDF3}" presName="parTrans" presStyleLbl="bgSibTrans2D1" presStyleIdx="0" presStyleCnt="4" custLinFactNeighborX="6235" custLinFactNeighborY="11626"/>
      <dgm:spPr/>
      <dgm:t>
        <a:bodyPr/>
        <a:lstStyle/>
        <a:p>
          <a:endParaRPr lang="ru-RU"/>
        </a:p>
      </dgm:t>
    </dgm:pt>
    <dgm:pt modelId="{628FE639-E45B-4515-9AB8-D5AE0FBBE375}" type="pres">
      <dgm:prSet presAssocID="{CDFC4EB8-0BF3-4004-9650-3380BD74D2C7}" presName="node" presStyleLbl="node1" presStyleIdx="0" presStyleCnt="4" custScaleX="1083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0D909-F032-4607-9472-C8D77C19F9C3}" type="pres">
      <dgm:prSet presAssocID="{19BA5D5F-08DC-45A1-BF98-3D257143C088}" presName="parTrans" presStyleLbl="bgSibTrans2D1" presStyleIdx="1" presStyleCnt="4" custLinFactNeighborX="3587" custLinFactNeighborY="18597"/>
      <dgm:spPr/>
      <dgm:t>
        <a:bodyPr/>
        <a:lstStyle/>
        <a:p>
          <a:endParaRPr lang="ru-RU"/>
        </a:p>
      </dgm:t>
    </dgm:pt>
    <dgm:pt modelId="{E844F117-1F98-46F4-AD06-64A9F3FA7E48}" type="pres">
      <dgm:prSet presAssocID="{3E9F6B1C-C204-4F61-854A-99CF8D74BC99}" presName="node" presStyleLbl="node1" presStyleIdx="1" presStyleCnt="4" custScaleX="153543" custRadScaleRad="103914" custRadScaleInc="-16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A3DCA8-E067-4ED2-908E-94C6065DC693}" type="pres">
      <dgm:prSet presAssocID="{DA72BC47-BBE5-4D83-B171-199CC8DB2076}" presName="parTrans" presStyleLbl="bgSibTrans2D1" presStyleIdx="2" presStyleCnt="4" custLinFactNeighborX="-3232" custLinFactNeighborY="18867"/>
      <dgm:spPr/>
      <dgm:t>
        <a:bodyPr/>
        <a:lstStyle/>
        <a:p>
          <a:endParaRPr lang="ru-RU"/>
        </a:p>
      </dgm:t>
    </dgm:pt>
    <dgm:pt modelId="{96465912-5BE0-400B-9C3B-37C69BDEF1DD}" type="pres">
      <dgm:prSet presAssocID="{F9A8AF59-3F93-4E5D-AEA8-37162DE578CF}" presName="node" presStyleLbl="node1" presStyleIdx="2" presStyleCnt="4" custScaleX="152949" custRadScaleRad="104334" custRadScaleInc="169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4A5208-6AC6-42AF-9CD4-CA09607874D3}" type="pres">
      <dgm:prSet presAssocID="{BA63B675-29BA-475A-836A-234575420AC3}" presName="parTrans" presStyleLbl="bgSibTrans2D1" presStyleIdx="3" presStyleCnt="4" custLinFactNeighborX="-6626" custLinFactNeighborY="11626"/>
      <dgm:spPr/>
      <dgm:t>
        <a:bodyPr/>
        <a:lstStyle/>
        <a:p>
          <a:endParaRPr lang="ru-RU"/>
        </a:p>
      </dgm:t>
    </dgm:pt>
    <dgm:pt modelId="{893D99A4-1B15-45EB-AF2F-09EE62C81AB5}" type="pres">
      <dgm:prSet presAssocID="{6D6BE793-5B8F-43B4-A7C2-3BB98ACB103B}" presName="node" presStyleLbl="node1" presStyleIdx="3" presStyleCnt="4" custScaleX="108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5100C2-8A43-4A50-8550-1EB1203807FA}" srcId="{2752ECA0-4F81-4E8A-BB61-8EDEB496657E}" destId="{CBDEA462-08B9-4ED8-B7CC-4B61F21F6D61}" srcOrd="0" destOrd="0" parTransId="{C2949E55-CE85-4410-B6BE-61F3EB4BF790}" sibTransId="{24F972B8-5EAF-4839-A245-8FD93E56E2B2}"/>
    <dgm:cxn modelId="{722D4271-024E-4E19-BFFA-26AB29468ECE}" type="presOf" srcId="{CBDEA462-08B9-4ED8-B7CC-4B61F21F6D61}" destId="{5FFBD20E-646C-4CE9-9B8A-F30B12F12123}" srcOrd="0" destOrd="0" presId="urn:microsoft.com/office/officeart/2005/8/layout/radial4"/>
    <dgm:cxn modelId="{F14E7C6A-54FE-46CA-A882-CD497E514AC5}" srcId="{CBDEA462-08B9-4ED8-B7CC-4B61F21F6D61}" destId="{CDFC4EB8-0BF3-4004-9650-3380BD74D2C7}" srcOrd="0" destOrd="0" parTransId="{BE232892-94F1-483B-9907-6B9B2D16DDF3}" sibTransId="{153D47EC-775D-44D2-8387-629A66EA8662}"/>
    <dgm:cxn modelId="{85D2970B-10B0-4901-9DAB-250498435EB6}" type="presOf" srcId="{CDFC4EB8-0BF3-4004-9650-3380BD74D2C7}" destId="{628FE639-E45B-4515-9AB8-D5AE0FBBE375}" srcOrd="0" destOrd="0" presId="urn:microsoft.com/office/officeart/2005/8/layout/radial4"/>
    <dgm:cxn modelId="{F87F3C2B-C759-4326-BB67-98BD9BAE8C2C}" srcId="{CBDEA462-08B9-4ED8-B7CC-4B61F21F6D61}" destId="{F9A8AF59-3F93-4E5D-AEA8-37162DE578CF}" srcOrd="2" destOrd="0" parTransId="{DA72BC47-BBE5-4D83-B171-199CC8DB2076}" sibTransId="{1B9BE9C9-0E3D-4775-BFF9-D824761DEF97}"/>
    <dgm:cxn modelId="{EAA24900-83D7-4A61-A0B6-21B3F8C39ECE}" type="presOf" srcId="{2752ECA0-4F81-4E8A-BB61-8EDEB496657E}" destId="{03102010-CBF5-4A4A-A415-298F1C9D5902}" srcOrd="0" destOrd="0" presId="urn:microsoft.com/office/officeart/2005/8/layout/radial4"/>
    <dgm:cxn modelId="{2EB215F9-3123-481E-99CF-7B63866B854D}" srcId="{CBDEA462-08B9-4ED8-B7CC-4B61F21F6D61}" destId="{3E9F6B1C-C204-4F61-854A-99CF8D74BC99}" srcOrd="1" destOrd="0" parTransId="{19BA5D5F-08DC-45A1-BF98-3D257143C088}" sibTransId="{6215AED1-BF45-4CCC-B9AF-0288396334B9}"/>
    <dgm:cxn modelId="{5826B864-7316-4CB1-9DE2-EC11C07A44CF}" srcId="{CBDEA462-08B9-4ED8-B7CC-4B61F21F6D61}" destId="{6D6BE793-5B8F-43B4-A7C2-3BB98ACB103B}" srcOrd="3" destOrd="0" parTransId="{BA63B675-29BA-475A-836A-234575420AC3}" sibTransId="{BA88D322-A9FB-423B-BB4A-E066ECAE8699}"/>
    <dgm:cxn modelId="{C873A5F0-B01A-486F-B20B-0E0A02ACBC20}" type="presOf" srcId="{BE232892-94F1-483B-9907-6B9B2D16DDF3}" destId="{C5AE573C-D818-4EE0-A191-322055841A6F}" srcOrd="0" destOrd="0" presId="urn:microsoft.com/office/officeart/2005/8/layout/radial4"/>
    <dgm:cxn modelId="{81FD59E4-CE80-4678-898F-923EE2A95BAF}" srcId="{2752ECA0-4F81-4E8A-BB61-8EDEB496657E}" destId="{2CC3E1D1-8CCD-471F-90D1-AE94FCA5F5F2}" srcOrd="1" destOrd="0" parTransId="{DCA44813-119C-44C8-B53E-39D6DBB5FB62}" sibTransId="{923C7D7F-0253-45B6-A819-5F3E8C5EDDC4}"/>
    <dgm:cxn modelId="{23F6A1C3-CA14-4813-BAED-983B0739814A}" type="presOf" srcId="{3E9F6B1C-C204-4F61-854A-99CF8D74BC99}" destId="{E844F117-1F98-46F4-AD06-64A9F3FA7E48}" srcOrd="0" destOrd="0" presId="urn:microsoft.com/office/officeart/2005/8/layout/radial4"/>
    <dgm:cxn modelId="{31E5E2CF-E60F-4338-B7AA-F03F16D50623}" type="presOf" srcId="{19BA5D5F-08DC-45A1-BF98-3D257143C088}" destId="{5B90D909-F032-4607-9472-C8D77C19F9C3}" srcOrd="0" destOrd="0" presId="urn:microsoft.com/office/officeart/2005/8/layout/radial4"/>
    <dgm:cxn modelId="{91A999EE-FF2A-42CC-BF85-9CCCF62BB390}" type="presOf" srcId="{DA72BC47-BBE5-4D83-B171-199CC8DB2076}" destId="{E4A3DCA8-E067-4ED2-908E-94C6065DC693}" srcOrd="0" destOrd="0" presId="urn:microsoft.com/office/officeart/2005/8/layout/radial4"/>
    <dgm:cxn modelId="{C3B69823-24C8-49FF-A33D-ECF456093311}" type="presOf" srcId="{BA63B675-29BA-475A-836A-234575420AC3}" destId="{874A5208-6AC6-42AF-9CD4-CA09607874D3}" srcOrd="0" destOrd="0" presId="urn:microsoft.com/office/officeart/2005/8/layout/radial4"/>
    <dgm:cxn modelId="{A9FC28BC-5AAD-4E19-8221-903C3ED1B320}" type="presOf" srcId="{F9A8AF59-3F93-4E5D-AEA8-37162DE578CF}" destId="{96465912-5BE0-400B-9C3B-37C69BDEF1DD}" srcOrd="0" destOrd="0" presId="urn:microsoft.com/office/officeart/2005/8/layout/radial4"/>
    <dgm:cxn modelId="{A82E9CFD-AD2A-464A-AB6C-39A407024037}" type="presOf" srcId="{6D6BE793-5B8F-43B4-A7C2-3BB98ACB103B}" destId="{893D99A4-1B15-45EB-AF2F-09EE62C81AB5}" srcOrd="0" destOrd="0" presId="urn:microsoft.com/office/officeart/2005/8/layout/radial4"/>
    <dgm:cxn modelId="{D85642ED-D8FE-49D2-9F36-0C82FAE808FD}" type="presParOf" srcId="{03102010-CBF5-4A4A-A415-298F1C9D5902}" destId="{5FFBD20E-646C-4CE9-9B8A-F30B12F12123}" srcOrd="0" destOrd="0" presId="urn:microsoft.com/office/officeart/2005/8/layout/radial4"/>
    <dgm:cxn modelId="{070B073E-F3B2-4344-97A2-A18453E6E86A}" type="presParOf" srcId="{03102010-CBF5-4A4A-A415-298F1C9D5902}" destId="{C5AE573C-D818-4EE0-A191-322055841A6F}" srcOrd="1" destOrd="0" presId="urn:microsoft.com/office/officeart/2005/8/layout/radial4"/>
    <dgm:cxn modelId="{55B9F4DA-FFF7-49ED-858E-78ED74CF6A04}" type="presParOf" srcId="{03102010-CBF5-4A4A-A415-298F1C9D5902}" destId="{628FE639-E45B-4515-9AB8-D5AE0FBBE375}" srcOrd="2" destOrd="0" presId="urn:microsoft.com/office/officeart/2005/8/layout/radial4"/>
    <dgm:cxn modelId="{858D2D9D-F60A-43AF-8BD2-61F4FA919601}" type="presParOf" srcId="{03102010-CBF5-4A4A-A415-298F1C9D5902}" destId="{5B90D909-F032-4607-9472-C8D77C19F9C3}" srcOrd="3" destOrd="0" presId="urn:microsoft.com/office/officeart/2005/8/layout/radial4"/>
    <dgm:cxn modelId="{111FFDAD-82FE-4CF5-AA14-E039E1493644}" type="presParOf" srcId="{03102010-CBF5-4A4A-A415-298F1C9D5902}" destId="{E844F117-1F98-46F4-AD06-64A9F3FA7E48}" srcOrd="4" destOrd="0" presId="urn:microsoft.com/office/officeart/2005/8/layout/radial4"/>
    <dgm:cxn modelId="{0CAD0BB3-A9D4-4E70-91ED-A332959745A2}" type="presParOf" srcId="{03102010-CBF5-4A4A-A415-298F1C9D5902}" destId="{E4A3DCA8-E067-4ED2-908E-94C6065DC693}" srcOrd="5" destOrd="0" presId="urn:microsoft.com/office/officeart/2005/8/layout/radial4"/>
    <dgm:cxn modelId="{6439A4CA-E430-4E20-BA38-853C9E57A543}" type="presParOf" srcId="{03102010-CBF5-4A4A-A415-298F1C9D5902}" destId="{96465912-5BE0-400B-9C3B-37C69BDEF1DD}" srcOrd="6" destOrd="0" presId="urn:microsoft.com/office/officeart/2005/8/layout/radial4"/>
    <dgm:cxn modelId="{5094CF7D-32D3-4B8E-B88B-F98D73D65517}" type="presParOf" srcId="{03102010-CBF5-4A4A-A415-298F1C9D5902}" destId="{874A5208-6AC6-42AF-9CD4-CA09607874D3}" srcOrd="7" destOrd="0" presId="urn:microsoft.com/office/officeart/2005/8/layout/radial4"/>
    <dgm:cxn modelId="{8F3D07FC-3A85-45A2-82D3-F040883DA6AC}" type="presParOf" srcId="{03102010-CBF5-4A4A-A415-298F1C9D5902}" destId="{893D99A4-1B15-45EB-AF2F-09EE62C81AB5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FBD20E-646C-4CE9-9B8A-F30B12F12123}">
      <dsp:nvSpPr>
        <dsp:cNvPr id="0" name=""/>
        <dsp:cNvSpPr/>
      </dsp:nvSpPr>
      <dsp:spPr>
        <a:xfrm>
          <a:off x="2773938" y="2820305"/>
          <a:ext cx="2772004" cy="2245320"/>
        </a:xfrm>
        <a:prstGeom prst="ellipse">
          <a:avLst/>
        </a:prstGeom>
        <a:solidFill>
          <a:srgbClr val="B6E22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Компоненты прогулки</a:t>
          </a:r>
          <a:endParaRPr lang="ru-RU" sz="2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73938" y="2820305"/>
        <a:ext cx="2772004" cy="2245320"/>
      </dsp:txXfrm>
    </dsp:sp>
    <dsp:sp modelId="{C5AE573C-D818-4EE0-A191-322055841A6F}">
      <dsp:nvSpPr>
        <dsp:cNvPr id="0" name=""/>
        <dsp:cNvSpPr/>
      </dsp:nvSpPr>
      <dsp:spPr>
        <a:xfrm rot="11700000">
          <a:off x="1148517" y="3094045"/>
          <a:ext cx="1735766" cy="63991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8FE639-E45B-4515-9AB8-D5AE0FBBE375}">
      <dsp:nvSpPr>
        <dsp:cNvPr id="0" name=""/>
        <dsp:cNvSpPr/>
      </dsp:nvSpPr>
      <dsp:spPr>
        <a:xfrm>
          <a:off x="-86015" y="2261760"/>
          <a:ext cx="2311761" cy="170644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Разнообразные наблюдения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-86015" y="2261760"/>
        <a:ext cx="2311761" cy="1706443"/>
      </dsp:txXfrm>
    </dsp:sp>
    <dsp:sp modelId="{5B90D909-F032-4607-9472-C8D77C19F9C3}">
      <dsp:nvSpPr>
        <dsp:cNvPr id="0" name=""/>
        <dsp:cNvSpPr/>
      </dsp:nvSpPr>
      <dsp:spPr>
        <a:xfrm rot="14264247">
          <a:off x="1986160" y="1786881"/>
          <a:ext cx="2024402" cy="63991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4F117-1F98-46F4-AD06-64A9F3FA7E48}">
      <dsp:nvSpPr>
        <dsp:cNvPr id="0" name=""/>
        <dsp:cNvSpPr/>
      </dsp:nvSpPr>
      <dsp:spPr>
        <a:xfrm>
          <a:off x="747856" y="278684"/>
          <a:ext cx="3275155" cy="170644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Основные движения и подвижные игры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47856" y="278684"/>
        <a:ext cx="3275155" cy="1706443"/>
      </dsp:txXfrm>
    </dsp:sp>
    <dsp:sp modelId="{E4A3DCA8-E067-4ED2-908E-94C6065DC693}">
      <dsp:nvSpPr>
        <dsp:cNvPr id="0" name=""/>
        <dsp:cNvSpPr/>
      </dsp:nvSpPr>
      <dsp:spPr>
        <a:xfrm rot="18157542">
          <a:off x="4326917" y="1789986"/>
          <a:ext cx="2035875" cy="63991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465912-5BE0-400B-9C3B-37C69BDEF1DD}">
      <dsp:nvSpPr>
        <dsp:cNvPr id="0" name=""/>
        <dsp:cNvSpPr/>
      </dsp:nvSpPr>
      <dsp:spPr>
        <a:xfrm>
          <a:off x="4328231" y="278671"/>
          <a:ext cx="3262484" cy="170644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Самостоятельная игровая деятельность детей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28231" y="278671"/>
        <a:ext cx="3262484" cy="1706443"/>
      </dsp:txXfrm>
    </dsp:sp>
    <dsp:sp modelId="{874A5208-6AC6-42AF-9CD4-CA09607874D3}">
      <dsp:nvSpPr>
        <dsp:cNvPr id="0" name=""/>
        <dsp:cNvSpPr/>
      </dsp:nvSpPr>
      <dsp:spPr>
        <a:xfrm rot="20700000">
          <a:off x="5428811" y="3094045"/>
          <a:ext cx="1735766" cy="63991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D99A4-1B15-45EB-AF2F-09EE62C81AB5}">
      <dsp:nvSpPr>
        <dsp:cNvPr id="0" name=""/>
        <dsp:cNvSpPr/>
      </dsp:nvSpPr>
      <dsp:spPr>
        <a:xfrm>
          <a:off x="6098018" y="2261760"/>
          <a:ext cx="2303996" cy="170644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Трудовая деятельность</a:t>
          </a:r>
          <a:endParaRPr lang="ru-RU" sz="2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98018" y="2261760"/>
        <a:ext cx="2303996" cy="1706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 Unicode MS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B990860-D8BA-4771-BA07-988E0F9D5E22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2038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BD4C9A33-AD2D-4D10-95BC-E052B18E3C48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6993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Microsoft YaHei" pitchFamily="2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EE483F7-F065-45B5-BFFF-3058C66EC0D6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0572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C76E70-570B-4CC0-89DE-C6E1AD9FB6BD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7226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C99170-B5FA-418D-9E5C-0538DFE02B30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4514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A34EE6-A24F-4347-ACD9-E40F2FD2F564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7666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9BCCFF-9AA8-44CF-9014-8A0857C93049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295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8A5FC0D-6D8D-47A8-8F1E-8013EC3A0A79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6888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0014C0-8697-4251-9BAC-EB587FEAA235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5432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963352-65F0-41DE-B64D-FD413EF474C7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8877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AC204E-375B-4D4D-9B1E-80F5503C0EE5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8612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2B5CCCC-A072-4D45-9257-6379563A3D63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1233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0DD8B7-2746-4994-9E7C-CA0B6107DA4B}" type="slidenum">
              <a:rPr/>
              <a:pPr lv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8342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 cstate="print">
            <a:lum/>
          </a:blip>
          <a:srcRect/>
          <a:stretch>
            <a:fillRect t="-3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C682D46-38B4-4BD4-AB48-EB8DCF12A2B7}" type="slidenum">
              <a:rPr/>
              <a:pPr lvl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ru-RU" sz="4400" b="0" i="0" u="none" strike="noStrike" kern="1200">
          <a:ln>
            <a:noFill/>
          </a:ln>
          <a:latin typeface="Arial" pitchFamily="18"/>
          <a:ea typeface="Microsoft YaHei" pitchFamily="2"/>
          <a:cs typeface="Arial Unicode MS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ru-RU" sz="3200" b="0" i="0" u="none" strike="noStrike" kern="1200">
          <a:ln>
            <a:noFill/>
          </a:ln>
          <a:latin typeface="Arial" pitchFamily="18"/>
          <a:ea typeface="Microsoft YaHei" pitchFamily="2"/>
          <a:cs typeface="Arial Unicode MS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5816" y="179437"/>
            <a:ext cx="8569325" cy="1620837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дошкольное образовательное учреждение центр развития ребенка – детский сад № 7 Колпинского района Санкт-Петербурга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9832" y="1979637"/>
            <a:ext cx="8928992" cy="5184576"/>
          </a:xfrm>
        </p:spPr>
        <p:txBody>
          <a:bodyPr/>
          <a:lstStyle/>
          <a:p>
            <a:r>
              <a:rPr lang="ru-RU" sz="4800" dirty="0" smtClean="0">
                <a:solidFill>
                  <a:sysClr val="windowText" lastClr="000000"/>
                </a:solidFill>
                <a:latin typeface="a_DexterOtlRough" pitchFamily="82" charset="-52"/>
                <a:cs typeface="Times New Roman" pitchFamily="18" charset="0"/>
              </a:rPr>
              <a:t>Организация прогулки </a:t>
            </a:r>
            <a:r>
              <a:rPr lang="ru-RU" sz="4800" dirty="0">
                <a:solidFill>
                  <a:sysClr val="windowText" lastClr="000000"/>
                </a:solidFill>
                <a:latin typeface="a_DexterOtlRough" pitchFamily="82" charset="-52"/>
                <a:cs typeface="Times New Roman" pitchFamily="18" charset="0"/>
              </a:rPr>
              <a:t>в детском </a:t>
            </a:r>
            <a:r>
              <a:rPr lang="ru-RU" sz="4800" dirty="0" smtClean="0">
                <a:solidFill>
                  <a:sysClr val="windowText" lastClr="000000"/>
                </a:solidFill>
                <a:latin typeface="a_DexterOtlRough" pitchFamily="82" charset="-52"/>
                <a:cs typeface="Times New Roman" pitchFamily="18" charset="0"/>
              </a:rPr>
              <a:t>саду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  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Егорова Ю.В.</a:t>
            </a:r>
          </a:p>
          <a:p>
            <a:pPr algn="r"/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Санкт-Петербург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4885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25165F-896B-429F-B468-0C096132F2F4}" type="slidenum">
              <a:rPr/>
              <a:pPr lvl="0"/>
              <a:t>10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При организации прогулки следует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соблюдать разумное чередование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совместной деятельности с воспитателем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 самостоятельной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специально организованных образовательных ситуаций и</a:t>
            </a:r>
          </a:p>
          <a:p>
            <a:pPr lvl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свободной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игровой и практической деятельности по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выбору  детей;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физических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 умственных нагрузок;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активной деятельности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 отдыха</a:t>
            </a:r>
            <a:r>
              <a:rPr lang="ru-RU" sz="2600" dirty="0">
                <a:cs typeface="Times New Roman" pitchFamily="18"/>
              </a:rPr>
              <a:t>.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C4D7B3-CD02-4FA9-9511-FCD68D0D984D}" type="slidenum">
              <a:rPr/>
              <a:pPr lvl="0"/>
              <a:t>11</a:t>
            </a:fld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527265137"/>
              </p:ext>
            </p:extLst>
          </p:nvPr>
        </p:nvGraphicFramePr>
        <p:xfrm>
          <a:off x="791840" y="107429"/>
          <a:ext cx="8316000" cy="525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43768" y="5121092"/>
            <a:ext cx="986509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ysClr val="windowText" lastClr="000000"/>
                </a:solidFill>
                <a:latin typeface="Times New Roman" pitchFamily="18" charset="0"/>
                <a:ea typeface="Microsoft YaHei" pitchFamily="2"/>
                <a:cs typeface="Times New Roman" pitchFamily="18" charset="0"/>
              </a:rPr>
              <a:t>Каждый из обязательных компонентов прогулки занимает по </a:t>
            </a:r>
            <a:r>
              <a:rPr lang="ru-RU" sz="2800" dirty="0" smtClean="0">
                <a:solidFill>
                  <a:sysClr val="windowText" lastClr="000000"/>
                </a:solidFill>
                <a:latin typeface="Times New Roman" pitchFamily="18" charset="0"/>
                <a:ea typeface="Microsoft YaHei" pitchFamily="2"/>
                <a:cs typeface="Times New Roman" pitchFamily="18" charset="0"/>
              </a:rPr>
              <a:t>времени</a:t>
            </a:r>
            <a:r>
              <a:rPr lang="ru-RU" sz="3200" dirty="0" smtClean="0">
                <a:solidFill>
                  <a:sysClr val="windowText" lastClr="000000"/>
                </a:solidFill>
                <a:latin typeface="Times New Roman" pitchFamily="18" charset="0"/>
                <a:ea typeface="Microsoft YaHei" pitchFamily="2"/>
                <a:cs typeface="Times New Roman" pitchFamily="18" charset="0"/>
              </a:rPr>
              <a:t>:</a:t>
            </a:r>
          </a:p>
          <a:p>
            <a:pPr marL="342900" lvl="0" indent="-342900" hangingPunct="0">
              <a:buSzPct val="45000"/>
              <a:buFont typeface="Wingdings" pitchFamily="2" charset="2"/>
              <a:buChar char="v"/>
            </a:pPr>
            <a:r>
              <a:rPr lang="ru-RU" sz="2400" dirty="0">
                <a:solidFill>
                  <a:sysClr val="windowText" lastClr="000000"/>
                </a:solidFill>
                <a:latin typeface="Times New Roman" pitchFamily="18" charset="0"/>
                <a:ea typeface="Microsoft YaHei" pitchFamily="2"/>
                <a:cs typeface="Times New Roman" pitchFamily="18" charset="0"/>
              </a:rPr>
              <a:t>от 7 до 15 минут в младшем возрасте</a:t>
            </a:r>
          </a:p>
          <a:p>
            <a:pPr marL="342900" lvl="0" indent="-342900" hangingPunct="0">
              <a:buSzPct val="45000"/>
              <a:buFont typeface="Wingdings" pitchFamily="2" charset="2"/>
              <a:buChar char="v"/>
            </a:pPr>
            <a:r>
              <a:rPr lang="ru-RU" sz="2400" dirty="0">
                <a:solidFill>
                  <a:sysClr val="windowText" lastClr="000000"/>
                </a:solidFill>
                <a:latin typeface="Times New Roman" pitchFamily="18" charset="0"/>
                <a:ea typeface="Microsoft YaHei" pitchFamily="2"/>
                <a:cs typeface="Times New Roman" pitchFamily="18" charset="0"/>
              </a:rPr>
              <a:t>от 20 до 25 минут в старшем возрасте </a:t>
            </a:r>
          </a:p>
          <a:p>
            <a:pPr lvl="0" hangingPunct="0">
              <a:buSzPct val="45000"/>
            </a:pPr>
            <a:r>
              <a:rPr lang="ru-RU" sz="2400" dirty="0">
                <a:solidFill>
                  <a:sysClr val="windowText" lastClr="000000"/>
                </a:solidFill>
                <a:latin typeface="Times New Roman" pitchFamily="18" charset="0"/>
                <a:ea typeface="Microsoft YaHei" pitchFamily="2"/>
                <a:cs typeface="Times New Roman" pitchFamily="18" charset="0"/>
              </a:rPr>
              <a:t>и осуществляется на фоне самостоятельной деятельности детей</a:t>
            </a:r>
            <a:r>
              <a:rPr lang="ru-RU" sz="3200" dirty="0">
                <a:solidFill>
                  <a:sysClr val="windowText" lastClr="000000"/>
                </a:solidFill>
                <a:latin typeface="Arial" pitchFamily="18"/>
                <a:ea typeface="Microsoft YaHei" pitchFamily="2"/>
                <a:cs typeface="Times New Roman" pitchFamily="18"/>
              </a:rPr>
              <a:t>.</a:t>
            </a:r>
          </a:p>
          <a:p>
            <a:endParaRPr lang="ru-RU" sz="1400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569720-F43A-4F0A-BEB8-651A2D23BE33}" type="slidenum">
              <a:rPr/>
              <a:pPr lvl="0"/>
              <a:t>12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Наблюдения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основной метод обучения.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ru-RU" sz="2200" u="sng" dirty="0">
                <a:latin typeface="Times New Roman" pitchFamily="18" charset="0"/>
                <a:cs typeface="Times New Roman" pitchFamily="18" charset="0"/>
              </a:rPr>
              <a:t>Объекты наблюдений:</a:t>
            </a:r>
          </a:p>
          <a:p>
            <a:pPr marL="342900" lvl="0" indent="-3429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Живая природа( растения и животные).</a:t>
            </a:r>
          </a:p>
          <a:p>
            <a:pPr marL="342900" lvl="0" indent="-3429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Неживая природа (сезонные изменения, объекты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природы: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небо, облака, солнце, луна, звёзды, земля, песок, глина, снег, камни и различные явления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природы: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туман, град, радуга, дождь, снег, гололёд, иней, капель, проталины текущие ручьи).</a:t>
            </a:r>
          </a:p>
          <a:p>
            <a:pPr marL="342900" lvl="0" indent="-3429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Труд взрослых.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Машины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техника</a:t>
            </a:r>
            <a:r>
              <a:rPr lang="ru-RU" sz="2200" dirty="0">
                <a:cs typeface="Times New Roman" pitchFamily="18"/>
              </a:rPr>
              <a:t>.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184328" y="1763613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ru-RU" sz="2200" u="sng" dirty="0">
                <a:latin typeface="Times New Roman" pitchFamily="18" charset="0"/>
                <a:cs typeface="Times New Roman" pitchFamily="18" charset="0"/>
              </a:rPr>
              <a:t>Виды наблюдения:</a:t>
            </a:r>
          </a:p>
          <a:p>
            <a:pPr marL="342900" lvl="0" indent="-3429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Кратковременные,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организуются для формирования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представлений 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свойствах и качествах предмета или явления.</a:t>
            </a:r>
          </a:p>
          <a:p>
            <a:pPr marL="342900" lvl="0" indent="-342900" algn="just">
              <a:spcAft>
                <a:spcPts val="0"/>
              </a:spcAft>
              <a:buFont typeface="Courier New" pitchFamily="49" charset="0"/>
              <a:buChar char="o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Длительные, организуются для накопления знаний о росте и развитии растений и животных, о сезонных изменениях в природе.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742619-BB24-4C8A-848B-1ACE36468EF6}" type="slidenum">
              <a:rPr/>
              <a:pPr lvl="0"/>
              <a:t>13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движения и подвижные игры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8" y="1769040"/>
            <a:ext cx="9144825" cy="2586861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Расширяется двигательный опыт детей.  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Совершенствуются навыки в основных движениях.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Развиваются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физические качества.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Формируются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самостоятельность и активность.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Положительные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взаимоотношения со сверстниками</a:t>
            </a:r>
            <a:r>
              <a:rPr lang="ru-RU" sz="2200" dirty="0">
                <a:cs typeface="Times New Roman" pitchFamily="18"/>
              </a:rPr>
              <a:t>.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431800" y="4355901"/>
            <a:ext cx="9146720" cy="288031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Младший возраст – 6-10 минут.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Старший возраст – 10-15 минут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spcAft>
                <a:spcPts val="0"/>
              </a:spcAft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Младший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возраст: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рекомендуются игры с текстом (подражание действиям воспитателя).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Средняя группа: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воспитатель распределяет роли среди детей (роль водящего выполняет ребенок, который может справиться с этой задачей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Старший возраст: проводятся игры - эстафеты, спортивные игры, игры с элементами соревнования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1A7970-6067-4FA6-82EB-625467B42288}" type="slidenum">
              <a:rPr/>
              <a:pPr lvl="0"/>
              <a:t>14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Трудовые поручения.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3730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Формы организации труда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Индивидуальные трудовые поручения применяются во всех возрастных группах детского сада.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Коллективный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труд дает возможность формировать трудовые навыки и умения одновременно у всех детей группы. Во время коллективного труда формируются умения принимать общую цель труда, согласовывать свои действия, сообща планировать работу.</a:t>
            </a:r>
          </a:p>
          <a:p>
            <a:pPr lvl="0">
              <a:buNone/>
            </a:pPr>
            <a:endParaRPr lang="ru-RU" b="1" dirty="0">
              <a:cs typeface="Times New Roman" pitchFamily="18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8C7607-B985-4831-8E06-42BEEEB7B0A1}" type="slidenum">
              <a:rPr/>
              <a:pPr lvl="0"/>
              <a:t>15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108000"/>
            <a:ext cx="9071640" cy="1649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 dirty="0">
                <a:cs typeface="Times New Roman" pitchFamily="18"/>
              </a:rPr>
              <a:t/>
            </a:r>
            <a:br>
              <a:rPr lang="ru-RU" b="1" dirty="0">
                <a:cs typeface="Times New Roman" pitchFamily="18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Самостоятельная игровая деятельность.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Во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время самостоятельной игровой деятельности дети отражают впечатления, полученные в процессе НОД, экскурсий, повседневной жизни, усваивают знания о труде взрослых.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DC8769-549F-4FAD-9ABC-BFE658E6354E}" type="slidenum">
              <a:rPr/>
              <a:pPr lvl="0"/>
              <a:t>16</a:t>
            </a:fld>
            <a:endParaRPr lang="ru-RU"/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999" y="179437"/>
            <a:ext cx="9071640" cy="657884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Прогулки будут радостными, интересными, познавательными и достигнут цели при условии, если воспитатель сумеет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заинтересовать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обогатить знания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детей.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Дошкольники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огромным интересом смотрят на окружающий их мир, но видят далеко не все, иногда даже не замечают главного. А если воспитатель,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удивляется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вместе с ними,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учит не только смотреть, но и видеть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дети захотят узнать больше!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esktop\я\презентации\для презентации\91807110_90929207_Spasibozavnimanie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7188" y="1970088"/>
            <a:ext cx="428625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34464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BC89F2A-818E-4B50-9553-11D0F928D92F}" type="slidenum">
              <a:rPr/>
              <a:pPr lvl="0"/>
              <a:t>2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593846"/>
            <a:ext cx="9071640" cy="677108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Прогулки в детском саду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503999" y="1711680"/>
            <a:ext cx="9071640" cy="5103961"/>
          </a:xfrm>
          <a:noFill/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Чем полнее и разнообразнее будет организована детская деятельность на прогулке, тем успешнее будет идти развитие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детей. На проулке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лучше реализуются потенциальные возможности и детские творческие проявления.</a:t>
            </a:r>
          </a:p>
          <a:p>
            <a:pPr marL="0" lv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Поэтому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наиболее близкие и естественные для детей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виды деятельности, такие как игра, общение с взрослыми и сверстниками, экспериментирование, наблюдение, детский труд занимают в ходе прогулки особое место.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C49AF7-D092-4A9E-9E28-397940EC06F6}" type="slidenum">
              <a:rPr/>
              <a:pPr lvl="0"/>
              <a:t>3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just">
              <a:buNone/>
            </a:pPr>
            <a:r>
              <a:rPr lang="ru-RU" sz="2800" dirty="0">
                <a:cs typeface="Times New Roman" pitchFamily="18"/>
              </a:rPr>
              <a:t>На прогулке решаются задачи умственного, нравственного, физического, трудового и эстетического воспитания.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03808" y="2123653"/>
            <a:ext cx="907164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lvl="0" algn="just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Правильно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организованные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 продуманные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прогулки помогают осуществлять задачи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4400" i="1" u="sng" dirty="0" smtClean="0">
                <a:latin typeface="Times New Roman" pitchFamily="18" charset="0"/>
                <a:cs typeface="Times New Roman" pitchFamily="18" charset="0"/>
              </a:rPr>
              <a:t>всестороннего </a:t>
            </a:r>
            <a:r>
              <a:rPr lang="ru-RU" sz="4400" i="1" u="sng" dirty="0">
                <a:latin typeface="Times New Roman" pitchFamily="18" charset="0"/>
                <a:cs typeface="Times New Roman" pitchFamily="18" charset="0"/>
              </a:rPr>
              <a:t>развития детей.</a:t>
            </a:r>
          </a:p>
          <a:p>
            <a:pPr lvl="0">
              <a:buNone/>
            </a:pPr>
            <a:endParaRPr lang="ru-RU" sz="4400" dirty="0">
              <a:cs typeface="Times New Roman" pitchFamily="18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C3BF24-7AFA-4552-A607-0A945AE2FD82}" type="slidenum">
              <a:rPr/>
              <a:pPr lvl="0"/>
              <a:t>4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164520"/>
            <a:ext cx="9071640" cy="153611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Интеграция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образовательных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областей при проведении прогулки в соответствии с ФГОС.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lvl="0">
              <a:buNone/>
            </a:pPr>
            <a:r>
              <a:rPr lang="ru-RU" dirty="0" smtClean="0">
                <a:cs typeface="Times New Roman" pitchFamily="18"/>
              </a:rPr>
              <a:t>      В </a:t>
            </a:r>
            <a:r>
              <a:rPr lang="ru-RU" dirty="0">
                <a:cs typeface="Times New Roman" pitchFamily="18"/>
              </a:rPr>
              <a:t>ходе прогулки возможна </a:t>
            </a:r>
            <a:r>
              <a:rPr lang="ru-RU" dirty="0" smtClean="0">
                <a:cs typeface="Times New Roman" pitchFamily="18"/>
              </a:rPr>
              <a:t>интеграция различных </a:t>
            </a:r>
            <a:r>
              <a:rPr lang="ru-RU" dirty="0">
                <a:cs typeface="Times New Roman" pitchFamily="18"/>
              </a:rPr>
              <a:t>образовательных областей, таких как: </a:t>
            </a:r>
            <a:endParaRPr lang="ru-RU" dirty="0" smtClean="0">
              <a:cs typeface="Times New Roman" pitchFamily="18"/>
            </a:endParaRP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cs typeface="Times New Roman" pitchFamily="18"/>
              </a:rPr>
              <a:t>«</a:t>
            </a:r>
            <a:r>
              <a:rPr lang="ru-RU" dirty="0">
                <a:cs typeface="Times New Roman" pitchFamily="18"/>
              </a:rPr>
              <a:t>Физическое развитие</a:t>
            </a:r>
            <a:r>
              <a:rPr lang="ru-RU" dirty="0" smtClean="0">
                <a:cs typeface="Times New Roman" pitchFamily="18"/>
              </a:rPr>
              <a:t>».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cs typeface="Times New Roman" pitchFamily="18"/>
              </a:rPr>
              <a:t>«</a:t>
            </a:r>
            <a:r>
              <a:rPr lang="ru-RU" dirty="0">
                <a:cs typeface="Times New Roman" pitchFamily="18"/>
              </a:rPr>
              <a:t>Социально-коммуникативное развитие».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>
                <a:cs typeface="Times New Roman" pitchFamily="18"/>
              </a:rPr>
              <a:t>«Развитие речи».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>
                <a:cs typeface="Times New Roman" pitchFamily="18"/>
              </a:rPr>
              <a:t>«Познавательное развитие».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>
                <a:cs typeface="Times New Roman" pitchFamily="18"/>
              </a:rPr>
              <a:t>«Художественно – эстетическое развитие»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18A840-DA27-4836-B175-161BB3115EDF}" type="slidenum">
              <a:rPr/>
              <a:pPr lvl="0"/>
              <a:t>5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808" y="323453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образовательной области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«ФИЗИЧЕСКОЕ РАЗВИТИЕ»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75816" y="1691605"/>
            <a:ext cx="4426560" cy="3076919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23796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lvl="0">
              <a:spcAft>
                <a:spcPts val="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Развитие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физических качеств.</a:t>
            </a:r>
          </a:p>
          <a:p>
            <a:pPr lvl="0">
              <a:spcAft>
                <a:spcPts val="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Накопление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обогащение двигательного опыта детей.</a:t>
            </a:r>
          </a:p>
          <a:p>
            <a:pPr lvl="0">
              <a:spcAft>
                <a:spcPts val="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Сохранение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укрепление физического и психического здоровья.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4294967295"/>
          </p:nvPr>
        </p:nvSpPr>
        <p:spPr>
          <a:xfrm>
            <a:off x="791840" y="4931965"/>
            <a:ext cx="6480720" cy="23796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lvl="0">
              <a:buNone/>
            </a:pPr>
            <a:r>
              <a:rPr lang="ru-RU" sz="2200" u="sng" dirty="0">
                <a:latin typeface="Times New Roman" pitchFamily="18" charset="0"/>
                <a:cs typeface="Times New Roman" pitchFamily="18" charset="0"/>
              </a:rPr>
              <a:t>Решаются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через: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Подвижные игры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Развитие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основных видов движений (бег, прыжки, лазание, метание и бросание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C031B1-99A5-4093-B62E-E3876115CB5F}" type="slidenum">
              <a:rPr/>
              <a:pPr lvl="0"/>
              <a:t>6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164160"/>
            <a:ext cx="9071640" cy="15368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образовательной области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«СОЦИАЛЬНО – КОММУНИКАТИВНОЕ РАЗВИТИЕ»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03808" y="1763613"/>
            <a:ext cx="4426560" cy="3003480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784896" cy="23796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 algn="just">
              <a:spcAft>
                <a:spcPts val="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Развитие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игровой деятельности детей.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Приобщение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элементарным общепринятым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нормам 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правилам взаимоотношения со сверстниками и взрослыми.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Развитие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трудовой деятельности.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Воспитание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ценностного отношения к собственному труду, труду других людей и его результатам.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4294967295"/>
          </p:nvPr>
        </p:nvSpPr>
        <p:spPr>
          <a:xfrm>
            <a:off x="143768" y="5436020"/>
            <a:ext cx="5328592" cy="201622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>
              <a:spcAft>
                <a:spcPts val="0"/>
              </a:spcAft>
            </a:pPr>
            <a:r>
              <a:rPr lang="ru-RU" sz="2200" u="sng" dirty="0">
                <a:latin typeface="Times New Roman" pitchFamily="18" charset="0"/>
                <a:cs typeface="Times New Roman" pitchFamily="18" charset="0"/>
              </a:rPr>
              <a:t>Решаются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через:</a:t>
            </a:r>
          </a:p>
          <a:p>
            <a:pPr>
              <a:spcAft>
                <a:spcPts val="0"/>
              </a:spcAft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Трудовые поручения.</a:t>
            </a:r>
          </a:p>
          <a:p>
            <a:pPr>
              <a:spcAft>
                <a:spcPts val="0"/>
              </a:spcAft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Наблюдения.</a:t>
            </a:r>
          </a:p>
          <a:p>
            <a:pPr>
              <a:spcAft>
                <a:spcPts val="0"/>
              </a:spcAft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Самостоятельная игровая деятельность.</a:t>
            </a:r>
          </a:p>
          <a:p>
            <a:pPr>
              <a:spcAft>
                <a:spcPts val="0"/>
              </a:spcAft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Подвижные игры.</a:t>
            </a:r>
          </a:p>
          <a:p>
            <a:pPr lvl="0">
              <a:buNone/>
            </a:pPr>
            <a:endParaRPr lang="ru-RU" sz="2200" dirty="0">
              <a:cs typeface="Times New Roman" pitchFamily="18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E3D395-DE23-4B82-AE0D-18B1237E314B}" type="slidenum">
              <a:rPr/>
              <a:pPr lvl="0"/>
              <a:t>7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образовательных областей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«ФЦКМ » и «ФЭМП»: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67794" y="1537594"/>
            <a:ext cx="4426560" cy="3070079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184328" y="1547589"/>
            <a:ext cx="4824536" cy="180020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lvl="0" algn="just">
              <a:spcAft>
                <a:spcPts val="0"/>
              </a:spcAft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Развитие познавательно-исследовательской 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продуктивной (конструктивной) деятельности. Формирование элементарных математических представлений.</a:t>
            </a:r>
          </a:p>
          <a:p>
            <a:pPr lvl="0" algn="just">
              <a:spcAft>
                <a:spcPts val="0"/>
              </a:spcAft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Формирование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целостной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картины мира, расширение кругозора детей.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 txBox="1">
            <a:spLocks noGrp="1"/>
          </p:cNvSpPr>
          <p:nvPr>
            <p:ph type="body" idx="4294967295"/>
          </p:nvPr>
        </p:nvSpPr>
        <p:spPr>
          <a:xfrm>
            <a:off x="719832" y="4643933"/>
            <a:ext cx="9001000" cy="2736304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lvl="0">
              <a:spcAft>
                <a:spcPts val="0"/>
              </a:spcAft>
              <a:buNone/>
            </a:pP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Решаются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через:</a:t>
            </a: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Подвижные игры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Трудовые поручения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Ознакомление с трудом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взрослых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Наблюдение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Экспериментирование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предметами окружающего мира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Самостоятельную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игровую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деятельность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Индивидуальную работу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Дидактические игры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1ED172-B003-4656-910E-8575E433268C}" type="slidenum">
              <a:rPr/>
              <a:pPr lvl="0"/>
              <a:t>8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образовательной области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«РЕЧЕВОЕ РАЗВИТИЕ»: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287784" y="1691605"/>
            <a:ext cx="4426560" cy="3029400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240408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Развитие свободного общения с взрослыми и детьми.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Развитие всех компонентов устной речи детей (лексической стороны, грамматического строя речи, произносительной стороны речи; связной речи – диалогической и монологической форм).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Практическое овладение воспитанниками нормами речи.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4294967295"/>
          </p:nvPr>
        </p:nvSpPr>
        <p:spPr>
          <a:xfrm>
            <a:off x="143768" y="5219997"/>
            <a:ext cx="8570656" cy="154111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108000" indent="0">
              <a:spcAft>
                <a:spcPts val="0"/>
              </a:spcAft>
              <a:buNone/>
            </a:pPr>
            <a:r>
              <a:rPr lang="ru-RU" sz="2000" u="sng" dirty="0">
                <a:latin typeface="Times New Roman" pitchFamily="18" charset="0"/>
                <a:cs typeface="Times New Roman" pitchFamily="18" charset="0"/>
              </a:rPr>
              <a:t>Решаются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через: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Наблюдения.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Самостоятельную игровую деятельность.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Подвижные игры.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E79F9A-B8F5-4A3C-83B7-41689BB506BF}" type="slidenum">
              <a:rPr/>
              <a:pPr lvl="0"/>
              <a:t>9</a:t>
            </a:fld>
            <a:endParaRPr lang="ru-RU"/>
          </a:p>
        </p:txBody>
      </p:sp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503999" y="378581"/>
            <a:ext cx="9071640" cy="1107996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3600" u="sng" dirty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образовательной области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«Художественно-эстетическое развитие»:</a:t>
            </a:r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359792" y="1835621"/>
            <a:ext cx="4426560" cy="2488320"/>
          </a:xfrm>
        </p:spPr>
      </p:pic>
      <p:sp>
        <p:nvSpPr>
          <p:cNvPr id="4" name="Текст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3385542"/>
          </a:xfrm>
        </p:spPr>
        <p:txBody>
          <a:bodyPr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Развитие эстетического восприятия, эстетических эмоций.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Развитие эстетических и художественно-творческих способностей.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Восприятие музыки, художественной литературы, фольклора.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Реализация самостоятельной творческой деятельности детей.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4294967295"/>
          </p:nvPr>
        </p:nvSpPr>
        <p:spPr>
          <a:xfrm>
            <a:off x="143768" y="5147989"/>
            <a:ext cx="9290736" cy="1661993"/>
          </a:xfrm>
        </p:spPr>
        <p:txBody>
          <a:bodyPr wrap="square">
            <a:sp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 Unicode MS" pitchFamily="2"/>
              </a:defRPr>
            </a:lvl9pPr>
          </a:lstStyle>
          <a:p>
            <a:pPr marL="0" lvl="0" indent="0">
              <a:spcAft>
                <a:spcPts val="0"/>
              </a:spcAft>
              <a:buNone/>
            </a:pP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Решаются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через:</a:t>
            </a:r>
          </a:p>
          <a:p>
            <a:pPr marL="285750" indent="-285750">
              <a:spcAft>
                <a:spcPts val="0"/>
              </a:spcAf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Наблюдения природы (живой: животные, птицы, насекомые; неживой, явлений природы 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социального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мира (труд человека, дома, техника).</a:t>
            </a:r>
          </a:p>
          <a:p>
            <a:pPr marL="285750" indent="-285750">
              <a:spcAft>
                <a:spcPts val="0"/>
              </a:spcAf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Выкладывание картинок из природного материала.</a:t>
            </a:r>
          </a:p>
          <a:p>
            <a:pPr marL="285750" indent="-285750">
              <a:spcAft>
                <a:spcPts val="0"/>
              </a:spcAft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Рисование палочкой, мелками.</a:t>
            </a:r>
          </a:p>
          <a:p>
            <a:pPr marL="285750" indent="-285750">
              <a:spcAft>
                <a:spcPts val="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Песенное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музыкально - игровое, танцевальное творчество.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957</Words>
  <Application>Microsoft Office PowerPoint</Application>
  <PresentationFormat>Произвольный</PresentationFormat>
  <Paragraphs>128</Paragraphs>
  <Slides>17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Обычный</vt:lpstr>
      <vt:lpstr>Государственное бюджетное дошкольное образовательное учреждение центр развития ребенка – детский сад № 7 Колпинского района Санкт-Петербурга</vt:lpstr>
      <vt:lpstr>Прогулки в детском саду</vt:lpstr>
      <vt:lpstr>На прогулке решаются задачи умственного, нравственного, физического, трудового и эстетического воспитания.</vt:lpstr>
      <vt:lpstr>Интеграция  образовательных областей при проведении прогулки в соответствии с ФГОС.</vt:lpstr>
      <vt:lpstr>Задачи образовательной области «ФИЗИЧЕСКОЕ РАЗВИТИЕ»:</vt:lpstr>
      <vt:lpstr>Задачи образовательной области «СОЦИАЛЬНО – КОММУНИКАТИВНОЕ РАЗВИТИЕ»:</vt:lpstr>
      <vt:lpstr>Задачи образовательных областей «ФЦКМ » и «ФЭМП»:</vt:lpstr>
      <vt:lpstr>Задачи образовательной области «РЕЧЕВОЕ РАЗВИТИЕ»:</vt:lpstr>
      <vt:lpstr>Задачи образовательной области «Художественно-эстетическое развитие»:</vt:lpstr>
      <vt:lpstr>При организации прогулки следует соблюдать разумное чередование</vt:lpstr>
      <vt:lpstr>Слайд 11</vt:lpstr>
      <vt:lpstr>Наблюдения – основной метод обучения.</vt:lpstr>
      <vt:lpstr>Основные движения и подвижные игры.</vt:lpstr>
      <vt:lpstr>Трудовые поручения.</vt:lpstr>
      <vt:lpstr> Самостоятельная игровая деятельность.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Прогулки в детском саду</dc:title>
  <dc:creator>Юлия Егорова</dc:creator>
  <cp:lastModifiedBy>Guest</cp:lastModifiedBy>
  <cp:revision>14</cp:revision>
  <dcterms:created xsi:type="dcterms:W3CDTF">2017-01-24T10:18:09Z</dcterms:created>
  <dcterms:modified xsi:type="dcterms:W3CDTF">2017-01-25T10:34:42Z</dcterms:modified>
</cp:coreProperties>
</file>