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5"/>
  </p:notesMasterIdLst>
  <p:sldIdLst>
    <p:sldId id="260" r:id="rId2"/>
    <p:sldId id="261" r:id="rId3"/>
    <p:sldId id="264" r:id="rId4"/>
    <p:sldId id="258" r:id="rId5"/>
    <p:sldId id="263" r:id="rId6"/>
    <p:sldId id="257" r:id="rId7"/>
    <p:sldId id="259" r:id="rId8"/>
    <p:sldId id="268" r:id="rId9"/>
    <p:sldId id="269" r:id="rId10"/>
    <p:sldId id="265" r:id="rId11"/>
    <p:sldId id="270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65A"/>
    <a:srgbClr val="9CA20A"/>
    <a:srgbClr val="3494BA"/>
    <a:srgbClr val="599BBC"/>
    <a:srgbClr val="4A66AC"/>
    <a:srgbClr val="E5BF66"/>
    <a:srgbClr val="CA7232"/>
    <a:srgbClr val="B31621"/>
    <a:srgbClr val="E6C36A"/>
    <a:srgbClr val="87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7F67-3D45-4CEC-B739-BC1E0E7F9241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D07E-44A3-49C6-A777-685540BC8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3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1D07E-44A3-49C6-A777-685540BC84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4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5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7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8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10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7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2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5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9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0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7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3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5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4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3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2BD0-FE9D-441C-B33E-61DC8A38DEA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BEA829-2983-4235-AB95-0A905313C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BB1225-2B35-4E37-872E-90B5273E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6" y="0"/>
            <a:ext cx="1220284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B6E48A-E14B-4F7C-A21D-D211A6A03458}"/>
              </a:ext>
            </a:extLst>
          </p:cNvPr>
          <p:cNvSpPr txBox="1"/>
          <p:nvPr/>
        </p:nvSpPr>
        <p:spPr>
          <a:xfrm>
            <a:off x="2473023" y="0"/>
            <a:ext cx="9592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B31621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4000" b="1" dirty="0">
                <a:solidFill>
                  <a:srgbClr val="E5BF66"/>
                </a:solidFill>
                <a:latin typeface="Franklin Gothic Medium" panose="020B0603020102020204" pitchFamily="34" charset="0"/>
              </a:rPr>
              <a:t>«</a:t>
            </a:r>
            <a:r>
              <a:rPr lang="en-US" sz="4000" b="1" dirty="0">
                <a:solidFill>
                  <a:srgbClr val="E5BF66"/>
                </a:solidFill>
                <a:latin typeface="Franklin Gothic Medium" panose="020B0603020102020204" pitchFamily="34" charset="0"/>
              </a:rPr>
              <a:t>Vision Zero</a:t>
            </a:r>
            <a:r>
              <a:rPr lang="ru-RU" sz="4000" b="1" dirty="0">
                <a:solidFill>
                  <a:srgbClr val="E5BF66"/>
                </a:solidFill>
                <a:latin typeface="Franklin Gothic Medium" panose="020B0603020102020204" pitchFamily="34" charset="0"/>
              </a:rPr>
              <a:t>» </a:t>
            </a:r>
            <a:r>
              <a:rPr lang="ru-RU" sz="4000" b="1" dirty="0">
                <a:latin typeface="Franklin Gothic Medium" panose="020B0603020102020204" pitchFamily="34" charset="0"/>
              </a:rPr>
              <a:t/>
            </a:r>
            <a:br>
              <a:rPr lang="ru-RU" sz="4000" b="1" dirty="0">
                <a:latin typeface="Franklin Gothic Medium" panose="020B0603020102020204" pitchFamily="34" charset="0"/>
              </a:rPr>
            </a:br>
            <a:endParaRPr lang="ru-RU" sz="4000" dirty="0">
              <a:solidFill>
                <a:srgbClr val="B3162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FFFA362-A0CE-435B-9057-92B712BB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701" y="4272566"/>
            <a:ext cx="8911687" cy="13234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Городская конференция </a:t>
            </a:r>
            <a:br>
              <a:rPr lang="ru-RU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«Охрана труда и трудовые отношения»</a:t>
            </a:r>
            <a:br>
              <a:rPr lang="ru-RU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endParaRPr lang="ru-RU" sz="40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D5F6C6-F2EE-496E-A286-07AB9EF7738C}"/>
              </a:ext>
            </a:extLst>
          </p:cNvPr>
          <p:cNvSpPr txBox="1"/>
          <p:nvPr/>
        </p:nvSpPr>
        <p:spPr>
          <a:xfrm>
            <a:off x="4453128" y="6057781"/>
            <a:ext cx="6163056" cy="8002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Муравленко 2021 год</a:t>
            </a:r>
            <a:r>
              <a:rPr lang="ru-RU" sz="1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53B4A6-592F-4C8B-9F8A-BF50EE5E7196}"/>
              </a:ext>
            </a:extLst>
          </p:cNvPr>
          <p:cNvSpPr txBox="1"/>
          <p:nvPr/>
        </p:nvSpPr>
        <p:spPr>
          <a:xfrm>
            <a:off x="3642725" y="1275278"/>
            <a:ext cx="725265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A723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нулевого травматизма</a:t>
            </a:r>
            <a:endParaRPr lang="ru-RU" sz="3600" b="1" dirty="0">
              <a:solidFill>
                <a:srgbClr val="CA7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4D227C-9762-4EAA-98FB-4E57E650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608" y="377952"/>
            <a:ext cx="9171432" cy="42031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азработан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порядок действий в случае возникновения чрезвычайных ситуаций;</a:t>
            </a:r>
          </a:p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азработано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оложение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системе управления охраной труда в соответствии с действующим законодательством;</a:t>
            </a:r>
          </a:p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у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тверждены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правила внутреннего трудового распорядка;  </a:t>
            </a:r>
          </a:p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беспечен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100% охват прохождения обязательного предварительного и периодического медицинского осмотра работников, прохождение обязательного психиатрического освидетельствования;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60C0A9-B0EA-4FD5-A769-57D625834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2F37A9-EC56-482B-A214-1375F523F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30" y="4142233"/>
            <a:ext cx="2912207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938A44-210A-4CCE-9D18-D662F0EEC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886" y="414528"/>
            <a:ext cx="8915400" cy="39837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беспечивается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информирование работников об условиях труда на рабочих местах, уровнях профессиональных рисков, а также о предоставляемых гарантиях и полагающихся </a:t>
            </a:r>
            <a:r>
              <a:rPr lang="ru-RU" sz="28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компенсациях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беспечено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проведение и реализация мероприятий, разработанных по результатам проведения специальной оценки условий труда на рабочих местах;</a:t>
            </a:r>
          </a:p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азработан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план мероприятий по улучшению условий и охраны труда, предупреждению травматизма работников;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FBA2DB-6B09-4992-B821-7B0B62EAE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8CB843-2C5A-4F70-9039-89D1FF361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78" y="4091566"/>
            <a:ext cx="4396746" cy="24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5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4669AB-077B-43D3-8D58-BFFE0075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484" y="405384"/>
            <a:ext cx="9188260" cy="40934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4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34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беспечивается </a:t>
            </a:r>
            <a:r>
              <a:rPr lang="ru-RU" sz="34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выдача </a:t>
            </a:r>
            <a:r>
              <a:rPr lang="ru-RU" sz="34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работникам </a:t>
            </a:r>
            <a:r>
              <a:rPr lang="ru-RU" sz="34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специальной одежды </a:t>
            </a:r>
            <a:r>
              <a:rPr lang="ru-RU" sz="34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 </a:t>
            </a:r>
            <a:r>
              <a:rPr lang="ru-RU" sz="34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других средств </a:t>
            </a:r>
            <a:r>
              <a:rPr lang="ru-RU" sz="34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индивидуальной защиты, </a:t>
            </a:r>
            <a:r>
              <a:rPr lang="ru-RU" sz="34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имеющих </a:t>
            </a:r>
            <a:r>
              <a:rPr lang="ru-RU" sz="34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сертификат или декларацию </a:t>
            </a:r>
            <a:r>
              <a:rPr lang="ru-RU" sz="34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соответствия; </a:t>
            </a:r>
            <a:endParaRPr lang="ru-RU" sz="3400" b="1" dirty="0">
              <a:solidFill>
                <a:srgbClr val="599BBC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соответствии с требованиями охраны труда обеспечено содержание здания, помещений и территории организации. Осуществляется постоянный  контроль за имеющимися отопительными и вентиляционными системами, за разметками сигнальных цветов и знаками безопасности;</a:t>
            </a:r>
          </a:p>
          <a:p>
            <a:pPr>
              <a:lnSpc>
                <a:spcPct val="120000"/>
              </a:lnSpc>
            </a:pPr>
            <a:endParaRPr lang="ru-RU" sz="3400" b="1" i="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62BB6A-A17B-464F-ACA0-DE72CD6D2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99" y="4128650"/>
            <a:ext cx="5141405" cy="2397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B7270C-2A81-4579-9F7E-3C0D06113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2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A1A1E953-6813-4909-B62B-634E89F01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55" y="4281812"/>
            <a:ext cx="3680269" cy="2576188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48BC83-DEF1-4B4D-BC6E-ECA5E2E42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E4E61D9E-4A80-4B31-BE70-235E6575E4FB}"/>
              </a:ext>
            </a:extLst>
          </p:cNvPr>
          <p:cNvSpPr txBox="1">
            <a:spLocks/>
          </p:cNvSpPr>
          <p:nvPr/>
        </p:nvSpPr>
        <p:spPr>
          <a:xfrm>
            <a:off x="2488628" y="496824"/>
            <a:ext cx="8915400" cy="4212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спользуются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средства Фонда социального страхования Российской Федерации на финансирование предупредительных мер по снижению производственного травматизма и профессиональных заболеваний;</a:t>
            </a:r>
          </a:p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программы проведения инструктажей по охране труда, в планы обучения повышения квалификации специалистов по охране труда, специалистов отделов кадров включаются вопросы «ВИЧ/СПИД на рабочих местах».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096B011-607B-4395-B27C-831AA4436B45}"/>
              </a:ext>
            </a:extLst>
          </p:cNvPr>
          <p:cNvSpPr txBox="1">
            <a:spLocks/>
          </p:cNvSpPr>
          <p:nvPr/>
        </p:nvSpPr>
        <p:spPr>
          <a:xfrm>
            <a:off x="2528507" y="5638800"/>
            <a:ext cx="5413248" cy="7040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E0B65A"/>
                </a:solidFill>
                <a:latin typeface="Franklin Gothic Medium" panose="020B0603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296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1E412BC-F969-418F-B5DB-10ED7CEC8200}"/>
              </a:ext>
            </a:extLst>
          </p:cNvPr>
          <p:cNvSpPr txBox="1">
            <a:spLocks/>
          </p:cNvSpPr>
          <p:nvPr/>
        </p:nvSpPr>
        <p:spPr>
          <a:xfrm>
            <a:off x="1984249" y="1194962"/>
            <a:ext cx="9931844" cy="39439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rgbClr val="3494BA"/>
                </a:solidFill>
                <a:latin typeface="Franklin Gothic Medium" panose="020B0603020102020204" pitchFamily="34" charset="0"/>
              </a:rPr>
              <a:t>О присоединении к концепции и реализации плана мероприятий </a:t>
            </a:r>
            <a:r>
              <a:rPr lang="ru-RU" sz="4000" b="1" dirty="0">
                <a:latin typeface="Franklin Gothic Medium" panose="020B0603020102020204" pitchFamily="34" charset="0"/>
              </a:rPr>
              <a:t/>
            </a:r>
            <a:br>
              <a:rPr lang="ru-RU" sz="4000" b="1" dirty="0">
                <a:latin typeface="Franklin Gothic Medium" panose="020B0603020102020204" pitchFamily="34" charset="0"/>
              </a:rPr>
            </a:br>
            <a:r>
              <a:rPr lang="ru-RU" sz="4000" b="1" dirty="0">
                <a:solidFill>
                  <a:srgbClr val="9CA20A"/>
                </a:solidFill>
                <a:latin typeface="Franklin Gothic Medium" panose="020B0603020102020204" pitchFamily="34" charset="0"/>
              </a:rPr>
              <a:t>«</a:t>
            </a:r>
            <a:r>
              <a:rPr lang="en-US" sz="4000" b="1" dirty="0">
                <a:solidFill>
                  <a:srgbClr val="9CA20A"/>
                </a:solidFill>
                <a:latin typeface="Franklin Gothic Medium" panose="020B0603020102020204" pitchFamily="34" charset="0"/>
              </a:rPr>
              <a:t>Vision Zero</a:t>
            </a:r>
            <a:r>
              <a:rPr lang="ru-RU" sz="4000" b="1" dirty="0">
                <a:solidFill>
                  <a:srgbClr val="9CA20A"/>
                </a:solidFill>
                <a:latin typeface="Franklin Gothic Medium" panose="020B0603020102020204" pitchFamily="34" charset="0"/>
              </a:rPr>
              <a:t>» </a:t>
            </a:r>
            <a:r>
              <a:rPr lang="ru-RU" sz="4000" b="1" dirty="0">
                <a:latin typeface="Franklin Gothic Medium" panose="020B0603020102020204" pitchFamily="34" charset="0"/>
              </a:rPr>
              <a:t/>
            </a:r>
            <a:br>
              <a:rPr lang="ru-RU" sz="4000" b="1" dirty="0">
                <a:latin typeface="Franklin Gothic Medium" panose="020B0603020102020204" pitchFamily="34" charset="0"/>
              </a:rPr>
            </a:br>
            <a:r>
              <a:rPr lang="ru-RU" sz="4000" b="1" dirty="0" smtClean="0">
                <a:solidFill>
                  <a:srgbClr val="3494BA"/>
                </a:solidFill>
                <a:latin typeface="Franklin Gothic Medium" panose="020B0603020102020204" pitchFamily="34" charset="0"/>
              </a:rPr>
              <a:t>м</a:t>
            </a:r>
            <a:r>
              <a:rPr lang="ru-RU" sz="4000" b="1" dirty="0" smtClean="0">
                <a:solidFill>
                  <a:srgbClr val="3494BA"/>
                </a:solidFill>
                <a:latin typeface="Franklin Gothic Medium" panose="020B0603020102020204" pitchFamily="34" charset="0"/>
              </a:rPr>
              <a:t>униципального бюджетного общеобразовательного учреждения</a:t>
            </a:r>
            <a:r>
              <a:rPr lang="ru-RU" sz="4000" b="1" dirty="0">
                <a:solidFill>
                  <a:srgbClr val="3494BA"/>
                </a:solidFill>
                <a:latin typeface="Franklin Gothic Medium" panose="020B0603020102020204" pitchFamily="34" charset="0"/>
              </a:rPr>
              <a:t/>
            </a:r>
            <a:br>
              <a:rPr lang="ru-RU" sz="4000" b="1" dirty="0">
                <a:solidFill>
                  <a:srgbClr val="3494BA"/>
                </a:solidFill>
                <a:latin typeface="Franklin Gothic Medium" panose="020B0603020102020204" pitchFamily="34" charset="0"/>
              </a:rPr>
            </a:br>
            <a:r>
              <a:rPr lang="ru-RU" sz="4000" b="1" dirty="0">
                <a:solidFill>
                  <a:srgbClr val="3494BA"/>
                </a:solidFill>
                <a:latin typeface="Franklin Gothic Medium" panose="020B0603020102020204" pitchFamily="34" charset="0"/>
              </a:rPr>
              <a:t> «Школа № 3 имени А.И. Покрышкина»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F693B896-BF5D-4DA5-9D91-1EC16BD69CA9}"/>
              </a:ext>
            </a:extLst>
          </p:cNvPr>
          <p:cNvSpPr txBox="1">
            <a:spLocks/>
          </p:cNvSpPr>
          <p:nvPr/>
        </p:nvSpPr>
        <p:spPr>
          <a:xfrm>
            <a:off x="1318197" y="6278616"/>
            <a:ext cx="8915399" cy="3889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B31621"/>
                </a:solidFill>
                <a:latin typeface="Franklin Gothic Medium" panose="020B0603020102020204" pitchFamily="34" charset="0"/>
              </a:rPr>
              <a:t>Специалист по охране труда </a:t>
            </a:r>
            <a:r>
              <a:rPr lang="ru-RU" sz="2000" b="1" dirty="0" err="1">
                <a:solidFill>
                  <a:srgbClr val="B31621"/>
                </a:solidFill>
                <a:latin typeface="Franklin Gothic Medium" panose="020B0603020102020204" pitchFamily="34" charset="0"/>
              </a:rPr>
              <a:t>Стебневский</a:t>
            </a:r>
            <a:r>
              <a:rPr lang="ru-RU" sz="2000" b="1" dirty="0">
                <a:solidFill>
                  <a:srgbClr val="B31621"/>
                </a:solidFill>
                <a:latin typeface="Franklin Gothic Medium" panose="020B0603020102020204" pitchFamily="34" charset="0"/>
              </a:rPr>
              <a:t> В.Н.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B9AAC3-933E-4841-8FFB-CF5BA0372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5A7A578-3415-4860-95D2-D21B2A07DBAC}"/>
              </a:ext>
            </a:extLst>
          </p:cNvPr>
          <p:cNvSpPr txBox="1">
            <a:spLocks/>
          </p:cNvSpPr>
          <p:nvPr/>
        </p:nvSpPr>
        <p:spPr>
          <a:xfrm>
            <a:off x="2381249" y="714278"/>
            <a:ext cx="8911687" cy="18904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3494BA"/>
                </a:solidFill>
                <a:latin typeface="Franklin Gothic Medium" panose="020B0603020102020204" pitchFamily="34" charset="0"/>
              </a:rPr>
              <a:t>Концепция </a:t>
            </a:r>
            <a:r>
              <a:rPr lang="ru-RU" b="1" dirty="0">
                <a:solidFill>
                  <a:srgbClr val="B31621"/>
                </a:solidFill>
                <a:latin typeface="Franklin Gothic Medium" panose="020B0603020102020204" pitchFamily="34" charset="0"/>
              </a:rPr>
              <a:t>«Нулевой травматизм»</a:t>
            </a:r>
            <a:r>
              <a:rPr lang="ru-RU" b="1" dirty="0">
                <a:solidFill>
                  <a:srgbClr val="3494BA"/>
                </a:solidFill>
                <a:latin typeface="Franklin Gothic Medium" panose="020B0603020102020204" pitchFamily="34" charset="0"/>
              </a:rPr>
              <a:t> - это новый взгляд на создание безопасных условий труда работников организаций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ECAAB2-A231-4E2B-BD43-840958AEE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B404D1-545A-4A27-AFDA-FD7D2D525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04" y="2495807"/>
            <a:ext cx="5588861" cy="40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0B7687-276D-4E9A-A805-6C689B20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9" y="995601"/>
            <a:ext cx="9410701" cy="42763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CA20A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Zero </a:t>
            </a:r>
            <a:r>
              <a:rPr lang="ru-RU" sz="3600" b="1" dirty="0">
                <a:solidFill>
                  <a:srgbClr val="3494BA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последовательность действий работодателя для того, чтобы максимально обезопасить работников, создать им оптимальные условия труда.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494BA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работника - это безопасный труд, повышение ответственности не только за себя, но и за коллег.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Franklin Gothic Medium" panose="020B0603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B740A1-7B2A-47F6-AB7A-53E1B786F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C4632C-5479-41DF-83DA-D64268363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EC1F2DF-D0A1-4ED3-8A8B-F9863C4C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9" y="995601"/>
            <a:ext cx="9382125" cy="465272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494BA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Работодатели в соответствии со статьей 212 ТК, обязаны разработать и внедрить систему управления охраной труда - СУОТ.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494BA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Концепцию </a:t>
            </a:r>
            <a:r>
              <a:rPr lang="ru-RU" sz="3600" b="1" dirty="0">
                <a:solidFill>
                  <a:srgbClr val="B31621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нулевого травматизма</a:t>
            </a:r>
            <a:r>
              <a:rPr lang="ru-RU" sz="3600" b="1" dirty="0">
                <a:solidFill>
                  <a:srgbClr val="3494BA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использовать как инструмент, который поможет обеспечить функционирование СУОТ в организации. </a:t>
            </a:r>
            <a:r>
              <a:rPr lang="ru-RU" sz="3600" b="1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382D228-9E14-4C71-8EE2-C2034EE5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999328"/>
            <a:ext cx="4279392" cy="54475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3494BA"/>
                </a:solidFill>
                <a:latin typeface="Franklin Gothic Medium" panose="020B0603020102020204" pitchFamily="34" charset="0"/>
              </a:rPr>
              <a:t>Семь  </a:t>
            </a:r>
            <a:br>
              <a:rPr lang="ru-RU" sz="4000" dirty="0">
                <a:solidFill>
                  <a:srgbClr val="3494BA"/>
                </a:solidFill>
                <a:latin typeface="Franklin Gothic Medium" panose="020B0603020102020204" pitchFamily="34" charset="0"/>
              </a:rPr>
            </a:br>
            <a:r>
              <a:rPr lang="ru-RU" sz="4000" dirty="0">
                <a:solidFill>
                  <a:srgbClr val="3494BA"/>
                </a:solidFill>
                <a:latin typeface="Franklin Gothic Medium" panose="020B0603020102020204" pitchFamily="34" charset="0"/>
              </a:rPr>
              <a:t>«золотых правил»</a:t>
            </a:r>
            <a:br>
              <a:rPr lang="ru-RU" sz="4000" dirty="0">
                <a:solidFill>
                  <a:srgbClr val="3494BA"/>
                </a:solidFill>
                <a:latin typeface="Franklin Gothic Medium" panose="020B0603020102020204" pitchFamily="34" charset="0"/>
              </a:rPr>
            </a:br>
            <a:r>
              <a:rPr lang="ru-RU" sz="4000" dirty="0">
                <a:solidFill>
                  <a:srgbClr val="3494BA"/>
                </a:solidFill>
                <a:latin typeface="Franklin Gothic Medium" panose="020B0603020102020204" pitchFamily="34" charset="0"/>
              </a:rPr>
              <a:t>концепции</a:t>
            </a:r>
            <a:r>
              <a:rPr lang="ru-RU" sz="4000" dirty="0">
                <a:latin typeface="Franklin Gothic Medium" panose="020B0603020102020204" pitchFamily="34" charset="0"/>
              </a:rPr>
              <a:t/>
            </a:r>
            <a:br>
              <a:rPr lang="ru-RU" sz="4000" dirty="0">
                <a:latin typeface="Franklin Gothic Medium" panose="020B0603020102020204" pitchFamily="34" charset="0"/>
              </a:rPr>
            </a:br>
            <a:r>
              <a:rPr lang="ru-RU" sz="4000" dirty="0">
                <a:latin typeface="Franklin Gothic Medium" panose="020B0603020102020204" pitchFamily="34" charset="0"/>
              </a:rPr>
              <a:t> </a:t>
            </a:r>
            <a:r>
              <a:rPr lang="ru-RU" sz="4000" dirty="0">
                <a:solidFill>
                  <a:srgbClr val="9CA20A"/>
                </a:solidFill>
                <a:latin typeface="Franklin Gothic Medium" panose="020B0603020102020204" pitchFamily="34" charset="0"/>
              </a:rPr>
              <a:t>«</a:t>
            </a:r>
            <a:r>
              <a:rPr lang="en-US" sz="4000" b="1" dirty="0">
                <a:solidFill>
                  <a:srgbClr val="9CA20A"/>
                </a:solidFill>
                <a:latin typeface="Franklin Gothic Medium" panose="020B0603020102020204" pitchFamily="34" charset="0"/>
              </a:rPr>
              <a:t>Vision Zero</a:t>
            </a:r>
            <a:r>
              <a:rPr lang="ru-RU" sz="4000" b="1" dirty="0">
                <a:solidFill>
                  <a:srgbClr val="9CA20A"/>
                </a:solidFill>
                <a:latin typeface="Franklin Gothic Medium" panose="020B0603020102020204" pitchFamily="34" charset="0"/>
              </a:rPr>
              <a:t>»</a:t>
            </a:r>
            <a:endParaRPr lang="ru-RU" sz="4000" dirty="0">
              <a:latin typeface="Franklin Gothic Medium" panose="020B0603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31CE18-2B6C-4B46-A4D3-0E718E964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32" y="242756"/>
            <a:ext cx="5268084" cy="8726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5427EE7-C819-4B08-AA2F-9805E1204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02" y="1140228"/>
            <a:ext cx="5212262" cy="8726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9DC51A9-C52F-4DEA-A9D6-2B2BC4039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02" y="2040596"/>
            <a:ext cx="5260071" cy="8726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44A1B00-ED87-4826-84F0-CDF97ED11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22" y="2914620"/>
            <a:ext cx="5292090" cy="8726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01770C4-CD54-4836-8F44-5967E144E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32" y="3787295"/>
            <a:ext cx="5233601" cy="9263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48F4EA7-149E-49B9-9A9A-40BFD9516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02" y="4750472"/>
            <a:ext cx="5233600" cy="8497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1194330-9F93-4FD8-896D-6F3309E55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35" y="5637044"/>
            <a:ext cx="5276077" cy="8726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9455B6A-F5BE-4DAC-8401-B04F874945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CFBF4-A0C8-4290-AF4A-B151C9CD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758" y="213579"/>
            <a:ext cx="8911687" cy="12272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Исполнение плана мероприятий по реализации концепции </a:t>
            </a:r>
            <a:r>
              <a:rPr lang="ru-RU" sz="2900" b="1" dirty="0">
                <a:solidFill>
                  <a:srgbClr val="9CA20A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«Vision Zero» </a:t>
            </a:r>
            <a:r>
              <a:rPr lang="ru-RU" sz="2900" b="1" dirty="0" smtClean="0">
                <a:solidFill>
                  <a:srgbClr val="9CA20A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9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МБОУ «Школа № 3 </a:t>
            </a:r>
            <a:r>
              <a:rPr lang="ru-RU" sz="29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им.  </a:t>
            </a:r>
            <a:r>
              <a:rPr lang="ru-RU" sz="29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А.И. Покрышкина» на 2020-2022 </a:t>
            </a:r>
            <a:r>
              <a:rPr lang="ru-RU" sz="29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годы:</a:t>
            </a:r>
            <a:r>
              <a:rPr lang="ru-RU" sz="27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ru-RU" sz="27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r>
              <a:rPr lang="ru-RU" sz="22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effectLst/>
                <a:latin typeface="Franklin Gothic Medium" panose="020B06030201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3400AE-5B70-4C21-A00B-0E713E7E4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739235A-74CF-4ECA-9E5F-2918AB31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8" y="1436767"/>
            <a:ext cx="9350503" cy="19922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ринимаются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участия в городских 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конкурсах,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и Всероссийских, на лучшую организацию работы в области условий и охраны 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труда; публикуются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учебно-методические материалы в электронно-методических библиотеках;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976B34-0F92-4EA0-8E63-D2F7807EE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394">
            <a:off x="1549110" y="3445755"/>
            <a:ext cx="2071236" cy="2934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B1EF05-EA5A-4D02-B364-CCECDC80D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58" y="3562281"/>
            <a:ext cx="2114955" cy="30021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097864-9848-4BA0-91E7-4C5DEF1B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334">
            <a:off x="3400827" y="3423356"/>
            <a:ext cx="2102215" cy="2993660"/>
          </a:xfrm>
          <a:prstGeom prst="rect">
            <a:avLst/>
          </a:prstGeom>
        </p:spPr>
      </p:pic>
      <p:sp>
        <p:nvSpPr>
          <p:cNvPr id="11" name="Объект 5">
            <a:extLst>
              <a:ext uri="{FF2B5EF4-FFF2-40B4-BE49-F238E27FC236}">
                <a16:creationId xmlns:a16="http://schemas.microsoft.com/office/drawing/2014/main" xmlns="" id="{BF344CB0-9F54-46A4-AF9C-B54344BEF9F6}"/>
              </a:ext>
            </a:extLst>
          </p:cNvPr>
          <p:cNvSpPr txBox="1">
            <a:spLocks/>
          </p:cNvSpPr>
          <p:nvPr/>
        </p:nvSpPr>
        <p:spPr>
          <a:xfrm>
            <a:off x="5866624" y="3745923"/>
            <a:ext cx="5865127" cy="15854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жегодно 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неделя безопасности труда, 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приуроченная ко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Всемирному дню охраны труда;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6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B5D4AC-B416-4E02-AEBD-D39E473A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364" y="359664"/>
            <a:ext cx="8915400" cy="41849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7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37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роводится: </a:t>
            </a:r>
            <a:r>
              <a:rPr lang="ru-RU" sz="37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обучение безопасным методам и приемам выполнения </a:t>
            </a:r>
            <a:r>
              <a:rPr lang="ru-RU" sz="37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работ </a:t>
            </a:r>
            <a:r>
              <a:rPr lang="ru-RU" sz="37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и оказанию первой помощи пострадавшим на </a:t>
            </a:r>
            <a:r>
              <a:rPr lang="ru-RU" sz="37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производстве; вводный инструктаж </a:t>
            </a:r>
            <a:r>
              <a:rPr lang="ru-RU" sz="37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по охране </a:t>
            </a:r>
            <a:r>
              <a:rPr lang="ru-RU" sz="37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труда </a:t>
            </a:r>
            <a:r>
              <a:rPr lang="ru-RU" sz="37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на рабочем </a:t>
            </a:r>
            <a:r>
              <a:rPr lang="ru-RU" sz="37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месте;  проверка </a:t>
            </a:r>
            <a:r>
              <a:rPr lang="ru-RU" sz="37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знания требований охраны труда;</a:t>
            </a:r>
          </a:p>
          <a:p>
            <a:pPr algn="just">
              <a:lnSpc>
                <a:spcPct val="120000"/>
              </a:lnSpc>
            </a:pPr>
            <a:r>
              <a:rPr lang="ru-RU" sz="37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37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существляется </a:t>
            </a:r>
            <a:r>
              <a:rPr lang="ru-RU" sz="37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контроль за работой членов комиссий по проверке знаний требований охраны труда в организации, в части проведения ими обучения по охране труда и проверки знаний требований охраны труда;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E293FC-0835-46AC-97D7-D09221789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4C2256-5F74-4416-AA1C-B20A31C96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04" y="4118177"/>
            <a:ext cx="3985196" cy="27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C2CBE4E-C2A6-498A-8541-2738B297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228" y="525122"/>
            <a:ext cx="8915400" cy="32787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существляется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контроль за состоянием условий труда на рабочих местах, а также за правильностью применения работниками средств индивидуальной защиты;</a:t>
            </a:r>
          </a:p>
          <a:p>
            <a:pPr algn="just"/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</a:t>
            </a:r>
            <a:r>
              <a:rPr lang="ru-RU" sz="2600" b="1" dirty="0" smtClean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существляется </a:t>
            </a:r>
            <a:r>
              <a:rPr lang="ru-RU" sz="2600" b="1" dirty="0">
                <a:solidFill>
                  <a:srgbClr val="599BBC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контроль за соблюдением трудового законодательства и иных нормативных правовых актов, содержащих нормы трудового права;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1C13F6-8351-44B7-934F-1A81DC948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4" y="123728"/>
            <a:ext cx="1738535" cy="1743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5B6458-531C-4BEC-9199-842806622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14" y="3271063"/>
            <a:ext cx="2956787" cy="32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320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469</Words>
  <Application>Microsoft Office PowerPoint</Application>
  <PresentationFormat>Произвольный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Городская конференция  «Охрана труда и трудовые отношения»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   «золотых правил» концепции  «Vision Zero»</vt:lpstr>
      <vt:lpstr>Исполнение плана мероприятий по реализации концепции «Vision Zero»  в МБОУ «Школа № 3 им.  А.И. Покрышкина» на 2020-2022 годы: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LVS</dc:creator>
  <cp:lastModifiedBy>Директор</cp:lastModifiedBy>
  <cp:revision>51</cp:revision>
  <dcterms:created xsi:type="dcterms:W3CDTF">2021-03-24T17:39:00Z</dcterms:created>
  <dcterms:modified xsi:type="dcterms:W3CDTF">2021-03-26T13:10:02Z</dcterms:modified>
</cp:coreProperties>
</file>