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file:///\\&#1082;&#1091;&#1096;&#1085;&#1080;&#1088;&#1077;&#1085;&#1082;&#1086;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295" y="76570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парах</a:t>
            </a:r>
            <a:endParaRPr lang="ru-RU" sz="48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276872"/>
            <a:ext cx="7571184" cy="17281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Виды, этапы, особенности</a:t>
            </a: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высшей категории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ушниренко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умения ориентироваться в пространстве</a:t>
            </a:r>
            <a:r>
              <a:rPr lang="ru-RU" sz="3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класса.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подготовки учащихся к работе в парах: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чтобы быстро образовать пары по разным основаниям, дети должны хорошо освоиться в пространстве класса.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паре потребует от партнеров приспособить свое личное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 для полноценного взаимодействия с партнером. Договоритесь с детьми, как сесть за партой, чтобы смотреть не на учителя (как обычно), а на товарища; как расположить на парте свои принадлежности, чтобы не мешать друг другу.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обучения учащихся</a:t>
            </a:r>
            <a:br>
              <a:rPr lang="ru-RU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работе в паре</a:t>
            </a:r>
            <a:endParaRPr lang="ru-RU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844824"/>
            <a:ext cx="8229600" cy="388843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цели работы перед учащимися.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ролей. (Рассказчик и слушатель)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. ( У доски 2 ученика демонстрируют работу.)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 учащихся. Пересказ в парах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Самоанализ</a:t>
            </a:r>
          </a:p>
          <a:p>
            <a:pPr marL="914400" lvl="1" indent="-5143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получилось?</a:t>
            </a:r>
          </a:p>
          <a:p>
            <a:pPr marL="914400" lvl="1" indent="-5143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было легко?</a:t>
            </a:r>
          </a:p>
          <a:p>
            <a:pPr marL="914400" lvl="1" indent="-5143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было трудно?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перед классом 1-2 пар учащихся по желанию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Дети, работая парами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решают, составляют задачи,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ищут наиболее рациональный способ решения;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составляют план произведения, инсценируют;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готовят коллективный пересказ,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пишут продолжение рассказа;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разгадывают кроссворды, головоломки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составляют схемы предложений, слов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работают с карточками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 взаимопроверку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17303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вопросы для обсуждения:</a:t>
            </a:r>
          </a:p>
          <a:p>
            <a:pPr marL="630238" indent="-45720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нового ты узнал?</a:t>
            </a:r>
          </a:p>
          <a:p>
            <a:pPr marL="630238" indent="-457200">
              <a:buFont typeface="Wingdings" panose="05000000000000000000" pitchFamily="2" charset="2"/>
              <a:buChar char="ü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Какие уже имеющиеся у тебя знания понадобились в решении задачи ?</a:t>
            </a:r>
          </a:p>
          <a:p>
            <a:pPr marL="630238" indent="-457200">
              <a:buFont typeface="Wingdings" panose="05000000000000000000" pitchFamily="2" charset="2"/>
              <a:buChar char="ü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знания, понадобятся тебе в будущем?</a:t>
            </a:r>
          </a:p>
          <a:p>
            <a:pPr marL="630238" indent="-457200">
              <a:buFont typeface="Wingdings" panose="05000000000000000000" pitchFamily="2" charset="2"/>
              <a:buChar char="ü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каким инструментам ты нашел решение?</a:t>
            </a:r>
          </a:p>
          <a:p>
            <a:pPr marL="630238" indent="-457200">
              <a:buFont typeface="Wingdings" panose="05000000000000000000" pitchFamily="2" charset="2"/>
              <a:buChar char="ü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способы и приемы работы ты использовал на уроке (составлял таблицу, рисовал схему, и т.д.)?</a:t>
            </a:r>
          </a:p>
          <a:p>
            <a:pPr marL="630238" indent="-457200">
              <a:buFont typeface="Wingdings" panose="05000000000000000000" pitchFamily="2" charset="2"/>
              <a:buChar char="ü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доволен работой своего партнера?</a:t>
            </a:r>
          </a:p>
          <a:p>
            <a:pPr marL="630238" indent="-457200">
              <a:buFont typeface="Wingdings" panose="05000000000000000000" pitchFamily="2" charset="2"/>
              <a:buChar char="ü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ты думаешь, он доволен твоей работой в паре?</a:t>
            </a:r>
          </a:p>
          <a:p>
            <a:pPr marL="630238" indent="-457200">
              <a:buFont typeface="Wingdings" panose="05000000000000000000" pitchFamily="2" charset="2"/>
              <a:buChar char="ü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приемы вы использовали, чтобы прийти к согласию?</a:t>
            </a:r>
          </a:p>
          <a:p>
            <a:pPr marL="630238" indent="-457200">
              <a:buFont typeface="Wingdings" panose="05000000000000000000" pitchFamily="2" charset="2"/>
              <a:buChar char="ü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какой момент урока ты чувствовал себя особенно успешным</a:t>
            </a:r>
            <a:r>
              <a:rPr lang="ru-RU" i="1" dirty="0" smtClean="0"/>
              <a:t>?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412777"/>
            <a:ext cx="7488832" cy="38164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92075" indent="466725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что бы ты себя похвалил?</a:t>
            </a:r>
          </a:p>
          <a:p>
            <a:pPr marL="92075" indent="466725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Что изменил бы в своих действиях?</a:t>
            </a:r>
          </a:p>
          <a:p>
            <a:pPr marL="92075" indent="466725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Что тебе понравилось больше всего?</a:t>
            </a:r>
          </a:p>
          <a:p>
            <a:pPr marL="92075" indent="466725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т.д.</a:t>
            </a:r>
          </a:p>
          <a:p>
            <a:pPr marL="92075" indent="466725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рефлексии надо стремиться к тому, чтобы дети не только отмечали</a:t>
            </a:r>
          </a:p>
          <a:p>
            <a:pPr marL="92075" indent="466725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сложности, но и одновременно способы их решения, именно такая</a:t>
            </a:r>
          </a:p>
          <a:p>
            <a:pPr marL="92075" indent="466725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является конструктивной.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ds04.infourok.ru/uploads/ex/08be/000e9b35-e943df6d/img1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552" y="1340768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fsd.multiurok.ru/html/2017/04/17/s_58f42f9bceccb/img1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71546"/>
            <a:ext cx="705678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7584" y="764704"/>
            <a:ext cx="7416824" cy="5562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5576" y="836712"/>
            <a:ext cx="7488832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mg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99592" y="836712"/>
            <a:ext cx="7296810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071546"/>
            <a:ext cx="6400800" cy="494974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обучения это процесс взаимодействия учителя и учащихся, в ходе которого решаются задачи образования, воспитания и развития. Любой учитель стремится воспитать ученика, умеющего учиться, стремиться обучить детей умению спорить, отстаивать свое мнение, задавать вопросы, быть инициативным в получении новых знаний. Известно, что умение учиться – это «новообразование, которое в первую очередь связано с освоением формы учебного сотрудничества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600201"/>
            <a:ext cx="7416824" cy="33409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358775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технология наиболее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приемлема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формировании компетентностей учащихся, что предполагает новый стандарт. Поэтому приоритетным направлением в  работе ставлю групповую методику.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074774" cy="5940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58775"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паре имеет большое значение для формирования всех видов универсальных учебных действий: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Личностных (в паре ученик необходимо само-определяется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 учебной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задачи,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 партнера,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 своей и другой точки зрения, таким образом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работа приобретает личностный смысл; осуществляя в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паре роли учителя и ученика, ребенок начинает чувствовать себя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компетентным и значимым, повышается самооценка,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растет познавательная активность и мотивация)</a:t>
            </a:r>
            <a:endParaRPr 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Регулятивных (партнеры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сорегулируют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деятельность,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 цель, план и контролируют результат)</a:t>
            </a:r>
            <a:endParaRPr 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Познавательных (за счет интенсификации общения как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мыследеятельности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диалоге возрастает глубина понимания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материала, происходит рефлексия способов познания, отбор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адекватных задаче умственных действий)</a:t>
            </a:r>
            <a:endParaRPr 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Коммуникативных (развивается способность точно выражать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свои мысли и понимать сообщение собеседника, договариваться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 способов действий, разрешать разногласия с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аргументов, быть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справедливыми и толерантными)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373616" cy="557748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цели групповой работы: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мышления учащихся;</a:t>
            </a: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благоприятных условий для учебного самоопределения;</a:t>
            </a: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навыков организаторской работы; </a:t>
            </a: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рефлексивных способностей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Педагоги, применяющие на уроках работу в малых группах, отмечают её высокую эффективность в скорости решения учебных задач на уроках разных предметов. Использование на уроках групповой работы : 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возрастает глубина понимания учебного материала, познавательная активность и творческая самостоятельность учащихся;</a:t>
            </a: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меняется характер взаимоотношений между детьми: исчезает безразличие, приобретается теплота, человечность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766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сплоченность класса резко возрастает, дети начинают лучше понимать друг друга и самих себя;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растет самокритичность, дети более точно оценивают свои возможности, лучше себя контролируют;</a:t>
            </a:r>
          </a:p>
          <a:p>
            <a:pPr>
              <a:lnSpc>
                <a:spcPct val="120000"/>
              </a:lnSpc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приобретают навыки, необходимые для жизни в обществе: откровенность, такт, умение строить свое поведение с учетом позиции других людей.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 следующие приёмы: </a:t>
            </a:r>
          </a:p>
          <a:p>
            <a:pPr>
              <a:lnSpc>
                <a:spcPct val="120000"/>
              </a:lnSpc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 учащимся такую работу, которая позволяет общаться.</a:t>
            </a:r>
          </a:p>
          <a:p>
            <a:pPr>
              <a:lnSpc>
                <a:spcPct val="120000"/>
              </a:lnSpc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Создаю в группе дух единой команды.</a:t>
            </a:r>
          </a:p>
          <a:p>
            <a:pPr>
              <a:lnSpc>
                <a:spcPct val="120000"/>
              </a:lnSpc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 положительный эмоциональный фон во время работы.</a:t>
            </a:r>
          </a:p>
          <a:p>
            <a:pPr>
              <a:lnSpc>
                <a:spcPct val="120000"/>
              </a:lnSpc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Стараюсь высоко оценивать и поощрять достигнутые ребятами результаты.</a:t>
            </a:r>
          </a:p>
          <a:p>
            <a:pPr>
              <a:lnSpc>
                <a:spcPct val="120000"/>
              </a:lnSpc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Организую самоконтроль и взаимоконтроль учащихся.</a:t>
            </a:r>
          </a:p>
          <a:p>
            <a:pPr>
              <a:lnSpc>
                <a:spcPct val="120000"/>
              </a:lnSpc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Организую работу в группе так, чтобы каждый мог проявить инициативу и ответственность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Плюсы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Повышается учебная и познавательная мотивация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Снижается уровень тревожности учащихся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группе выше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обучаемость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эффективность усвоения и актуализации знаний.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Улучшается психологический климат в классе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110" y="6005"/>
            <a:ext cx="8229600" cy="1143000"/>
          </a:xfrm>
        </p:spPr>
        <p:txBody>
          <a:bodyPr/>
          <a:lstStyle/>
          <a:p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Минусы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52565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Групповой работе надо сначала научить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 групповой работы требует от учителя особых умений, усилий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ученики могут пользоваться результатами труда более сильных одноклассников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некоторых детей разделение на группы – процесс болезненный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групповой работе действуют также воспитательные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адачи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слушать и слышать;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воспринимать обучающую задачу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правильно относиться к своей работе и коллективной;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правильно оценивать деятельность свою и своих товарищей;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подчиняться правилам поведения в группе;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преодолевать трудности, конфликты;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мощный фактор психического развития учащихся;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и совместная деятельность позволяют укреплять друг в друге самостоятельности, независимости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в парах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пары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простой и естественный для школьного класса способ – образовать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пару детей, сидящих за одной партой.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– не тратится время, постепенно накапливается опыт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именно у этой пары.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790</Words>
  <Application>Microsoft Office PowerPoint</Application>
  <PresentationFormat>Экран (4:3)</PresentationFormat>
  <Paragraphs>99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Работа в парах</vt:lpstr>
      <vt:lpstr>Слайд 2</vt:lpstr>
      <vt:lpstr>Слайд 3</vt:lpstr>
      <vt:lpstr>Слайд 4</vt:lpstr>
      <vt:lpstr>Слайд 5</vt:lpstr>
      <vt:lpstr>Слайд 6</vt:lpstr>
      <vt:lpstr>Плюсы</vt:lpstr>
      <vt:lpstr>Минусы</vt:lpstr>
      <vt:lpstr>Этапы работы в парах</vt:lpstr>
      <vt:lpstr>Формирование у детей умения ориентироваться в пространстве класса.</vt:lpstr>
      <vt:lpstr>Алгоритм обучения учащихся  работе в паре</vt:lpstr>
      <vt:lpstr>Дети, работая парами:</vt:lpstr>
      <vt:lpstr>Рефлексия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в парах. </dc:title>
  <dc:creator>user</dc:creator>
  <cp:lastModifiedBy>k206</cp:lastModifiedBy>
  <cp:revision>14</cp:revision>
  <dcterms:created xsi:type="dcterms:W3CDTF">2021-10-07T12:26:19Z</dcterms:created>
  <dcterms:modified xsi:type="dcterms:W3CDTF">2022-04-28T06:00:16Z</dcterms:modified>
</cp:coreProperties>
</file>