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  <p:sldMasterId id="2147483663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8295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5600"/>
              <a:buFont typeface="Calibri"/>
              <a:buNone/>
              <a:defRPr sz="5600" b="1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9393"/>
              </a:buClr>
              <a:buSzPts val="5600"/>
              <a:buFont typeface="Calibri"/>
              <a:buNone/>
              <a:defRPr sz="5600" b="1" cap="none">
                <a:solidFill>
                  <a:srgbClr val="9393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69696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828282">
                  <a:alpha val="44705"/>
                </a:srgbClr>
              </a:gs>
              <a:gs pos="100000">
                <a:srgbClr val="87878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D6D6D"/>
              </a:gs>
              <a:gs pos="80000">
                <a:srgbClr val="9C9C9C"/>
              </a:gs>
              <a:gs pos="100000">
                <a:srgbClr val="9C9C9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3" name="Google Shape;13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8383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969696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828282">
                  <a:alpha val="44705"/>
                </a:srgbClr>
              </a:gs>
              <a:gs pos="100000">
                <a:srgbClr val="87878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D6D6D"/>
              </a:gs>
              <a:gs pos="80000">
                <a:srgbClr val="9C9C9C"/>
              </a:gs>
              <a:gs pos="100000">
                <a:srgbClr val="9C9C9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969696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grpSp>
        <p:nvGrpSpPr>
          <p:cNvPr id="34" name="Google Shape;34;p3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35" name="Google Shape;35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8383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828282">
                  <a:alpha val="44705"/>
                </a:srgbClr>
              </a:gs>
              <a:gs pos="100000">
                <a:srgbClr val="87878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D6D6D"/>
              </a:gs>
              <a:gs pos="80000">
                <a:srgbClr val="9C9C9C"/>
              </a:gs>
              <a:gs pos="100000">
                <a:srgbClr val="9C9C9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98" name="Google Shape;98;p1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8383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969696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sz="1200" b="0" i="0" u="non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 rot="-10380000" flipH="1">
            <a:off x="3165475" y="1108075"/>
            <a:ext cx="5257800" cy="4114800"/>
          </a:xfrm>
          <a:custGeom>
            <a:avLst/>
            <a:gdLst/>
            <a:ahLst/>
            <a:cxnLst/>
            <a:rect l="l" t="t" r="r" b="b"/>
            <a:pathLst>
              <a:path w="5257800" h="4114800" extrusionOk="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499" dir="7500041" sx="98500" sy="100079" kx="98485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63500" dist="6350" dir="12899787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828282">
                  <a:alpha val="44705"/>
                </a:srgbClr>
              </a:gs>
              <a:gs pos="100000">
                <a:srgbClr val="87878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D6D6D"/>
              </a:gs>
              <a:gs pos="80000">
                <a:srgbClr val="9C9C9C"/>
              </a:gs>
              <a:gs pos="100000">
                <a:srgbClr val="9C9C9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969696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969696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 idx="4294967295"/>
          </p:nvPr>
        </p:nvSpPr>
        <p:spPr>
          <a:xfrm>
            <a:off x="395288" y="188641"/>
            <a:ext cx="8280400" cy="168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Компетентностно-ориентированные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чтению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русскому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языку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детей  с ОВЗ </a:t>
            </a:r>
            <a:r>
              <a:rPr lang="en-US" sz="36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начальных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классах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1"/>
          </p:nvPr>
        </p:nvSpPr>
        <p:spPr>
          <a:xfrm>
            <a:off x="166254" y="2008910"/>
            <a:ext cx="8617528" cy="408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dirty="0"/>
              <a:t>Применение </a:t>
            </a:r>
            <a:r>
              <a:rPr lang="ru-RU" dirty="0" err="1"/>
              <a:t>компетентностного</a:t>
            </a:r>
            <a:r>
              <a:rPr lang="ru-RU" dirty="0"/>
              <a:t> подхода в обучении и воспитании способствует развитию приоритетных ценностей -  самостоятельности, критичности мышления, толерантности, положительной активной жизненной </a:t>
            </a:r>
            <a:r>
              <a:rPr lang="ru-RU" dirty="0" smtClean="0"/>
              <a:t>позиции. </a:t>
            </a:r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/>
              <a:t>специально организованная учебно-познавательная деятельность, на основе использования форм и методов </a:t>
            </a:r>
            <a:r>
              <a:rPr lang="ru-RU" dirty="0" err="1"/>
              <a:t>компетентностного</a:t>
            </a:r>
            <a:r>
              <a:rPr lang="ru-RU" dirty="0"/>
              <a:t> обучения, содействует формированию необходимых знаний и компетенций у учащихся с ограниченными возможностями здоровья, более полноценной их интеграции в современном обществе.</a:t>
            </a:r>
            <a:endParaRPr sz="2600" b="0" i="0" u="none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395287" y="260350"/>
            <a:ext cx="8496300" cy="63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№5 </a:t>
            </a: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</a:t>
            </a:r>
            <a:endParaRPr sz="24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Выпишите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столбика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какому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признаку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разделите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4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24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п…</a:t>
            </a:r>
            <a:r>
              <a:rPr lang="ru-RU" sz="24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мидор</a:t>
            </a:r>
            <a:r>
              <a:rPr lang="ru-RU" sz="24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яблоко  …</a:t>
            </a:r>
            <a:r>
              <a:rPr lang="ru-RU" sz="24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гурец</a:t>
            </a:r>
            <a:r>
              <a:rPr lang="ru-RU" sz="24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лук  </a:t>
            </a:r>
            <a:r>
              <a:rPr lang="ru-RU" sz="24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л…</a:t>
            </a:r>
            <a:r>
              <a:rPr lang="ru-RU" sz="24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</a:t>
            </a:r>
            <a:r>
              <a:rPr lang="ru-RU" sz="24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груша</a:t>
            </a:r>
            <a:endParaRPr sz="24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sz="2400" b="0" i="0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Овощи:                                      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Фрукты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ru-RU" sz="2400" b="0" i="0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 п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о</a:t>
            </a: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мидор                                      </a:t>
            </a: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яблоко</a:t>
            </a:r>
            <a:endParaRPr lang="ru-RU" sz="2400" dirty="0" smtClean="0">
              <a:latin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о</a:t>
            </a: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гурец                                          </a:t>
            </a: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л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и</a:t>
            </a: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мон</a:t>
            </a:r>
            <a:endParaRPr lang="ru-RU" sz="2400" dirty="0" smtClean="0">
              <a:latin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ru-RU" sz="2400" dirty="0">
                <a:latin typeface="Times New Roman"/>
                <a:cs typeface="Times New Roman"/>
                <a:sym typeface="Times New Roman"/>
              </a:rPr>
              <a:t>л</a:t>
            </a: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ук                                                </a:t>
            </a: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груша</a:t>
            </a:r>
            <a:endParaRPr lang="ru-RU" sz="2400" dirty="0">
              <a:latin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24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sym typeface="Constantia"/>
              </a:rPr>
              <a:t>1</a:t>
            </a:r>
            <a:r>
              <a:rPr lang="en-US" sz="2400" b="0" i="0" u="none" dirty="0">
                <a:solidFill>
                  <a:schemeClr val="dk1"/>
                </a:solidFill>
                <a:sym typeface="Constantia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sym typeface="Constantia"/>
              </a:rPr>
              <a:t>Вспомнить</a:t>
            </a:r>
            <a:r>
              <a:rPr lang="en-US" sz="2400" b="0" i="0" u="none" dirty="0">
                <a:solidFill>
                  <a:schemeClr val="dk1"/>
                </a:solidFill>
                <a:sym typeface="Constantia"/>
              </a:rPr>
              <a:t> </a:t>
            </a:r>
            <a:r>
              <a:rPr lang="ru-RU" sz="2400" dirty="0" smtClean="0"/>
              <a:t>названия овощей и фруктов</a:t>
            </a:r>
            <a:endParaRPr sz="24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400" b="0" i="0" u="none" dirty="0">
                <a:solidFill>
                  <a:schemeClr val="dk1"/>
                </a:solidFill>
                <a:sym typeface="Constantia"/>
              </a:rPr>
              <a:t>        2. </a:t>
            </a:r>
            <a:r>
              <a:rPr lang="ru-RU" sz="2400" b="0" i="0" u="none" dirty="0" smtClean="0">
                <a:solidFill>
                  <a:schemeClr val="dk1"/>
                </a:solidFill>
                <a:sym typeface="Constantia"/>
              </a:rPr>
              <a:t>Вспомнить написание словарных слов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59" y="786412"/>
            <a:ext cx="2296617" cy="325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457200" y="620712"/>
            <a:ext cx="8229600" cy="570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Компетенции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Ценностно-смысловая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Общекультурная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функциональная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грамотность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исполнение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критериев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сравнительного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анализа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синтез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Коммуникативная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собственное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слушать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слышать</a:t>
            </a:r>
            <a:endParaRPr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79387" y="404812"/>
            <a:ext cx="6789449" cy="561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№ 1 </a:t>
            </a:r>
            <a:endParaRPr sz="40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</a:t>
            </a:r>
            <a:endParaRPr sz="40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Краткий пересказ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рассказа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В.Драгунского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любит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Мишка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Чтение рассказа учителем.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пооперационному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выполнению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действий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Прочитайте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с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рисунками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Подберите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каждому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рисунку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Замените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отрывки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одним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предложением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формируемого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действия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Соответствует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краткий пересказ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содержанию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 sz="4400" dirty="0"/>
          </a:p>
          <a:p>
            <a:pPr marL="273050" marR="0" lvl="0" indent="-27305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rgbClr val="969696"/>
              </a:buClr>
              <a:buSzPts val="15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4400" dirty="0"/>
          </a:p>
        </p:txBody>
      </p:sp>
      <p:pic>
        <p:nvPicPr>
          <p:cNvPr id="1026" name="Picture 2" descr="C:\Users\школа\Desktop\педсовет\56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54" y="1634836"/>
            <a:ext cx="1944920" cy="24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457200" y="404812"/>
            <a:ext cx="8229600" cy="590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Компетенции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Ценностно-смысловая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признание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ценности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здоровья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своего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людей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доброжелательное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окружающим</a:t>
            </a:r>
            <a:endParaRPr sz="2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Общекультурная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знание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моральных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ориентация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выполнение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чувство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сопереживания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другим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людям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бытовые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навыки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</a:t>
            </a:r>
            <a:r>
              <a:rPr lang="en-US" sz="2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познавательная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целеполагание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исполнение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выражать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мысли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текстом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отбор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информации</a:t>
            </a:r>
            <a:endParaRPr sz="2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Коммуникативная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формулировать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собственное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мнение</a:t>
            </a:r>
            <a:r>
              <a:rPr lang="ru-RU" sz="2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2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строить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монологические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высказывания</a:t>
            </a:r>
            <a:endParaRPr sz="2200" dirty="0"/>
          </a:p>
          <a:p>
            <a:pPr marL="273050" marR="0" lvl="0" indent="-188595" algn="l" rtl="0"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387927" y="692150"/>
            <a:ext cx="7928985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№ 2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dirty="0"/>
          </a:p>
          <a:p>
            <a:pPr marL="27305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4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</a:t>
            </a:r>
            <a:endParaRPr sz="4000" dirty="0"/>
          </a:p>
          <a:p>
            <a:pPr marL="27305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Объяснить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смысл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пословицы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4000" dirty="0"/>
          </a:p>
          <a:p>
            <a:pPr marL="27305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солнышке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тепло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/>
          </a:p>
          <a:p>
            <a:pPr marL="27305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4000" dirty="0"/>
          </a:p>
          <a:p>
            <a:pPr marL="27305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/>
          </a:p>
          <a:p>
            <a:pPr marL="27305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солнышко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дает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тепло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всему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живому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дает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своему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ребенку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согревает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своего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малыша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теплом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лаской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поддерживает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дарит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рядом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ничего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страшно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000" dirty="0"/>
          </a:p>
          <a:p>
            <a:pPr marL="27305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  <a:endParaRPr sz="4000" dirty="0"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8618" y="481589"/>
            <a:ext cx="2092037" cy="212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539750" y="620712"/>
            <a:ext cx="8147050" cy="550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Компетенции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Ценностно-смысловая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endParaRPr sz="24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уважение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семейных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ценностей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Общекультурная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Обогащение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словаря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преобразовывать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информацию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сравнение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установление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причинно-следственных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связей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обобщение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Коммуникативная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</a:t>
            </a:r>
            <a:r>
              <a:rPr lang="ru-RU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ние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собственное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мнение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</a:t>
            </a:r>
            <a:r>
              <a:rPr lang="ru-RU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ние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понятные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других уч-ся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высказывания</a:t>
            </a:r>
            <a:endParaRPr sz="4000" dirty="0"/>
          </a:p>
          <a:p>
            <a:pPr marL="273050" marR="0" lvl="0" indent="-188595" algn="l" rtl="0"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539750" y="260350"/>
            <a:ext cx="8208962" cy="626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</a:t>
            </a: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№3 </a:t>
            </a:r>
            <a:endParaRPr sz="32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Подчеркнуть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четвертое</a:t>
            </a:r>
            <a:r>
              <a:rPr lang="ru-RU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лишнее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ru-RU" sz="20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lang="ru-RU" sz="20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аш</a:t>
            </a:r>
            <a:r>
              <a:rPr lang="ru-RU" sz="20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…на  парта  рисует   цветок</a:t>
            </a:r>
            <a:endParaRPr sz="2000" b="1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Предмет , предмет, действие предмета, предмет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 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Лишнее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рисует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т.к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обозначает действие предмета.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0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формируемого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действия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1.Вспомнить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алгоритм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определения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слов, обозначающих название предмета и действия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Вспомнить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написания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ru-RU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гласными после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шипящей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Выделить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лишнее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Дока</a:t>
            </a:r>
            <a:r>
              <a:rPr lang="ru-RU" sz="20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зать</a:t>
            </a:r>
            <a:r>
              <a:rPr lang="ru-RU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свою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точку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зрения</a:t>
            </a:r>
            <a:r>
              <a:rPr lang="en-US" sz="20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32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endParaRPr sz="16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00660" algn="l" rtl="0"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endParaRPr sz="12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82" y="731837"/>
            <a:ext cx="1809605" cy="206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457200" y="404812"/>
            <a:ext cx="8229600" cy="591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Компетенции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4000" dirty="0"/>
          </a:p>
          <a:p>
            <a:pPr marL="342900" marR="0" lvl="0" indent="-25844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24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Общекультурная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Функциональная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грамотность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Повторение 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сравнение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классификация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существенных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признаков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Коммуникативная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</a:t>
            </a:r>
            <a:r>
              <a:rPr lang="ru-RU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ние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формулировать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собственное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мнение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</a:t>
            </a:r>
            <a:r>
              <a:rPr lang="ru-RU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ние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понятное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партнера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высказывания</a:t>
            </a:r>
            <a:endParaRPr sz="4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</a:t>
            </a:r>
            <a:r>
              <a:rPr lang="ru-RU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ние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контролировать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партнера</a:t>
            </a:r>
            <a:endParaRPr sz="4000" dirty="0"/>
          </a:p>
          <a:p>
            <a:pPr marL="342900" marR="0" lvl="0" indent="-25844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endParaRPr sz="24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611187" y="1108364"/>
            <a:ext cx="7489825" cy="541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1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№4</a:t>
            </a:r>
            <a:endParaRPr sz="4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69696"/>
              </a:buClr>
              <a:buSzPts val="114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</a:t>
            </a:r>
            <a:r>
              <a:rPr lang="ru-RU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«Слово развалилось». Составьте слово из следующих слогов.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 ЛО ПРЕД НИЕ ЖЕ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None/>
            </a:pPr>
            <a:r>
              <a:rPr lang="ru-RU" sz="2400" dirty="0" smtClean="0">
                <a:latin typeface="Times New Roman"/>
                <a:cs typeface="Times New Roman"/>
                <a:sym typeface="Times New Roman"/>
              </a:rPr>
              <a:t>Составив слово, вы узнаете тему нашего урока.</a:t>
            </a:r>
            <a:endParaRPr sz="40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endParaRPr lang="ru-RU" sz="2400" b="0" i="0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-RU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Получилось слово ПРЕДЛОЖЕНИЕ.</a:t>
            </a:r>
          </a:p>
          <a:p>
            <a:r>
              <a:rPr lang="ru-RU" sz="2400" dirty="0"/>
              <a:t>- Как вы думаете, о чем мы с вами будем говорить сегодня на уроке? (Предложение)</a:t>
            </a:r>
          </a:p>
          <a:p>
            <a:endParaRPr lang="ru-RU" sz="2400" dirty="0"/>
          </a:p>
          <a:p>
            <a:pPr marL="273050" marR="0" lvl="0" indent="-2730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endParaRPr sz="1400" b="0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5" name="Google Shape;175;p24" descr="http://murmansk.rabkrin.com/media/rabkrin/news/5442/max_136248887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818" y="0"/>
            <a:ext cx="2078182" cy="181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457200" y="817418"/>
            <a:ext cx="8229600" cy="5507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Компетенции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Общекультурная</a:t>
            </a:r>
            <a:r>
              <a:rPr lang="en-US" sz="24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функциональная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грамотность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целеполагание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выражать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мысли</a:t>
            </a:r>
            <a:endParaRPr sz="24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ассоциации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Коммуникативная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диалог</a:t>
            </a:r>
            <a:endParaRPr sz="2400" b="1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⚫"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Личностного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самосовершенствования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69696"/>
              </a:buClr>
              <a:buSzPts val="1330"/>
              <a:buFont typeface="Noto Sans Symbols"/>
              <a:buChar char="●"/>
            </a:pP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</a:t>
            </a: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рефлексивности</a:t>
            </a:r>
            <a:endParaRPr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Поток">
  <a:themeElements>
    <a:clrScheme name="Серая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ерая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Серая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Серая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259</Words>
  <Application>Microsoft Office PowerPoint</Application>
  <PresentationFormat>Экран (4:3)</PresentationFormat>
  <Paragraphs>130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1_Поток</vt:lpstr>
      <vt:lpstr>Поток</vt:lpstr>
      <vt:lpstr>2_Поток</vt:lpstr>
      <vt:lpstr>3_Поток</vt:lpstr>
      <vt:lpstr>Компетентностно-ориентированные задачи по чтению и русскому языку для детей  с ОВЗ в начальных  классах.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Компетентностно-ориентированные задачи по чтению и русскому языку в начальных  классах.</dc:title>
  <cp:lastModifiedBy>школа</cp:lastModifiedBy>
  <cp:revision>16</cp:revision>
  <dcterms:modified xsi:type="dcterms:W3CDTF">2023-03-22T06:47:18Z</dcterms:modified>
</cp:coreProperties>
</file>