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2" r:id="rId4"/>
    <p:sldId id="267" r:id="rId5"/>
    <p:sldId id="265" r:id="rId6"/>
    <p:sldId id="264" r:id="rId7"/>
    <p:sldId id="260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457689"/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04" autoAdjust="0"/>
  </p:normalViewPr>
  <p:slideViewPr>
    <p:cSldViewPr>
      <p:cViewPr>
        <p:scale>
          <a:sx n="90" d="100"/>
          <a:sy n="90" d="100"/>
        </p:scale>
        <p:origin x="-1234" y="1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539954"/>
            <a:ext cx="6840760" cy="1318046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35696" y="1628800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1639341"/>
            <a:ext cx="3528392" cy="4525963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07704" y="1535113"/>
            <a:ext cx="345638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07704" y="2174875"/>
            <a:ext cx="3456384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6747" y="1535113"/>
            <a:ext cx="345774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06747" y="2174875"/>
            <a:ext cx="3457741" cy="3951288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7" y="123199"/>
            <a:ext cx="7308304" cy="1360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628800"/>
            <a:ext cx="70567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альтернативный процесс 9"/>
          <p:cNvSpPr/>
          <p:nvPr/>
        </p:nvSpPr>
        <p:spPr>
          <a:xfrm>
            <a:off x="6127392" y="5617021"/>
            <a:ext cx="2803896" cy="1240979"/>
          </a:xfrm>
          <a:prstGeom prst="flowChartAlternateProcess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19112" y="2492896"/>
            <a:ext cx="8496944" cy="165618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57348" y="2766058"/>
            <a:ext cx="8658708" cy="1109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</a:t>
            </a:r>
            <a:r>
              <a:rPr lang="ru-RU" sz="4400" dirty="0">
                <a:solidFill>
                  <a:srgbClr val="002060"/>
                </a:solidFill>
              </a:rPr>
              <a:t>собенности</a:t>
            </a:r>
            <a:r>
              <a:rPr lang="ru-RU" sz="4800" dirty="0">
                <a:solidFill>
                  <a:srgbClr val="002060"/>
                </a:solidFill>
              </a:rPr>
              <a:t> развития речи </a:t>
            </a:r>
            <a:r>
              <a:rPr lang="ru-RU" sz="4400" dirty="0">
                <a:solidFill>
                  <a:srgbClr val="002060"/>
                </a:solidFill>
              </a:rPr>
              <a:t>детей раннего возраст</a:t>
            </a: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endParaRPr lang="ru-RU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8016" y="5622893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Подготовила воспитатель Даминова И.О.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eorg\Desktop\да да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20" y="5902176"/>
            <a:ext cx="1459880" cy="95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363776"/>
            <a:ext cx="66247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Грамотная, чёткая, чистая и ритмичная речь ребёнка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не дар. Она приобретается благодаря совместным усилиям педагогов, родителей и многих других людей, в окружении которых малыш растёт и развивается.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 descr="C:\Users\georg\Desktop\опан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51211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georg\Desktop\понима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2092"/>
            <a:ext cx="4203879" cy="283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org\Desktop\мбиб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8" cy="689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925" y="2996952"/>
            <a:ext cx="813690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Book Antiqua" pitchFamily="18" charset="0"/>
                <a:ea typeface="Microsoft YaHei UI Light" pitchFamily="34" charset="-122"/>
              </a:rPr>
              <a:t>Спасибо за внимание!</a:t>
            </a:r>
            <a:endParaRPr lang="ru-RU" sz="6000" dirty="0">
              <a:solidFill>
                <a:srgbClr val="002060"/>
              </a:solidFill>
              <a:latin typeface="Book Antiqua" pitchFamily="18" charset="0"/>
              <a:ea typeface="Microsoft YaHei UI Light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549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2556" y="0"/>
            <a:ext cx="7308304" cy="1360836"/>
          </a:xfrm>
        </p:spPr>
        <p:txBody>
          <a:bodyPr/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</a:t>
            </a:r>
            <a:r>
              <a:rPr lang="ru-RU" b="1" dirty="0" smtClean="0">
                <a:solidFill>
                  <a:srgbClr val="002060"/>
                </a:solidFill>
              </a:rPr>
              <a:t>ктуальность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272" y="134076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Проблема формирования речи у детей дошкольного возраста актуальна на сегодняшн</a:t>
            </a:r>
            <a:r>
              <a:rPr lang="ru-RU" sz="2400" dirty="0">
                <a:solidFill>
                  <a:srgbClr val="002060"/>
                </a:solidFill>
              </a:rPr>
              <a:t>и</a:t>
            </a:r>
            <a:r>
              <a:rPr lang="ru-RU" sz="2400" dirty="0" smtClean="0">
                <a:solidFill>
                  <a:srgbClr val="002060"/>
                </a:solidFill>
              </a:rPr>
              <a:t>й день. Формирование речи у дошкольников является важной и трудно решаемой задачей. Успешное решение этой задачи необходимо как для подготовки детей к предстоящему школьному обучению, так и для комфортного общения с окружающими. Однако, развитие речи у детей в </a:t>
            </a:r>
            <a:r>
              <a:rPr lang="ru-RU" sz="2400" dirty="0" smtClean="0">
                <a:solidFill>
                  <a:srgbClr val="002060"/>
                </a:solidFill>
              </a:rPr>
              <a:t>настоящем </a:t>
            </a:r>
            <a:r>
              <a:rPr lang="ru-RU" sz="2400" dirty="0" smtClean="0">
                <a:solidFill>
                  <a:srgbClr val="002060"/>
                </a:solidFill>
              </a:rPr>
              <a:t>времени представляет собой актуальную проблему, что обусловлено значимостью связной речи для дошкольников.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georg\Desktop\уууу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8" y="4901582"/>
            <a:ext cx="6055320" cy="19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525872" y="6636000"/>
            <a:ext cx="1547664" cy="188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1258698"/>
            <a:ext cx="66967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</a:t>
            </a:r>
            <a:r>
              <a:rPr lang="ru-RU" sz="3600" dirty="0" smtClean="0">
                <a:solidFill>
                  <a:srgbClr val="002060"/>
                </a:solidFill>
              </a:rPr>
              <a:t> формировании речи ребёнка большую роль играет его окружение, а именно, родители и педагоги. И от того, как мы говорим, сколько внимания уделяем речевому общению с ребёнком, во многом зависит его успех в усвоении языка.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georg\Desktop\да да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20" y="5902176"/>
            <a:ext cx="1459880" cy="95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9392"/>
            <a:ext cx="7308304" cy="13608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Этапы становления детской речи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7340744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Развитие языка </a:t>
            </a:r>
            <a:r>
              <a:rPr lang="ru-RU" sz="2100" dirty="0" smtClean="0">
                <a:solidFill>
                  <a:schemeClr val="tx1"/>
                </a:solidFill>
              </a:rPr>
              <a:t>– </a:t>
            </a:r>
            <a:r>
              <a:rPr lang="ru-RU" sz="2100" dirty="0" smtClean="0">
                <a:solidFill>
                  <a:srgbClr val="002060"/>
                </a:solidFill>
              </a:rPr>
              <a:t>появление новой особой формы отражения действительности и управления ею.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00" b="1" dirty="0" smtClean="0">
                <a:solidFill>
                  <a:srgbClr val="C00000"/>
                </a:solidFill>
              </a:rPr>
              <a:t>В первый год </a:t>
            </a:r>
            <a:r>
              <a:rPr lang="ru-RU" sz="2100" dirty="0" smtClean="0">
                <a:solidFill>
                  <a:srgbClr val="002060"/>
                </a:solidFill>
              </a:rPr>
              <a:t>жизни наблюдаются предпосылки речевого развития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1-е полугодие </a:t>
            </a:r>
            <a:r>
              <a:rPr lang="ru-RU" sz="2100" dirty="0" smtClean="0">
                <a:solidFill>
                  <a:srgbClr val="002060"/>
                </a:solidFill>
              </a:rPr>
              <a:t>: звукоподражание ( </a:t>
            </a:r>
            <a:r>
              <a:rPr lang="ru-RU" sz="2100" dirty="0" err="1" smtClean="0">
                <a:solidFill>
                  <a:srgbClr val="002060"/>
                </a:solidFill>
              </a:rPr>
              <a:t>гуление</a:t>
            </a:r>
            <a:r>
              <a:rPr lang="ru-RU" sz="2100" dirty="0" smtClean="0">
                <a:solidFill>
                  <a:srgbClr val="002060"/>
                </a:solidFill>
              </a:rPr>
              <a:t> )</a:t>
            </a:r>
          </a:p>
          <a:p>
            <a:r>
              <a:rPr lang="ru-RU" sz="2100" b="1" dirty="0" smtClean="0">
                <a:solidFill>
                  <a:srgbClr val="002060"/>
                </a:solidFill>
              </a:rPr>
              <a:t>2-е полугодие </a:t>
            </a:r>
            <a:r>
              <a:rPr lang="ru-RU" sz="2100" dirty="0" smtClean="0">
                <a:solidFill>
                  <a:srgbClr val="002060"/>
                </a:solidFill>
              </a:rPr>
              <a:t>: лепет. В это время ребенком приобретается пассивный словарь. Ребёнок понимает отдельные слова, обращенные к нему.</a:t>
            </a:r>
          </a:p>
          <a:p>
            <a:pPr marL="514350" indent="-514350">
              <a:buAutoNum type="arabicPeriod" startAt="2"/>
            </a:pPr>
            <a:r>
              <a:rPr lang="ru-RU" sz="2100" b="1" dirty="0" smtClean="0">
                <a:solidFill>
                  <a:srgbClr val="C00000"/>
                </a:solidFill>
              </a:rPr>
              <a:t>1 год </a:t>
            </a:r>
            <a:r>
              <a:rPr lang="ru-RU" sz="2100" dirty="0" smtClean="0">
                <a:solidFill>
                  <a:schemeClr val="tx1"/>
                </a:solidFill>
              </a:rPr>
              <a:t>: </a:t>
            </a:r>
            <a:r>
              <a:rPr lang="ru-RU" sz="2100" dirty="0" smtClean="0">
                <a:solidFill>
                  <a:srgbClr val="002060"/>
                </a:solidFill>
              </a:rPr>
              <a:t>Появляются отдельные слова (</a:t>
            </a:r>
            <a:r>
              <a:rPr lang="ru-RU" sz="2100" b="1" dirty="0" smtClean="0">
                <a:solidFill>
                  <a:srgbClr val="002060"/>
                </a:solidFill>
              </a:rPr>
              <a:t>автономная детская речь</a:t>
            </a:r>
            <a:r>
              <a:rPr lang="ru-RU" sz="2100" dirty="0" smtClean="0">
                <a:solidFill>
                  <a:srgbClr val="002060"/>
                </a:solidFill>
              </a:rPr>
              <a:t>). Она не понятна для окружающих, многозначна, </a:t>
            </a:r>
            <a:r>
              <a:rPr lang="ru-RU" sz="2100" dirty="0" err="1" smtClean="0">
                <a:solidFill>
                  <a:srgbClr val="002060"/>
                </a:solidFill>
              </a:rPr>
              <a:t>ситуативна</a:t>
            </a:r>
            <a:r>
              <a:rPr lang="ru-RU" sz="2100" dirty="0" smtClean="0">
                <a:solidFill>
                  <a:srgbClr val="002060"/>
                </a:solidFill>
              </a:rPr>
              <a:t>, </a:t>
            </a:r>
            <a:r>
              <a:rPr lang="ru-RU" sz="2100" dirty="0" err="1" smtClean="0">
                <a:solidFill>
                  <a:srgbClr val="002060"/>
                </a:solidFill>
              </a:rPr>
              <a:t>аграмматична</a:t>
            </a:r>
            <a:r>
              <a:rPr lang="ru-RU" sz="2100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AutoNum type="arabicPeriod" startAt="2"/>
            </a:pPr>
            <a:r>
              <a:rPr lang="ru-RU" sz="2100" b="1" dirty="0" smtClean="0">
                <a:solidFill>
                  <a:srgbClr val="C00000"/>
                </a:solidFill>
              </a:rPr>
              <a:t>1-3 года </a:t>
            </a:r>
            <a:r>
              <a:rPr lang="ru-RU" sz="2100" dirty="0" smtClean="0">
                <a:solidFill>
                  <a:schemeClr val="tx1"/>
                </a:solidFill>
              </a:rPr>
              <a:t>: </a:t>
            </a:r>
            <a:r>
              <a:rPr lang="ru-RU" sz="2100" dirty="0" smtClean="0">
                <a:solidFill>
                  <a:srgbClr val="002060"/>
                </a:solidFill>
              </a:rPr>
              <a:t>активный и пассивный словари растут. 1,6 лет – 100 слов, 3 года – 1000 – 1500  слов. Ребёнок начинает говорить предложениями. К 3-м годам правильно произносит звуки за исключением сложных.</a:t>
            </a:r>
            <a:endParaRPr lang="ru-RU" sz="2100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georg\Desktop\да да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20" y="5902176"/>
            <a:ext cx="1459880" cy="95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6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georg\Desktop\ум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4734"/>
            <a:ext cx="2520280" cy="3332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20688"/>
            <a:ext cx="73428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</a:rPr>
              <a:t>ечевое развитие предполагает решение задач дошкольного образования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</a:rPr>
              <a:t>владение речью как средством общения и культуры;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обогащение активного словаря, развитие связной, грамматически правильной диалогической и монологической речей, развитие речевого творчества;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</a:rPr>
              <a:t>знакомление с книжной культурой, детской литературой;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</a:rPr>
              <a:t>онимание на слух текстов различных жанров детской литературы.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308304" cy="136083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</a:t>
            </a:r>
            <a:r>
              <a:rPr lang="ru-RU" b="1" dirty="0" smtClean="0">
                <a:solidFill>
                  <a:srgbClr val="002060"/>
                </a:solidFill>
              </a:rPr>
              <a:t>абота по развитию речи с младшими дошкольниками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63284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работе по развитию речи с младшими дошкольниками неоценимую роль играют традиционные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потешки</a:t>
            </a:r>
            <a:r>
              <a:rPr lang="ru-RU" sz="2000" b="1" i="1" dirty="0" smtClean="0">
                <a:solidFill>
                  <a:srgbClr val="C00000"/>
                </a:solidFill>
              </a:rPr>
              <a:t>,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колыбельные,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прибаутки, сказки </a:t>
            </a:r>
            <a:r>
              <a:rPr lang="ru-RU" sz="2000" b="1" dirty="0" smtClean="0">
                <a:solidFill>
                  <a:srgbClr val="002060"/>
                </a:solidFill>
              </a:rPr>
              <a:t>(особенно стихотворные).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02060"/>
                </a:solidFill>
              </a:rPr>
              <a:t>Колыбельные песни и </a:t>
            </a:r>
            <a:r>
              <a:rPr lang="ru-RU" sz="2000" i="1" dirty="0" err="1" smtClean="0">
                <a:solidFill>
                  <a:srgbClr val="002060"/>
                </a:solidFill>
              </a:rPr>
              <a:t>потешки</a:t>
            </a:r>
            <a:r>
              <a:rPr lang="ru-RU" sz="2000" i="1" dirty="0" smtClean="0">
                <a:solidFill>
                  <a:srgbClr val="002060"/>
                </a:solidFill>
              </a:rPr>
              <a:t> – бесценный материал, который позволяет ребёнку «почувствовать» язык, способствует освоению грамматического строя речи : «</a:t>
            </a:r>
            <a:r>
              <a:rPr lang="ru-RU" sz="2000" i="1" dirty="0" err="1" smtClean="0">
                <a:solidFill>
                  <a:srgbClr val="002060"/>
                </a:solidFill>
              </a:rPr>
              <a:t>котенька</a:t>
            </a:r>
            <a:r>
              <a:rPr lang="ru-RU" sz="2000" i="1" dirty="0" smtClean="0">
                <a:solidFill>
                  <a:srgbClr val="002060"/>
                </a:solidFill>
              </a:rPr>
              <a:t>», «</a:t>
            </a:r>
            <a:r>
              <a:rPr lang="ru-RU" sz="2000" i="1" dirty="0" err="1" smtClean="0">
                <a:solidFill>
                  <a:srgbClr val="002060"/>
                </a:solidFill>
              </a:rPr>
              <a:t>коток</a:t>
            </a:r>
            <a:r>
              <a:rPr lang="ru-RU" sz="2000" i="1" dirty="0" smtClean="0">
                <a:solidFill>
                  <a:srgbClr val="002060"/>
                </a:solidFill>
              </a:rPr>
              <a:t>», «котик», «</a:t>
            </a:r>
            <a:r>
              <a:rPr lang="ru-RU" sz="2000" i="1" dirty="0" err="1" smtClean="0">
                <a:solidFill>
                  <a:srgbClr val="002060"/>
                </a:solidFill>
              </a:rPr>
              <a:t>котя</a:t>
            </a:r>
            <a:r>
              <a:rPr lang="ru-RU" sz="2000" i="1" dirty="0" smtClean="0">
                <a:solidFill>
                  <a:srgbClr val="002060"/>
                </a:solidFill>
              </a:rPr>
              <a:t>».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На радость ребёнку – </a:t>
            </a:r>
            <a:r>
              <a:rPr lang="ru-RU" sz="2000" b="1" dirty="0" err="1" smtClean="0">
                <a:solidFill>
                  <a:srgbClr val="002060"/>
                </a:solidFill>
              </a:rPr>
              <a:t>заклички</a:t>
            </a:r>
            <a:r>
              <a:rPr lang="ru-RU" sz="2000" b="1" dirty="0" smtClean="0">
                <a:solidFill>
                  <a:srgbClr val="002060"/>
                </a:solidFill>
              </a:rPr>
              <a:t> – детские песенки – обращение к </a:t>
            </a:r>
            <a:r>
              <a:rPr lang="ru-RU" sz="2000" b="1" dirty="0" err="1" smtClean="0">
                <a:solidFill>
                  <a:srgbClr val="002060"/>
                </a:solidFill>
              </a:rPr>
              <a:t>слонцу</a:t>
            </a:r>
            <a:r>
              <a:rPr lang="ru-RU" sz="2000" b="1" dirty="0" smtClean="0">
                <a:solidFill>
                  <a:srgbClr val="002060"/>
                </a:solidFill>
              </a:rPr>
              <a:t>, радуге, дождю, птицам 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Весна красна! На чём пришла?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 err="1" smtClean="0">
                <a:solidFill>
                  <a:srgbClr val="002060"/>
                </a:solidFill>
              </a:rPr>
              <a:t>сошечке</a:t>
            </a:r>
            <a:r>
              <a:rPr lang="ru-RU" sz="2000" b="1" dirty="0" smtClean="0">
                <a:solidFill>
                  <a:srgbClr val="002060"/>
                </a:solidFill>
              </a:rPr>
              <a:t>, на </a:t>
            </a:r>
            <a:r>
              <a:rPr lang="ru-RU" sz="2000" b="1" dirty="0" err="1" smtClean="0">
                <a:solidFill>
                  <a:srgbClr val="002060"/>
                </a:solidFill>
              </a:rPr>
              <a:t>бороночке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На овсяном </a:t>
            </a:r>
            <a:r>
              <a:rPr lang="ru-RU" sz="2000" b="1" dirty="0" err="1" smtClean="0">
                <a:solidFill>
                  <a:srgbClr val="002060"/>
                </a:solidFill>
              </a:rPr>
              <a:t>снопочку</a:t>
            </a:r>
            <a:r>
              <a:rPr lang="ru-RU" sz="2000" b="1" dirty="0" smtClean="0">
                <a:solidFill>
                  <a:srgbClr val="002060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На </a:t>
            </a:r>
            <a:r>
              <a:rPr lang="ru-RU" sz="2000" b="1" dirty="0" err="1" smtClean="0">
                <a:solidFill>
                  <a:srgbClr val="002060"/>
                </a:solidFill>
              </a:rPr>
              <a:t>ржаномом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</a:rPr>
              <a:t>колосочку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georg\Desktop\ааааа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4029323" cy="19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eorg\Desktop\да да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20" y="6572224"/>
            <a:ext cx="1459880" cy="2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31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9632" y="1268760"/>
            <a:ext cx="7056784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</a:t>
            </a:r>
            <a:r>
              <a:rPr lang="ru-RU" sz="2400" b="1" dirty="0" smtClean="0">
                <a:solidFill>
                  <a:srgbClr val="002060"/>
                </a:solidFill>
              </a:rPr>
              <a:t> – важнейшая, эффективная в дошкольном возрасте форма социализации ребёнка, обеспечивающая освоение мира человеческих отношений. Она содержит образец, который объединяет «мир взрослых» и «мир детей», обеспечивая подготовку ребёнка к будущей жизни.</a:t>
            </a:r>
          </a:p>
          <a:p>
            <a:pPr marL="0" indent="0">
              <a:buNone/>
            </a:pPr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Игровая деятельность </a:t>
            </a:r>
            <a:r>
              <a:rPr lang="ru-RU" sz="2400" b="1" dirty="0" smtClean="0">
                <a:solidFill>
                  <a:srgbClr val="002060"/>
                </a:solidFill>
              </a:rPr>
              <a:t>– ведущая деятельность в дошкольном возрасте, которая воспроизводит деятельность и взаимоотношения взрослых в специально созданных (воображаемых) условиях.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129" name="Picture 9" descr="C:\Users\georg\Desktop\игругк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96" y="5020604"/>
            <a:ext cx="2736304" cy="182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georg\Desktop\во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01" y="4387790"/>
            <a:ext cx="3642003" cy="24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3216" y="987118"/>
            <a:ext cx="75542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 дошкольном возрасте учебная деятельность начинает развиваться в процессе игры, поэтому ребёнок должен обучаться играя.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Дидактическая игра </a:t>
            </a:r>
            <a:r>
              <a:rPr lang="ru-RU" sz="2400" b="1" dirty="0" smtClean="0">
                <a:solidFill>
                  <a:srgbClr val="002060"/>
                </a:solidFill>
              </a:rPr>
              <a:t>– специально созданная игра, выполняющая определенную учебную задачу, скрытую от ребёнка в игровой ситуации за игровыми действиями.</a:t>
            </a:r>
          </a:p>
          <a:p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361" y="3933056"/>
            <a:ext cx="48015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400" b="1" dirty="0" smtClean="0">
                <a:solidFill>
                  <a:srgbClr val="002060"/>
                </a:solidFill>
              </a:rPr>
              <a:t> играх на развитие речи ребёнок незаметно для себя усваивает сложный речевой материал, преодолевает нарушения речи, формируется наблюдательность, развивается внимание, мышление.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eorg\Desktop\да да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20" y="6597352"/>
            <a:ext cx="1459880" cy="2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georg\Desktop\ниф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213">
            <a:off x="5902581" y="1862604"/>
            <a:ext cx="2989493" cy="2059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195" name="Picture 3" descr="C:\Users\georg\Desktop\играе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45" y="4509119"/>
            <a:ext cx="2988206" cy="1991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13608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</a:rPr>
              <a:t>альчиковые игры как способ развития речи детей младшего дошкольного возраста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52006"/>
            <a:ext cx="5256584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«Ум ребёнка находится на кончиках его пальцев»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В.А. Сухомлинский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</a:rPr>
              <a:t>ловесная речь ребёнка начинается, когда движения его пальчиков достигают достаточной точности. Руки ребенка как бы подготавливают почву для последующего развития речи. Игры с пальчиками развивают мозг ребёнка, творческие способности, фантазию малыша. Это не только стимул для развития речи и мелкой моторики, но и один из вариантов радостного общения.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e8e4d6b0c65f246657a23eab4ddc6a95d60a3"/>
</p:tagLst>
</file>

<file path=ppt/theme/theme1.xml><?xml version="1.0" encoding="utf-8"?>
<a:theme xmlns:a="http://schemas.openxmlformats.org/drawingml/2006/main" name="Тема Office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637</Words>
  <Application>Microsoft Office PowerPoint</Application>
  <PresentationFormat>Экран (4:3)</PresentationFormat>
  <Paragraphs>37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Особенности развития речи детей раннего возраста</vt:lpstr>
      <vt:lpstr>Актуальность</vt:lpstr>
      <vt:lpstr>Презентация PowerPoint</vt:lpstr>
      <vt:lpstr>Этапы становления детской речи</vt:lpstr>
      <vt:lpstr>Презентация PowerPoint</vt:lpstr>
      <vt:lpstr>Работа по развитию речи с младшими дошкольниками</vt:lpstr>
      <vt:lpstr>Презентация PowerPoint</vt:lpstr>
      <vt:lpstr>Презентация PowerPoint</vt:lpstr>
      <vt:lpstr>Пальчиковые игры как способ развития речи детей младшего дошкольного возраста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Облака сквозь листья</dc:title>
  <dc:creator>obstinate</dc:creator>
  <dc:description>Шаблон презентации с сайта https://presentation-creation.ru/</dc:description>
  <cp:lastModifiedBy>georgenikonoffff@gmail.com</cp:lastModifiedBy>
  <cp:revision>445</cp:revision>
  <dcterms:created xsi:type="dcterms:W3CDTF">2018-02-25T09:09:03Z</dcterms:created>
  <dcterms:modified xsi:type="dcterms:W3CDTF">2020-12-14T07:22:04Z</dcterms:modified>
</cp:coreProperties>
</file>