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68" r:id="rId10"/>
  </p:sldIdLst>
  <p:sldSz cx="9144000" cy="6858000" type="screen4x3"/>
  <p:notesSz cx="6877050" cy="10001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FFFF"/>
    <a:srgbClr val="FF0000"/>
    <a:srgbClr val="CC0000"/>
    <a:srgbClr val="CCFF99"/>
    <a:srgbClr val="66FFFF"/>
    <a:srgbClr val="CCFF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DA11-1B1A-4801-8A7A-87043BCAE355}" type="datetimeFigureOut">
              <a:rPr lang="ru-RU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7720-911E-41ED-BF19-AA028E58A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DEB68-0947-41D2-8F11-D28119D31B8A}" type="datetimeFigureOut">
              <a:rPr lang="ru-RU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D7D1-4E02-444C-AD9C-42D2AABEA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6812-4749-4413-A0D5-6BEB81B620F6}" type="datetimeFigureOut">
              <a:rPr lang="ru-RU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4994-DA98-4941-B6CC-15F62C70C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AD29-76F9-47CB-9205-ABA82A21F336}" type="datetimeFigureOut">
              <a:rPr lang="ru-RU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346A-81A3-45A2-B4AC-11F5D4717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AA11-DA2F-48C0-A061-1A9AAA1F2E2B}" type="datetimeFigureOut">
              <a:rPr lang="ru-RU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B127-1E65-43AE-8774-EEE17C2EA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9235-92FC-4983-8A04-CCDA2E06CAD1}" type="datetimeFigureOut">
              <a:rPr lang="ru-RU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AA7C-F463-4A98-B9ED-2F268A024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A2D3-0FEB-48E1-A87B-2B875744135F}" type="datetimeFigureOut">
              <a:rPr lang="ru-RU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B85D-A8B8-4C0C-ADC2-29D1750A6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04268-1F41-44B3-88AC-CACECE8B3098}" type="datetimeFigureOut">
              <a:rPr lang="ru-RU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9CA8-35F8-4F12-B137-BA6E95FE8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68A6-B728-4811-B937-28A9DC23E2E6}" type="datetimeFigureOut">
              <a:rPr lang="ru-RU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B63F-2426-4233-8F8C-621348CB4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64FA-9E09-4057-BD5A-EA9F47153C9C}" type="datetimeFigureOut">
              <a:rPr lang="ru-RU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19DC-AB30-4DC3-B4C3-45D111264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A5EC-B90D-4017-AAAF-C9C42200FC0F}" type="datetimeFigureOut">
              <a:rPr lang="ru-RU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EED7-F6EA-40EE-8173-50D92A094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CCECFF">
                <a:gamma/>
                <a:tint val="73725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ADE2D8-DD05-4B99-98DF-90264A6324C4}" type="datetimeFigureOut">
              <a:rPr lang="ru-RU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D1D536-B02B-44B5-8BF7-DB5AF5DA6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http://prazdniki.me/wp-content/uploads/2013/05/deti_chitayu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9" y="3484489"/>
            <a:ext cx="3816671" cy="31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940425" y="5084763"/>
            <a:ext cx="28082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Учитель-логопед </a:t>
            </a:r>
          </a:p>
          <a:p>
            <a:pPr>
              <a:defRPr/>
            </a:pPr>
            <a:r>
              <a:rPr lang="ru-RU" sz="2000" b="1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МБДОУ №61</a:t>
            </a:r>
          </a:p>
          <a:p>
            <a:pPr>
              <a:defRPr/>
            </a:pPr>
            <a:r>
              <a:rPr lang="ru-RU" sz="2000" b="1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г. Апатиты</a:t>
            </a:r>
          </a:p>
          <a:p>
            <a:pPr>
              <a:defRPr/>
            </a:pPr>
            <a:r>
              <a:rPr lang="ru-RU" sz="2000" b="1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Донковцева И.В</a:t>
            </a:r>
            <a:r>
              <a:rPr lang="ru-RU" sz="2000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1520" y="333375"/>
            <a:ext cx="87129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</a:t>
            </a:r>
          </a:p>
          <a:p>
            <a:pPr algn="ctr"/>
            <a:r>
              <a:rPr lang="ru-RU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новых форм работы и инновационных технологий </a:t>
            </a:r>
            <a:endParaRPr lang="ru-RU" sz="40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ru-RU" sz="40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логопедических занятиях</a:t>
            </a:r>
            <a:endParaRPr lang="ru-RU" sz="40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323528" y="921433"/>
            <a:ext cx="518425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Учителю-логопеду в  условиях </a:t>
            </a:r>
            <a:r>
              <a:rPr lang="ru-RU" sz="2000" dirty="0" err="1">
                <a:latin typeface="+mj-lt"/>
              </a:rPr>
              <a:t>логопункта</a:t>
            </a:r>
            <a:r>
              <a:rPr lang="ru-RU" sz="2000" dirty="0">
                <a:latin typeface="+mj-lt"/>
              </a:rPr>
              <a:t>  приходиться решать максимальное количество задач по коррекции и развитию речи, что  требует поиска новых форм работы и использование инновационных технологий. </a:t>
            </a: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Владение </a:t>
            </a:r>
            <a:r>
              <a:rPr lang="ru-RU" sz="2000" dirty="0">
                <a:latin typeface="+mj-lt"/>
              </a:rPr>
              <a:t>современными </a:t>
            </a:r>
            <a:r>
              <a:rPr lang="ru-RU" sz="2000" dirty="0" smtClean="0">
                <a:latin typeface="+mj-lt"/>
              </a:rPr>
              <a:t>технологиями</a:t>
            </a:r>
            <a:r>
              <a:rPr lang="ru-RU" sz="2000" dirty="0">
                <a:latin typeface="+mj-lt"/>
              </a:rPr>
              <a:t>, эффективное применение </a:t>
            </a:r>
            <a:r>
              <a:rPr lang="ru-RU" sz="2000" dirty="0" smtClean="0">
                <a:latin typeface="+mj-lt"/>
              </a:rPr>
              <a:t>их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smtClean="0">
                <a:latin typeface="+mj-lt"/>
              </a:rPr>
              <a:t>в </a:t>
            </a:r>
            <a:r>
              <a:rPr lang="ru-RU" sz="2000" dirty="0">
                <a:latin typeface="+mj-lt"/>
              </a:rPr>
              <a:t>практической профессиональной деятельности по коррекции речевых нарушений у дошкольников позволяет добиваться положительных результатов</a:t>
            </a:r>
            <a:r>
              <a:rPr lang="ru-RU" sz="2000" dirty="0" smtClean="0">
                <a:latin typeface="+mj-lt"/>
              </a:rPr>
              <a:t>.  </a:t>
            </a:r>
            <a:endParaRPr lang="ru-RU" sz="2000" dirty="0">
              <a:latin typeface="+mj-lt"/>
            </a:endParaRPr>
          </a:p>
        </p:txBody>
      </p:sp>
      <p:pic>
        <p:nvPicPr>
          <p:cNvPr id="1026" name="Picture 2" descr="IMG-20210926-WA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93613"/>
            <a:ext cx="3236487" cy="51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383069" y="1000472"/>
            <a:ext cx="52690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+mj-lt"/>
              </a:rPr>
              <a:t>• </a:t>
            </a:r>
            <a:r>
              <a:rPr lang="ru-RU" sz="2000" b="1" i="1" dirty="0" smtClean="0">
                <a:latin typeface="+mj-lt"/>
              </a:rPr>
              <a:t>технология </a:t>
            </a:r>
            <a:r>
              <a:rPr lang="ru-RU" sz="2000" b="1" i="1" dirty="0">
                <a:latin typeface="+mj-lt"/>
              </a:rPr>
              <a:t>тактильно-кинестетической стимуляции </a:t>
            </a:r>
            <a:r>
              <a:rPr lang="ru-RU" sz="2000" dirty="0">
                <a:latin typeface="+mj-lt"/>
              </a:rPr>
              <a:t>кистей рук с использованием тренажеров Су-</a:t>
            </a:r>
            <a:r>
              <a:rPr lang="ru-RU" sz="2000" dirty="0" err="1">
                <a:latin typeface="+mj-lt"/>
              </a:rPr>
              <a:t>джок</a:t>
            </a:r>
            <a:r>
              <a:rPr lang="ru-RU" sz="2000" dirty="0">
                <a:latin typeface="+mj-lt"/>
              </a:rPr>
              <a:t> (в переводе с китайского: «су» — кисть, «</a:t>
            </a:r>
            <a:r>
              <a:rPr lang="ru-RU" sz="2000" dirty="0" err="1">
                <a:latin typeface="+mj-lt"/>
              </a:rPr>
              <a:t>джок</a:t>
            </a:r>
            <a:r>
              <a:rPr lang="ru-RU" sz="2000" dirty="0">
                <a:latin typeface="+mj-lt"/>
              </a:rPr>
              <a:t>» — стопа), которые оказывают воздействие на биоэнергетические точки, стимулируя речевые зоны коры головного </a:t>
            </a:r>
            <a:r>
              <a:rPr lang="ru-RU" sz="2000" dirty="0" smtClean="0">
                <a:latin typeface="+mj-lt"/>
              </a:rPr>
              <a:t>мозга. </a:t>
            </a:r>
          </a:p>
          <a:p>
            <a:pPr lvl="0"/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• </a:t>
            </a:r>
            <a:r>
              <a:rPr lang="ru-RU" sz="2000" b="1" i="1" dirty="0" smtClean="0">
                <a:latin typeface="+mj-lt"/>
              </a:rPr>
              <a:t>технология </a:t>
            </a:r>
            <a:r>
              <a:rPr lang="ru-RU" sz="2000" b="1" i="1" dirty="0" err="1">
                <a:latin typeface="+mj-lt"/>
              </a:rPr>
              <a:t>биоэнергопластики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(</a:t>
            </a:r>
            <a:r>
              <a:rPr lang="ru-RU" sz="2000" dirty="0" err="1">
                <a:latin typeface="+mj-lt"/>
              </a:rPr>
              <a:t>содружественное</a:t>
            </a:r>
            <a:r>
              <a:rPr lang="ru-RU" sz="2000" dirty="0">
                <a:latin typeface="+mj-lt"/>
              </a:rPr>
              <a:t> взаимодействие руки и языка</a:t>
            </a:r>
            <a:r>
              <a:rPr lang="ru-RU" sz="2000" dirty="0" smtClean="0">
                <a:latin typeface="+mj-lt"/>
              </a:rPr>
              <a:t>). </a:t>
            </a:r>
            <a:r>
              <a:rPr lang="ru-RU" sz="2000" dirty="0" err="1" smtClean="0">
                <a:latin typeface="+mj-lt"/>
              </a:rPr>
              <a:t>Биоэнергопластика</a:t>
            </a:r>
            <a:r>
              <a:rPr lang="ru-RU" sz="2000" dirty="0" smtClean="0">
                <a:latin typeface="+mj-lt"/>
              </a:rPr>
              <a:t> – это соединения движений артикуляционного аппарата с движениями кисти руки. Движение руки подбирается под любое артикуляционное упражнение.</a:t>
            </a:r>
            <a:endParaRPr lang="ru-RU" sz="2000" dirty="0">
              <a:latin typeface="+mj-lt"/>
            </a:endParaRPr>
          </a:p>
        </p:txBody>
      </p:sp>
      <p:pic>
        <p:nvPicPr>
          <p:cNvPr id="1026" name="Picture 2" descr="f682ebf22e2f565b2b6abe573422c178-800x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00472"/>
            <a:ext cx="2520282" cy="252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f744e5d0629d708d421ab085ce178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65" y="3861048"/>
            <a:ext cx="31480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557" y="176282"/>
            <a:ext cx="5177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Коррекционные технологии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383069" y="1000472"/>
            <a:ext cx="498101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000" i="1" dirty="0" smtClean="0">
                <a:latin typeface="+mj-lt"/>
              </a:rPr>
              <a:t>• </a:t>
            </a:r>
            <a:r>
              <a:rPr lang="ru-RU" sz="2000" b="1" i="1" dirty="0" smtClean="0">
                <a:latin typeface="+mj-lt"/>
              </a:rPr>
              <a:t>технология </a:t>
            </a:r>
            <a:r>
              <a:rPr lang="ru-RU" sz="2000" b="1" i="1" dirty="0">
                <a:latin typeface="+mj-lt"/>
              </a:rPr>
              <a:t>развития речевого </a:t>
            </a:r>
            <a:r>
              <a:rPr lang="ru-RU" sz="2000" b="1" i="1" dirty="0" smtClean="0">
                <a:latin typeface="+mj-lt"/>
              </a:rPr>
              <a:t>дыхания </a:t>
            </a:r>
            <a:r>
              <a:rPr lang="ru-RU" sz="2000" dirty="0" smtClean="0">
                <a:latin typeface="+mj-lt"/>
              </a:rPr>
              <a:t>(разработанная </a:t>
            </a:r>
            <a:r>
              <a:rPr lang="ru-RU" sz="2000" dirty="0">
                <a:latin typeface="+mj-lt"/>
              </a:rPr>
              <a:t>Л.И. Беляковой, Н.Н. Гончаровой, Т.Г. </a:t>
            </a:r>
            <a:r>
              <a:rPr lang="ru-RU" sz="2000" dirty="0" smtClean="0">
                <a:latin typeface="+mj-lt"/>
              </a:rPr>
              <a:t>Шишковой) включает известные </a:t>
            </a:r>
            <a:r>
              <a:rPr lang="ru-RU" sz="2000" dirty="0">
                <a:latin typeface="+mj-lt"/>
              </a:rPr>
              <a:t>методические приемы и авторские методики с использованием отдельных положений парадоксальной дыхательной гимнастики А.Н. Стрельниковой</a:t>
            </a:r>
            <a:r>
              <a:rPr lang="ru-RU" sz="2000" dirty="0" smtClean="0">
                <a:latin typeface="+mj-lt"/>
              </a:rPr>
              <a:t>.</a:t>
            </a:r>
          </a:p>
          <a:p>
            <a:pPr lvl="0"/>
            <a:endParaRPr lang="ru-RU" sz="2000" dirty="0" smtClean="0">
              <a:latin typeface="+mj-lt"/>
            </a:endParaRPr>
          </a:p>
          <a:p>
            <a:pPr lvl="0"/>
            <a:endParaRPr lang="ru-RU" sz="2000" dirty="0">
              <a:latin typeface="+mj-lt"/>
            </a:endParaRPr>
          </a:p>
          <a:p>
            <a:r>
              <a:rPr lang="ru-RU" sz="2000" i="1" dirty="0">
                <a:latin typeface="+mj-lt"/>
              </a:rPr>
              <a:t>• </a:t>
            </a:r>
            <a:r>
              <a:rPr lang="ru-RU" sz="2000" b="1" i="1" dirty="0" smtClean="0">
                <a:latin typeface="+mj-lt"/>
              </a:rPr>
              <a:t>логопедический </a:t>
            </a:r>
            <a:r>
              <a:rPr lang="ru-RU" sz="2000" b="1" i="1" dirty="0">
                <a:latin typeface="+mj-lt"/>
              </a:rPr>
              <a:t>и зондовый массаж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(</a:t>
            </a:r>
            <a:r>
              <a:rPr lang="ru-RU" sz="2000" dirty="0">
                <a:latin typeface="+mj-lt"/>
              </a:rPr>
              <a:t>при </a:t>
            </a:r>
            <a:r>
              <a:rPr lang="ru-RU" sz="2000" dirty="0" err="1">
                <a:latin typeface="+mj-lt"/>
              </a:rPr>
              <a:t>дизартрических</a:t>
            </a:r>
            <a:r>
              <a:rPr lang="ru-RU" sz="2000" dirty="0">
                <a:latin typeface="+mj-lt"/>
              </a:rPr>
              <a:t> расстройствах с целью нормализации произносительной стороны речи у </a:t>
            </a:r>
            <a:r>
              <a:rPr lang="ru-RU" sz="2000" dirty="0" smtClean="0">
                <a:latin typeface="+mj-lt"/>
              </a:rPr>
              <a:t>детей).</a:t>
            </a:r>
            <a:endParaRPr lang="ru-RU" sz="2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557" y="176282"/>
            <a:ext cx="5177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Коррекционные технологии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11d8mSgCQ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0688"/>
            <a:ext cx="2448272" cy="36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0dk25gd3kd6dgpbifpwsd6mvgiv66vn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3718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353462" y="1412776"/>
            <a:ext cx="498101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000" i="1" dirty="0" smtClean="0">
                <a:latin typeface="+mj-lt"/>
              </a:rPr>
              <a:t>• </a:t>
            </a:r>
            <a:r>
              <a:rPr lang="ru-RU" sz="2000" b="1" i="1" dirty="0">
                <a:latin typeface="+mj-lt"/>
              </a:rPr>
              <a:t>артикуляционная гимнастика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способствует улучшению подвижности артикуляционных органов, иннервации мышц лица, улучшению кровоснабжения, преодолению речевых нарушений; </a:t>
            </a:r>
            <a:endParaRPr lang="en-US" sz="2000" dirty="0" smtClean="0">
              <a:latin typeface="+mj-lt"/>
            </a:endParaRPr>
          </a:p>
          <a:p>
            <a:pPr lvl="0"/>
            <a:endParaRPr lang="ru-RU" sz="2000" dirty="0">
              <a:latin typeface="+mj-lt"/>
            </a:endParaRPr>
          </a:p>
          <a:p>
            <a:r>
              <a:rPr lang="ru-RU" sz="2000" i="1" dirty="0"/>
              <a:t>• </a:t>
            </a:r>
            <a:r>
              <a:rPr lang="ru-RU" sz="2000" b="1" i="1" dirty="0" smtClean="0">
                <a:latin typeface="+mj-lt"/>
              </a:rPr>
              <a:t>пальчиковая </a:t>
            </a:r>
            <a:r>
              <a:rPr lang="ru-RU" sz="2000" b="1" i="1" dirty="0">
                <a:latin typeface="+mj-lt"/>
              </a:rPr>
              <a:t>гимнастика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направлена на формирование точных координированных движений пальцев рук, стимулирование двигательных зон коры головного мозга, оказывающая большое влияние на развитие речи</a:t>
            </a:r>
            <a:r>
              <a:rPr lang="ru-RU" sz="2000" dirty="0" smtClean="0">
                <a:latin typeface="+mj-lt"/>
              </a:rPr>
              <a:t>).</a:t>
            </a:r>
            <a:endParaRPr lang="ru-RU" sz="2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557" y="176282"/>
            <a:ext cx="4350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Здоровьесберегающие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технологии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Содержимое 6" descr="DSCN6401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16" y="332656"/>
            <a:ext cx="33545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Содержимое 9" descr="DSCN39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45" y="3645024"/>
            <a:ext cx="3387311" cy="253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4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353462" y="1412776"/>
            <a:ext cx="49386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000" i="1" dirty="0" smtClean="0">
                <a:latin typeface="+mj-lt"/>
              </a:rPr>
              <a:t>• </a:t>
            </a:r>
            <a:r>
              <a:rPr lang="ru-RU" sz="2000" b="1" i="1" dirty="0" err="1">
                <a:latin typeface="+mj-lt"/>
              </a:rPr>
              <a:t>психогимнастика</a:t>
            </a:r>
            <a:r>
              <a:rPr lang="ru-RU" sz="2000" dirty="0">
                <a:latin typeface="+mj-lt"/>
              </a:rPr>
              <a:t> направлена на снятие психоэмоционального напряжения, повышения уверенности в себе, в своих </a:t>
            </a:r>
            <a:r>
              <a:rPr lang="ru-RU" sz="2000" dirty="0" smtClean="0">
                <a:latin typeface="+mj-lt"/>
              </a:rPr>
              <a:t>силах;</a:t>
            </a:r>
            <a:endParaRPr lang="en-US" sz="2000" dirty="0" smtClean="0">
              <a:latin typeface="+mj-lt"/>
            </a:endParaRPr>
          </a:p>
          <a:p>
            <a:pPr lvl="0"/>
            <a:r>
              <a:rPr lang="ru-RU" sz="2000" dirty="0" smtClean="0">
                <a:latin typeface="+mj-lt"/>
              </a:rPr>
              <a:t> </a:t>
            </a:r>
            <a:endParaRPr lang="ru-RU" sz="2000" dirty="0">
              <a:latin typeface="+mj-lt"/>
            </a:endParaRPr>
          </a:p>
          <a:p>
            <a:pPr lvl="0"/>
            <a:r>
              <a:rPr lang="ru-RU" sz="2000" i="1" dirty="0">
                <a:latin typeface="+mj-lt"/>
              </a:rPr>
              <a:t>• </a:t>
            </a:r>
            <a:r>
              <a:rPr lang="ru-RU" sz="2000" b="1" i="1" dirty="0" smtClean="0">
                <a:latin typeface="+mj-lt"/>
              </a:rPr>
              <a:t>зрительная </a:t>
            </a:r>
            <a:r>
              <a:rPr lang="ru-RU" sz="2000" b="1" i="1" dirty="0">
                <a:latin typeface="+mj-lt"/>
              </a:rPr>
              <a:t>гимнастика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снимает </a:t>
            </a:r>
            <a:r>
              <a:rPr lang="ru-RU" sz="2000" dirty="0">
                <a:latin typeface="+mj-lt"/>
              </a:rPr>
              <a:t>переутомление зрительного аппарата, повышает тонус и эластичность глазных мышц</a:t>
            </a:r>
            <a:r>
              <a:rPr lang="ru-RU" sz="2000" dirty="0" smtClean="0">
                <a:latin typeface="+mj-lt"/>
              </a:rPr>
              <a:t>;</a:t>
            </a:r>
            <a:endParaRPr lang="en-US" sz="2000" dirty="0" smtClean="0">
              <a:latin typeface="+mj-lt"/>
            </a:endParaRPr>
          </a:p>
          <a:p>
            <a:pPr lvl="0"/>
            <a:endParaRPr lang="ru-RU" sz="2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557" y="176282"/>
            <a:ext cx="4350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Здоровьесберегающие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технологии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f8d04af9a31bdece386ca7229b183d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624"/>
            <a:ext cx="3355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3fe08d7a4271a3e87b0253dc46d1c4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29" y="2492896"/>
            <a:ext cx="33872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47891"/>
            <a:ext cx="45365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•</a:t>
            </a:r>
            <a:r>
              <a:rPr lang="ru-RU" sz="2000" dirty="0"/>
              <a:t> </a:t>
            </a:r>
            <a:r>
              <a:rPr lang="ru-RU" sz="2000" b="1" i="1" dirty="0"/>
              <a:t>развитие дыхательных функций</a:t>
            </a:r>
            <a:r>
              <a:rPr lang="ru-RU" sz="2000" b="1" dirty="0"/>
              <a:t> </a:t>
            </a:r>
            <a:r>
              <a:rPr lang="ru-RU" sz="2000" dirty="0"/>
              <a:t>путем формирования правильного физиологического и речевого типа дыхания, развитие силы и подвижности дыхательной мускулатуры.</a:t>
            </a:r>
          </a:p>
          <a:p>
            <a:endParaRPr lang="ru-RU" dirty="0"/>
          </a:p>
        </p:txBody>
      </p:sp>
      <p:pic>
        <p:nvPicPr>
          <p:cNvPr id="4100" name="Содержимое 6" descr="DSCN6394.JPG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409954"/>
            <a:ext cx="3024337" cy="22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0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237383" y="1129598"/>
            <a:ext cx="84969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000" i="1" dirty="0" smtClean="0">
                <a:latin typeface="+mj-lt"/>
              </a:rPr>
              <a:t>• </a:t>
            </a:r>
            <a:r>
              <a:rPr lang="ru-RU" sz="2000" dirty="0"/>
              <a:t>в оформлении документации, отчётов; </a:t>
            </a:r>
          </a:p>
          <a:p>
            <a:pPr lvl="0"/>
            <a:r>
              <a:rPr lang="ru-RU" sz="2000" i="1" dirty="0"/>
              <a:t>• </a:t>
            </a:r>
            <a:r>
              <a:rPr lang="ru-RU" sz="2000" dirty="0" smtClean="0"/>
              <a:t>в </a:t>
            </a:r>
            <a:r>
              <a:rPr lang="ru-RU" sz="2000" dirty="0"/>
              <a:t>создании  презентаций в программе </a:t>
            </a:r>
            <a:r>
              <a:rPr lang="ru-RU" sz="2000" dirty="0" err="1" smtClean="0"/>
              <a:t>PowerPoint</a:t>
            </a:r>
            <a:r>
              <a:rPr lang="ru-RU" sz="2000" dirty="0" smtClean="0"/>
              <a:t>; </a:t>
            </a:r>
            <a:endParaRPr lang="ru-RU" sz="2000" dirty="0"/>
          </a:p>
          <a:p>
            <a:pPr lvl="0"/>
            <a:r>
              <a:rPr lang="ru-RU" sz="2000" i="1" dirty="0"/>
              <a:t>• </a:t>
            </a:r>
            <a:r>
              <a:rPr lang="ru-RU" sz="2000" dirty="0" smtClean="0"/>
              <a:t>в </a:t>
            </a:r>
            <a:r>
              <a:rPr lang="ru-RU" sz="2000" dirty="0"/>
              <a:t>оформлении буклетов, консультативных материалов по различным направлениям коррекционно-развивающей работы для педагогов и родителей (законных представителей) воспитанников;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8557" y="176282"/>
            <a:ext cx="8123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Информационно-коммуникационные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технологии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384" y="2760814"/>
            <a:ext cx="58507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• </a:t>
            </a:r>
            <a:r>
              <a:rPr lang="ru-RU" sz="2000" dirty="0" smtClean="0"/>
              <a:t>адаптированные </a:t>
            </a:r>
            <a:r>
              <a:rPr lang="ru-RU" sz="2000" dirty="0"/>
              <a:t>развивающие и обучающие компьютерные программы, компьютерные игры для </a:t>
            </a:r>
            <a:r>
              <a:rPr lang="ru-RU" sz="2000" dirty="0" smtClean="0"/>
              <a:t>дошкольников; </a:t>
            </a:r>
            <a:endParaRPr lang="ru-RU" sz="2000" dirty="0"/>
          </a:p>
          <a:p>
            <a:pPr lvl="0"/>
            <a:r>
              <a:rPr lang="ru-RU" sz="2000" i="1" dirty="0" smtClean="0"/>
              <a:t>• </a:t>
            </a:r>
            <a:r>
              <a:rPr lang="ru-RU" sz="2000" dirty="0" smtClean="0"/>
              <a:t>учебные </a:t>
            </a:r>
            <a:r>
              <a:rPr lang="ru-RU" sz="2000" dirty="0"/>
              <a:t>авторские презентации, </a:t>
            </a:r>
            <a:r>
              <a:rPr lang="ru-RU" sz="2000" dirty="0" smtClean="0"/>
              <a:t>упражнения </a:t>
            </a:r>
            <a:r>
              <a:rPr lang="ru-RU" sz="2000" dirty="0"/>
              <a:t>и речевой материал для автоматизации звуков, игры, диагностические материалы и др. с логопедических </a:t>
            </a:r>
            <a:r>
              <a:rPr lang="ru-RU" sz="2000" dirty="0" smtClean="0"/>
              <a:t>сайтов.</a:t>
            </a:r>
            <a:endParaRPr lang="ru-RU" sz="2000" dirty="0"/>
          </a:p>
        </p:txBody>
      </p:sp>
      <p:pic>
        <p:nvPicPr>
          <p:cNvPr id="5" name="Содержимое 6" descr="DSCN63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46293" y="2924944"/>
            <a:ext cx="2646187" cy="35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230491" y="908720"/>
            <a:ext cx="53706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• </a:t>
            </a:r>
            <a:r>
              <a:rPr lang="ru-RU" sz="2000" b="1" i="1" dirty="0">
                <a:latin typeface="+mj-lt"/>
              </a:rPr>
              <a:t>проект</a:t>
            </a:r>
            <a:r>
              <a:rPr lang="ru-RU" sz="2000" dirty="0">
                <a:latin typeface="+mj-lt"/>
              </a:rPr>
              <a:t> по развитию речи  детей раннего и  дошкольного возраста </a:t>
            </a:r>
            <a:r>
              <a:rPr lang="ru-RU" sz="2000" b="1" dirty="0">
                <a:latin typeface="+mj-lt"/>
              </a:rPr>
              <a:t>«</a:t>
            </a:r>
            <a:r>
              <a:rPr lang="ru-RU" sz="2000" b="1" dirty="0" err="1">
                <a:latin typeface="+mj-lt"/>
              </a:rPr>
              <a:t>Говорушки</a:t>
            </a:r>
            <a:r>
              <a:rPr lang="ru-RU" sz="2000" b="1" dirty="0" smtClean="0">
                <a:latin typeface="+mj-lt"/>
              </a:rPr>
              <a:t>»</a:t>
            </a:r>
            <a:r>
              <a:rPr lang="ru-RU" sz="2000" dirty="0" smtClean="0">
                <a:latin typeface="+mj-lt"/>
              </a:rPr>
              <a:t>;</a:t>
            </a:r>
          </a:p>
          <a:p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• </a:t>
            </a:r>
            <a:r>
              <a:rPr lang="ru-RU" sz="2000" b="1" i="1" dirty="0" smtClean="0">
                <a:latin typeface="+mj-lt"/>
              </a:rPr>
              <a:t>проект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на развитие эмоционально-волевой, коммуникативной сфер, формирования речевой активности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«Сядем рядком, поговорим ладком»</a:t>
            </a:r>
            <a:r>
              <a:rPr lang="ru-RU" sz="2000" dirty="0" smtClean="0">
                <a:latin typeface="+mj-lt"/>
              </a:rPr>
              <a:t>;</a:t>
            </a:r>
            <a:endParaRPr lang="ru-RU" sz="2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26094"/>
            <a:ext cx="5980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Технология проектирования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6" descr="DSCN60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6796" y="908720"/>
            <a:ext cx="3093676" cy="231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2" descr="DSC0068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5616" y="4552884"/>
            <a:ext cx="2952328" cy="2213897"/>
          </a:xfrm>
          <a:prstGeom prst="rect">
            <a:avLst/>
          </a:prstGeom>
        </p:spPr>
      </p:pic>
      <p:pic>
        <p:nvPicPr>
          <p:cNvPr id="7" name="Содержимое 18" descr="DSC0067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7609" y="4552884"/>
            <a:ext cx="2952783" cy="22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4362" y="3447386"/>
            <a:ext cx="8496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i="1" dirty="0"/>
              <a:t>• </a:t>
            </a:r>
            <a:r>
              <a:rPr lang="ru-RU" sz="2000" b="1" i="1" dirty="0"/>
              <a:t>проект </a:t>
            </a:r>
            <a:r>
              <a:rPr lang="ru-RU" sz="2000" dirty="0"/>
              <a:t>по обучению детей грамоте, профилактике </a:t>
            </a:r>
            <a:r>
              <a:rPr lang="ru-RU" sz="2000" dirty="0" err="1"/>
              <a:t>дисграфии</a:t>
            </a:r>
            <a:r>
              <a:rPr lang="ru-RU" sz="2000" dirty="0"/>
              <a:t> и </a:t>
            </a:r>
            <a:r>
              <a:rPr lang="ru-RU" sz="2000" dirty="0" err="1"/>
              <a:t>дислексии</a:t>
            </a:r>
            <a:r>
              <a:rPr lang="ru-RU" sz="2000" dirty="0"/>
              <a:t> у  воспитанников  старшей и подготовительной к школе группы </a:t>
            </a:r>
            <a:r>
              <a:rPr lang="ru-RU" sz="2000" b="1" dirty="0"/>
              <a:t>«Хочу учиться</a:t>
            </a:r>
            <a:r>
              <a:rPr lang="ru-RU" sz="2000" b="1" dirty="0" smtClean="0"/>
              <a:t>!»</a:t>
            </a:r>
            <a:r>
              <a:rPr lang="ru-RU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12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1835150" y="836613"/>
            <a:ext cx="5040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 ВНИМАНИЕ</a:t>
            </a:r>
          </a:p>
        </p:txBody>
      </p:sp>
      <p:pic>
        <p:nvPicPr>
          <p:cNvPr id="23554" name="Рисунок 6" descr="http://sadpavlovka.ru/wp-content/uploads/2014/04/43a913fd40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565400"/>
            <a:ext cx="67865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6ADAFA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441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дошкольников к обучению грамоте.</dc:title>
  <dc:creator>user</dc:creator>
  <cp:lastModifiedBy>Professional</cp:lastModifiedBy>
  <cp:revision>113</cp:revision>
  <dcterms:created xsi:type="dcterms:W3CDTF">2015-10-17T16:47:39Z</dcterms:created>
  <dcterms:modified xsi:type="dcterms:W3CDTF">2024-08-06T08:58:03Z</dcterms:modified>
</cp:coreProperties>
</file>