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22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3F28D-D4BE-4A3D-9DA2-53E229F58CC6}" type="datetimeFigureOut">
              <a:rPr lang="ru-RU" smtClean="0"/>
              <a:t>12.04.2025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6C03A-AC88-432D-AF10-09E2139BF8BF}" type="slidenum">
              <a:rPr lang="ru-RU" smtClean="0"/>
              <a:t>‹#›</a:t>
            </a:fld>
            <a:endParaRPr lang="ru-RU"/>
          </a:p>
        </p:txBody>
      </p:sp>
    </p:spTree>
    <p:extLst>
      <p:ext uri="{BB962C8B-B14F-4D97-AF65-F5344CB8AC3E}">
        <p14:creationId xmlns:p14="http://schemas.microsoft.com/office/powerpoint/2010/main" val="319382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A6C03A-AC88-432D-AF10-09E2139BF8BF}" type="slidenum">
              <a:rPr lang="ru-RU" smtClean="0"/>
              <a:t>11</a:t>
            </a:fld>
            <a:endParaRPr lang="ru-RU"/>
          </a:p>
        </p:txBody>
      </p:sp>
    </p:spTree>
    <p:extLst>
      <p:ext uri="{BB962C8B-B14F-4D97-AF65-F5344CB8AC3E}">
        <p14:creationId xmlns:p14="http://schemas.microsoft.com/office/powerpoint/2010/main" val="49848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1F1A9B6-CAF8-4013-936E-58B656308CFF}" type="datetimeFigureOut">
              <a:rPr lang="ru-RU" smtClean="0"/>
              <a:t>12.04.2025</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98820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F1A9B6-CAF8-4013-936E-58B656308CF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173359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F1A9B6-CAF8-4013-936E-58B656308CF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161998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F1A9B6-CAF8-4013-936E-58B656308CF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93A7CA-6406-4AAF-8140-4661C6B0155B}"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F1A9B6-CAF8-4013-936E-58B656308CF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306356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1F1A9B6-CAF8-4013-936E-58B656308CFF}" type="datetimeFigureOut">
              <a:rPr lang="ru-RU" smtClean="0"/>
              <a:t>12.04.2025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37703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1F1A9B6-CAF8-4013-936E-58B656308CFF}" type="datetimeFigureOut">
              <a:rPr lang="ru-RU" smtClean="0"/>
              <a:t>12.04.2025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35245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F1A9B6-CAF8-4013-936E-58B656308CF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746809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F1A9B6-CAF8-4013-936E-58B656308CF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357947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F1A9B6-CAF8-4013-936E-58B656308CF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38192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F1A9B6-CAF8-4013-936E-58B656308CFF}" type="datetimeFigureOut">
              <a:rPr lang="ru-RU" smtClean="0"/>
              <a:t>12.04.2025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114530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1F1A9B6-CAF8-4013-936E-58B656308CF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426747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1F1A9B6-CAF8-4013-936E-58B656308CFF}" type="datetimeFigureOut">
              <a:rPr lang="ru-RU" smtClean="0"/>
              <a:t>12.04.2025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323402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1F1A9B6-CAF8-4013-936E-58B656308CFF}" type="datetimeFigureOut">
              <a:rPr lang="ru-RU" smtClean="0"/>
              <a:t>12.04.2025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86032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1A9B6-CAF8-4013-936E-58B656308CFF}" type="datetimeFigureOut">
              <a:rPr lang="ru-RU" smtClean="0"/>
              <a:t>12.04.2025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137318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F1A9B6-CAF8-4013-936E-58B656308CF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9471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F1A9B6-CAF8-4013-936E-58B656308CFF}" type="datetimeFigureOut">
              <a:rPr lang="ru-RU" smtClean="0"/>
              <a:t>12.04.2025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93A7CA-6406-4AAF-8140-4661C6B0155B}" type="slidenum">
              <a:rPr lang="ru-RU" smtClean="0"/>
              <a:t>‹#›</a:t>
            </a:fld>
            <a:endParaRPr lang="ru-RU"/>
          </a:p>
        </p:txBody>
      </p:sp>
    </p:spTree>
    <p:extLst>
      <p:ext uri="{BB962C8B-B14F-4D97-AF65-F5344CB8AC3E}">
        <p14:creationId xmlns:p14="http://schemas.microsoft.com/office/powerpoint/2010/main" val="135024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1F1A9B6-CAF8-4013-936E-58B656308CFF}" type="datetimeFigureOut">
              <a:rPr lang="ru-RU" smtClean="0"/>
              <a:t>12.04.2025</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93A7CA-6406-4AAF-8140-4661C6B0155B}" type="slidenum">
              <a:rPr lang="ru-RU" smtClean="0"/>
              <a:t>‹#›</a:t>
            </a:fld>
            <a:endParaRPr lang="ru-RU"/>
          </a:p>
        </p:txBody>
      </p:sp>
    </p:spTree>
    <p:extLst>
      <p:ext uri="{BB962C8B-B14F-4D97-AF65-F5344CB8AC3E}">
        <p14:creationId xmlns:p14="http://schemas.microsoft.com/office/powerpoint/2010/main" val="373980452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544714" y="1696976"/>
            <a:ext cx="9144000" cy="3065462"/>
          </a:xfrm>
        </p:spPr>
        <p:txBody>
          <a:bodyPr>
            <a:normAutofit fontScale="90000"/>
          </a:bodyPr>
          <a:lstStyle/>
          <a:p>
            <a:pPr algn="ctr"/>
            <a:r>
              <a:rPr lang="ru-RU" b="1" dirty="0" smtClean="0"/>
              <a:t/>
            </a:r>
            <a:br>
              <a:rPr lang="ru-RU" b="1" dirty="0" smtClean="0"/>
            </a:br>
            <a:r>
              <a:rPr lang="ru-RU" b="1" dirty="0"/>
              <a:t/>
            </a:r>
            <a:br>
              <a:rPr lang="ru-RU" b="1" dirty="0"/>
            </a:br>
            <a:r>
              <a:rPr lang="ru-RU" sz="5300" b="1" dirty="0" smtClean="0"/>
              <a:t>«</a:t>
            </a:r>
            <a:r>
              <a:rPr lang="ru-RU" sz="5300" b="1" dirty="0" err="1"/>
              <a:t>Здоровьесберегающие</a:t>
            </a:r>
            <a:r>
              <a:rPr lang="ru-RU" sz="5300" b="1" dirty="0"/>
              <a:t> технологии в </a:t>
            </a:r>
            <a:r>
              <a:rPr lang="ru-RU" sz="5300" b="1" dirty="0" smtClean="0"/>
              <a:t/>
            </a:r>
            <a:br>
              <a:rPr lang="ru-RU" sz="5300" b="1" dirty="0" smtClean="0"/>
            </a:br>
            <a:r>
              <a:rPr lang="ru-RU" sz="5300" b="1" dirty="0" smtClean="0"/>
              <a:t>работе </a:t>
            </a:r>
            <a:r>
              <a:rPr lang="ru-RU" sz="5300" b="1" dirty="0"/>
              <a:t>логопеда»</a:t>
            </a:r>
            <a:br>
              <a:rPr lang="ru-RU" sz="5300" b="1" dirty="0"/>
            </a:br>
            <a:r>
              <a:rPr lang="ru-RU" sz="3100" dirty="0" smtClean="0"/>
              <a:t/>
            </a:r>
            <a:br>
              <a:rPr lang="ru-RU" sz="3100" dirty="0" smtClean="0"/>
            </a:br>
            <a:endParaRPr lang="ru-RU" sz="3100" dirty="0"/>
          </a:p>
        </p:txBody>
      </p:sp>
    </p:spTree>
    <p:extLst>
      <p:ext uri="{BB962C8B-B14F-4D97-AF65-F5344CB8AC3E}">
        <p14:creationId xmlns:p14="http://schemas.microsoft.com/office/powerpoint/2010/main" val="1938118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a:t>Кинезеологические</a:t>
            </a:r>
            <a:r>
              <a:rPr lang="ru-RU" b="1" dirty="0"/>
              <a:t> </a:t>
            </a:r>
            <a:r>
              <a:rPr lang="ru-RU" b="1" dirty="0" smtClean="0"/>
              <a:t>упражнения</a:t>
            </a:r>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normAutofit/>
          </a:bodyPr>
          <a:lstStyle/>
          <a:p>
            <a:r>
              <a:rPr lang="ru-RU" dirty="0"/>
              <a:t>Это специально организованные движения для оптимизации деятельности мозга и тела. Именно эти упражнения позволяют создать новые нейронные связи и улучшить работу головного мозга, отвечающего за развитие психических процессов и интеллекта. </a:t>
            </a:r>
          </a:p>
          <a:p>
            <a:r>
              <a:rPr lang="ru-RU" dirty="0"/>
              <a:t>   </a:t>
            </a:r>
            <a:r>
              <a:rPr lang="ru-RU" dirty="0" err="1"/>
              <a:t>Кинезиологические</a:t>
            </a:r>
            <a:r>
              <a:rPr lang="ru-RU" dirty="0"/>
              <a:t> упражнения направлены на развитие межполушарного взаимодействия.</a:t>
            </a:r>
          </a:p>
          <a:p>
            <a:endParaRPr lang="ru-RU" dirty="0"/>
          </a:p>
        </p:txBody>
      </p:sp>
      <p:pic>
        <p:nvPicPr>
          <p:cNvPr id="5122"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742" y="987425"/>
            <a:ext cx="6106646" cy="4576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3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1842" y="998738"/>
            <a:ext cx="3932237" cy="892206"/>
          </a:xfrm>
        </p:spPr>
        <p:txBody>
          <a:bodyPr>
            <a:normAutofit fontScale="90000"/>
          </a:bodyPr>
          <a:lstStyle/>
          <a:p>
            <a:pPr algn="ctr"/>
            <a:r>
              <a:rPr lang="ru-RU" b="1" dirty="0"/>
              <a:t>Гимнастика для </a:t>
            </a:r>
            <a:r>
              <a:rPr lang="ru-RU" b="1" dirty="0" smtClean="0"/>
              <a:t>глаз</a:t>
            </a:r>
            <a:endParaRPr lang="ru-RU" dirty="0"/>
          </a:p>
        </p:txBody>
      </p:sp>
      <p:pic>
        <p:nvPicPr>
          <p:cNvPr id="7" name="Рисунок 6" descr="Picture background"/>
          <p:cNvPicPr>
            <a:picLocks noGrp="1"/>
          </p:cNvPicPr>
          <p:nvPr>
            <p:ph type="pic" idx="1"/>
          </p:nvPr>
        </p:nvPicPr>
        <p:blipFill>
          <a:blip r:embed="rId3" cstate="print">
            <a:extLst>
              <a:ext uri="{28A0092B-C50C-407E-A947-70E740481C1C}">
                <a14:useLocalDpi xmlns:a14="http://schemas.microsoft.com/office/drawing/2010/main" val="0"/>
              </a:ext>
            </a:extLst>
          </a:blip>
          <a:srcRect l="26409" r="26409"/>
          <a:stretch>
            <a:fillRect/>
          </a:stretch>
        </p:blipFill>
        <p:spPr bwMode="auto">
          <a:prstGeom prst="rect">
            <a:avLst/>
          </a:prstGeom>
          <a:ln>
            <a:noFill/>
          </a:ln>
          <a:effectLst>
            <a:softEdge rad="112500"/>
          </a:effectLst>
        </p:spPr>
      </p:pic>
      <p:sp>
        <p:nvSpPr>
          <p:cNvPr id="5" name="Текст 4"/>
          <p:cNvSpPr>
            <a:spLocks noGrp="1"/>
          </p:cNvSpPr>
          <p:nvPr>
            <p:ph type="body" sz="half" idx="2"/>
          </p:nvPr>
        </p:nvSpPr>
        <p:spPr/>
        <p:txBody>
          <a:bodyPr>
            <a:normAutofit/>
          </a:bodyPr>
          <a:lstStyle/>
          <a:p>
            <a:r>
              <a:rPr lang="ru-RU" dirty="0"/>
              <a:t>Функциональная анатомическая незрелость зрительной системы и значительные зрительные нагрузки, которые испытывает глаз ребенка в процессе чтения и письма, обуславливают необходимость применения гимнастики для глаз. Такие упражнения тренируют мышцы, управляющие движениями глаз, снимают умственное утомление, способствуют развитию зрительного восприятия, тренируют способность глаза фокусироваться. Зрительная гимнастика позволяет снимать мышечное напряжение глаз, вызывает эмоциональный подъем.</a:t>
            </a:r>
          </a:p>
        </p:txBody>
      </p:sp>
    </p:spTree>
    <p:extLst>
      <p:ext uri="{BB962C8B-B14F-4D97-AF65-F5344CB8AC3E}">
        <p14:creationId xmlns:p14="http://schemas.microsoft.com/office/powerpoint/2010/main" val="99407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92784" y="556722"/>
            <a:ext cx="6096000" cy="5016758"/>
          </a:xfrm>
          <a:prstGeom prst="rect">
            <a:avLst/>
          </a:prstGeom>
        </p:spPr>
        <p:txBody>
          <a:bodyPr>
            <a:spAutoFit/>
          </a:bodyPr>
          <a:lstStyle/>
          <a:p>
            <a:pPr algn="ctr"/>
            <a:r>
              <a:rPr lang="ru-RU" sz="3200" dirty="0" err="1">
                <a:latin typeface="Times New Roman" panose="02020603050405020304" pitchFamily="18" charset="0"/>
              </a:rPr>
              <a:t>Здоровьесберегающие</a:t>
            </a:r>
            <a:r>
              <a:rPr lang="ru-RU" sz="3200" dirty="0">
                <a:latin typeface="Times New Roman" panose="02020603050405020304" pitchFamily="18" charset="0"/>
              </a:rPr>
              <a:t> технологии, влияющие на формирование гармоничной, творческой  личности, на проблему социальной адаптации дошкольников,  на развитие личности ребёнка, помогают логопеду в комплексном, поэтапном устранении речевых нарушений.</a:t>
            </a:r>
            <a:endParaRPr lang="ru-RU" sz="3200" dirty="0"/>
          </a:p>
        </p:txBody>
      </p:sp>
    </p:spTree>
    <p:extLst>
      <p:ext uri="{BB962C8B-B14F-4D97-AF65-F5344CB8AC3E}">
        <p14:creationId xmlns:p14="http://schemas.microsoft.com/office/powerpoint/2010/main" val="44757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145220" y="926715"/>
            <a:ext cx="9845335" cy="4852648"/>
          </a:xfrm>
        </p:spPr>
        <p:txBody>
          <a:bodyPr>
            <a:noAutofit/>
          </a:bodyPr>
          <a:lstStyle/>
          <a:p>
            <a:pPr marL="0" indent="0" algn="ctr">
              <a:buNone/>
            </a:pPr>
            <a:r>
              <a:rPr lang="ru-RU" sz="2800" dirty="0"/>
              <a:t>Концепция модернизации российского образования предусматривает создание условий для повышения качества общего образования и в этих целях, наряду с другими мероприятиями, предполагает создание в образовательных учреждениях условий для сохранения и укрепления здоровья воспитанников. Согласно современным представлениям на основе ФГОС ДО, целью образования является всестороннее развитие ребенка с учетом его возрастных возможностей и индивидуальных особенностей при сохранении и укреплении здоровья.</a:t>
            </a:r>
          </a:p>
        </p:txBody>
      </p:sp>
    </p:spTree>
    <p:extLst>
      <p:ext uri="{BB962C8B-B14F-4D97-AF65-F5344CB8AC3E}">
        <p14:creationId xmlns:p14="http://schemas.microsoft.com/office/powerpoint/2010/main" val="419075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Понятие «</a:t>
            </a:r>
            <a:r>
              <a:rPr lang="ru-RU" b="1" dirty="0" err="1"/>
              <a:t>здоровьесберегающие</a:t>
            </a:r>
            <a:r>
              <a:rPr lang="ru-RU" b="1" dirty="0"/>
              <a:t> образовательные технологии». </a:t>
            </a:r>
            <a:endParaRPr lang="ru-RU" dirty="0"/>
          </a:p>
        </p:txBody>
      </p:sp>
      <p:sp>
        <p:nvSpPr>
          <p:cNvPr id="3" name="Объект 2"/>
          <p:cNvSpPr>
            <a:spLocks noGrp="1"/>
          </p:cNvSpPr>
          <p:nvPr>
            <p:ph idx="1"/>
          </p:nvPr>
        </p:nvSpPr>
        <p:spPr>
          <a:xfrm>
            <a:off x="1141412" y="1956523"/>
            <a:ext cx="9905999" cy="4417643"/>
          </a:xfrm>
        </p:spPr>
        <p:txBody>
          <a:bodyPr>
            <a:noAutofit/>
          </a:bodyPr>
          <a:lstStyle/>
          <a:p>
            <a:pPr>
              <a:buFont typeface="Wingdings" panose="05000000000000000000" pitchFamily="2" charset="2"/>
              <a:buChar char="v"/>
            </a:pPr>
            <a:r>
              <a:rPr lang="ru-RU" sz="1600" dirty="0"/>
              <a:t> </a:t>
            </a:r>
            <a:r>
              <a:rPr lang="ru-RU" sz="1600" b="1" i="1" dirty="0"/>
              <a:t>Н. К. Смирнов,</a:t>
            </a:r>
            <a:r>
              <a:rPr lang="ru-RU" sz="1600" dirty="0"/>
              <a:t> как родоначальник понятия «</a:t>
            </a:r>
            <a:r>
              <a:rPr lang="ru-RU" sz="1600" dirty="0" err="1"/>
              <a:t>здоровьесберегающие</a:t>
            </a:r>
            <a:r>
              <a:rPr lang="ru-RU" sz="1600" dirty="0"/>
              <a:t> образовательные технологии» утверждал, что их можно рассматривать как технологическую основу </a:t>
            </a:r>
            <a:r>
              <a:rPr lang="ru-RU" sz="1600" dirty="0" err="1"/>
              <a:t>здоровьесберегающей</a:t>
            </a:r>
            <a:r>
              <a:rPr lang="ru-RU" sz="1600" dirty="0"/>
              <a:t> педагогики, как совокупность форм и методов организации обучения детей без ущерба для их здоровья, как качественную характеристику любой педагогической </a:t>
            </a:r>
            <a:r>
              <a:rPr lang="ru-RU" sz="1600" dirty="0" smtClean="0"/>
              <a:t>технологии </a:t>
            </a:r>
            <a:r>
              <a:rPr lang="ru-RU" sz="1600" dirty="0"/>
              <a:t>по критерию ее воздействия на здоровье ребенка и педагога</a:t>
            </a:r>
            <a:r>
              <a:rPr lang="ru-RU" sz="1600" dirty="0" smtClean="0"/>
              <a:t>.</a:t>
            </a:r>
          </a:p>
          <a:p>
            <a:pPr>
              <a:buFont typeface="Wingdings" panose="05000000000000000000" pitchFamily="2" charset="2"/>
              <a:buChar char="v"/>
            </a:pPr>
            <a:r>
              <a:rPr lang="ru-RU" sz="1600" b="1" i="1" dirty="0" err="1"/>
              <a:t>АхутинаТ.В</a:t>
            </a:r>
            <a:r>
              <a:rPr lang="ru-RU" sz="1600" b="1" i="1" dirty="0"/>
              <a:t>.</a:t>
            </a:r>
            <a:r>
              <a:rPr lang="ru-RU" sz="1600" dirty="0"/>
              <a:t> в своей статье «</a:t>
            </a:r>
            <a:r>
              <a:rPr lang="ru-RU" sz="1600" dirty="0" err="1"/>
              <a:t>Здоровьесберегающие</a:t>
            </a:r>
            <a:r>
              <a:rPr lang="ru-RU" sz="1600" dirty="0"/>
              <a:t> технологии обучения: индивидуально-ориентированный подход» отмечает, что </a:t>
            </a:r>
            <a:r>
              <a:rPr lang="ru-RU" sz="1600" dirty="0" err="1"/>
              <a:t>здоровьесберегающий</a:t>
            </a:r>
            <a:r>
              <a:rPr lang="ru-RU" sz="1600" dirty="0"/>
              <a:t> процесс - это специально организованное, развивающееся во времени и в рамках определенной образовательной системы взаимодействие детей дошкольного возраста и педагогов, направленное на достижение целей </a:t>
            </a:r>
            <a:r>
              <a:rPr lang="ru-RU" sz="1600" dirty="0" err="1"/>
              <a:t>здоровьесбережения</a:t>
            </a:r>
            <a:r>
              <a:rPr lang="ru-RU" sz="1600" dirty="0"/>
              <a:t> и </a:t>
            </a:r>
            <a:r>
              <a:rPr lang="ru-RU" sz="1600" dirty="0" err="1"/>
              <a:t>здоровьеобогащения</a:t>
            </a:r>
            <a:r>
              <a:rPr lang="ru-RU" sz="1600" dirty="0"/>
              <a:t> в ходе образования, воспитания и обучения детей</a:t>
            </a:r>
            <a:r>
              <a:rPr lang="ru-RU" sz="1600" dirty="0" smtClean="0"/>
              <a:t>.</a:t>
            </a:r>
          </a:p>
          <a:p>
            <a:pPr>
              <a:buFont typeface="Wingdings" panose="05000000000000000000" pitchFamily="2" charset="2"/>
              <a:buChar char="v"/>
            </a:pPr>
            <a:r>
              <a:rPr lang="ru-RU" sz="1600" b="1" i="1" dirty="0"/>
              <a:t>О.В. Петров </a:t>
            </a:r>
            <a:r>
              <a:rPr lang="ru-RU" sz="1600" dirty="0"/>
              <a:t>под </a:t>
            </a:r>
            <a:r>
              <a:rPr lang="ru-RU" sz="1600" dirty="0" err="1"/>
              <a:t>здоровьесберегающей</a:t>
            </a:r>
            <a:r>
              <a:rPr lang="ru-RU" sz="1600" dirty="0"/>
              <a:t> технологией понимает систему, создающую максимально возможные условия для сохранения, укрепления и развития духовного, эмоционального, интеллектуального, личностного и физического здоровья всех субъектов образования (учащихся, педагогов и др.).</a:t>
            </a:r>
          </a:p>
        </p:txBody>
      </p:sp>
    </p:spTree>
    <p:extLst>
      <p:ext uri="{BB962C8B-B14F-4D97-AF65-F5344CB8AC3E}">
        <p14:creationId xmlns:p14="http://schemas.microsoft.com/office/powerpoint/2010/main" val="173871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t>Основополагающие принципы </a:t>
            </a:r>
            <a:r>
              <a:rPr lang="ru-RU" b="1" dirty="0" err="1"/>
              <a:t>здоровьесберегающих</a:t>
            </a:r>
            <a:r>
              <a:rPr lang="ru-RU" b="1" dirty="0"/>
              <a:t> технологий</a:t>
            </a:r>
            <a:endParaRPr lang="ru-RU" dirty="0"/>
          </a:p>
        </p:txBody>
      </p:sp>
      <p:sp>
        <p:nvSpPr>
          <p:cNvPr id="3" name="Объект 2"/>
          <p:cNvSpPr>
            <a:spLocks noGrp="1"/>
          </p:cNvSpPr>
          <p:nvPr>
            <p:ph idx="1"/>
          </p:nvPr>
        </p:nvSpPr>
        <p:spPr>
          <a:xfrm>
            <a:off x="1141412" y="2249487"/>
            <a:ext cx="9905999" cy="3964882"/>
          </a:xfrm>
        </p:spPr>
        <p:txBody>
          <a:bodyPr>
            <a:normAutofit fontScale="70000" lnSpcReduction="20000"/>
          </a:bodyPr>
          <a:lstStyle/>
          <a:p>
            <a:pPr marL="0" indent="0">
              <a:buNone/>
            </a:pPr>
            <a:r>
              <a:rPr lang="ru-RU" sz="1800" dirty="0" smtClean="0">
                <a:latin typeface="Arial Black" panose="020B0A04020102020204" pitchFamily="34" charset="0"/>
              </a:rPr>
              <a:t>1.Создание </a:t>
            </a:r>
            <a:r>
              <a:rPr lang="ru-RU" sz="1800" dirty="0">
                <a:latin typeface="Arial Black" panose="020B0A04020102020204" pitchFamily="34" charset="0"/>
              </a:rPr>
              <a:t>образовательной среды, обеспечивающей снятие всех </a:t>
            </a:r>
            <a:r>
              <a:rPr lang="ru-RU" sz="1800" dirty="0" err="1">
                <a:latin typeface="Arial Black" panose="020B0A04020102020204" pitchFamily="34" charset="0"/>
              </a:rPr>
              <a:t>стрессобразующих</a:t>
            </a:r>
            <a:r>
              <a:rPr lang="ru-RU" sz="1800" dirty="0">
                <a:latin typeface="Arial Black" panose="020B0A04020102020204" pitchFamily="34" charset="0"/>
              </a:rPr>
              <a:t> факторов учебно-воспитательного процесса</a:t>
            </a:r>
            <a:r>
              <a:rPr lang="ru-RU" sz="1800" dirty="0" smtClean="0">
                <a:latin typeface="Arial Black" panose="020B0A04020102020204" pitchFamily="34" charset="0"/>
              </a:rPr>
              <a:t>.</a:t>
            </a:r>
          </a:p>
          <a:p>
            <a:pPr marL="0" indent="0">
              <a:buNone/>
            </a:pPr>
            <a:r>
              <a:rPr lang="ru-RU" sz="1800" dirty="0" smtClean="0">
                <a:latin typeface="Arial Black" panose="020B0A04020102020204" pitchFamily="34" charset="0"/>
              </a:rPr>
              <a:t>2.Творческий </a:t>
            </a:r>
            <a:r>
              <a:rPr lang="ru-RU" sz="1800" dirty="0">
                <a:latin typeface="Arial Black" panose="020B0A04020102020204" pitchFamily="34" charset="0"/>
              </a:rPr>
              <a:t>характер образовательного процесса. Обучение без творческого заряда неинтересно</a:t>
            </a:r>
            <a:r>
              <a:rPr lang="ru-RU" sz="1800" dirty="0" smtClean="0">
                <a:latin typeface="Arial Black" panose="020B0A04020102020204" pitchFamily="34" charset="0"/>
              </a:rPr>
              <a:t>.</a:t>
            </a:r>
          </a:p>
          <a:p>
            <a:pPr marL="0" indent="0">
              <a:buNone/>
            </a:pPr>
            <a:r>
              <a:rPr lang="ru-RU" sz="1800" dirty="0" smtClean="0">
                <a:latin typeface="Arial Black" panose="020B0A04020102020204" pitchFamily="34" charset="0"/>
              </a:rPr>
              <a:t>3.Обеспечение </a:t>
            </a:r>
            <a:r>
              <a:rPr lang="ru-RU" sz="1800" dirty="0">
                <a:latin typeface="Arial Black" panose="020B0A04020102020204" pitchFamily="34" charset="0"/>
              </a:rPr>
              <a:t>мотивации образовательной деятельности. Ребенок - должен быть эмоционально вовлечен в процесс социализации, что обеспечивает естественное повышение работоспособности и </a:t>
            </a:r>
            <a:r>
              <a:rPr lang="ru-RU" sz="1800" dirty="0" smtClean="0">
                <a:latin typeface="Arial Black" panose="020B0A04020102020204" pitchFamily="34" charset="0"/>
              </a:rPr>
              <a:t>эффективности </a:t>
            </a:r>
            <a:r>
              <a:rPr lang="ru-RU" sz="1800" dirty="0">
                <a:latin typeface="Arial Black" panose="020B0A04020102020204" pitchFamily="34" charset="0"/>
              </a:rPr>
              <a:t>работы мозга не в ущерб здоровью</a:t>
            </a:r>
            <a:r>
              <a:rPr lang="ru-RU" sz="1800" dirty="0" smtClean="0">
                <a:latin typeface="Arial Black" panose="020B0A04020102020204" pitchFamily="34" charset="0"/>
              </a:rPr>
              <a:t>.</a:t>
            </a:r>
          </a:p>
          <a:p>
            <a:pPr marL="0" indent="0">
              <a:buNone/>
            </a:pPr>
            <a:r>
              <a:rPr lang="ru-RU" sz="1800" dirty="0" smtClean="0">
                <a:latin typeface="Arial Black" panose="020B0A04020102020204" pitchFamily="34" charset="0"/>
              </a:rPr>
              <a:t>4.</a:t>
            </a:r>
            <a:r>
              <a:rPr lang="ru-RU" sz="1800" dirty="0">
                <a:latin typeface="Arial Black" panose="020B0A04020102020204" pitchFamily="34" charset="0"/>
              </a:rPr>
              <a:t> Построение учебно-воспитательного процесса в соответствии с закономерностями становления психических функций. </a:t>
            </a:r>
            <a:endParaRPr lang="ru-RU" sz="1800" dirty="0" smtClean="0">
              <a:latin typeface="Arial Black" panose="020B0A04020102020204" pitchFamily="34" charset="0"/>
            </a:endParaRPr>
          </a:p>
          <a:p>
            <a:pPr marL="0" indent="0">
              <a:buNone/>
            </a:pPr>
            <a:r>
              <a:rPr lang="ru-RU" sz="1800" dirty="0" smtClean="0">
                <a:latin typeface="Arial Black" panose="020B0A04020102020204" pitchFamily="34" charset="0"/>
              </a:rPr>
              <a:t>5.</a:t>
            </a:r>
            <a:r>
              <a:rPr lang="ru-RU" sz="1800" dirty="0">
                <a:latin typeface="Arial Black" panose="020B0A04020102020204" pitchFamily="34" charset="0"/>
              </a:rPr>
              <a:t> Учет системного строения высших психических функций. </a:t>
            </a:r>
            <a:r>
              <a:rPr lang="ru-RU" sz="1800" dirty="0" smtClean="0">
                <a:latin typeface="Arial Black" panose="020B0A04020102020204" pitchFamily="34" charset="0"/>
              </a:rPr>
              <a:t>6.Предпочтение </a:t>
            </a:r>
            <a:r>
              <a:rPr lang="ru-RU" sz="1800" dirty="0">
                <a:latin typeface="Arial Black" panose="020B0A04020102020204" pitchFamily="34" charset="0"/>
              </a:rPr>
              <a:t>значимого осмысленного содержания при освоении нового материала, принцип целостности.</a:t>
            </a:r>
          </a:p>
          <a:p>
            <a:pPr marL="0" indent="0">
              <a:buNone/>
            </a:pPr>
            <a:r>
              <a:rPr lang="ru-RU" sz="1800" dirty="0">
                <a:latin typeface="Arial Black" panose="020B0A04020102020204" pitchFamily="34" charset="0"/>
              </a:rPr>
              <a:t>7.Рациональная организация двигательной активности</a:t>
            </a:r>
            <a:r>
              <a:rPr lang="ru-RU" sz="1800" dirty="0" smtClean="0">
                <a:latin typeface="Arial Black" panose="020B0A04020102020204" pitchFamily="34" charset="0"/>
              </a:rPr>
              <a:t>.</a:t>
            </a:r>
            <a:endParaRPr lang="ru-RU" sz="1800" dirty="0">
              <a:latin typeface="Arial Black" panose="020B0A04020102020204" pitchFamily="34" charset="0"/>
            </a:endParaRPr>
          </a:p>
          <a:p>
            <a:pPr marL="0" indent="0">
              <a:buNone/>
            </a:pPr>
            <a:r>
              <a:rPr lang="ru-RU" sz="1800" dirty="0" smtClean="0">
                <a:latin typeface="Arial Black" panose="020B0A04020102020204" pitchFamily="34" charset="0"/>
              </a:rPr>
              <a:t>8.</a:t>
            </a:r>
            <a:r>
              <a:rPr lang="ru-RU" sz="1800" b="0" i="0" dirty="0" smtClean="0">
                <a:solidFill>
                  <a:srgbClr val="000000"/>
                </a:solidFill>
                <a:effectLst/>
                <a:latin typeface="Arial Black" panose="020B0A04020102020204" pitchFamily="34" charset="0"/>
              </a:rPr>
              <a:t> </a:t>
            </a:r>
            <a:r>
              <a:rPr lang="ru-RU" sz="1800" b="0" i="0" dirty="0" smtClean="0">
                <a:effectLst/>
                <a:latin typeface="Arial Black" panose="020B0A04020102020204" pitchFamily="34" charset="0"/>
              </a:rPr>
              <a:t>Обеспечение адекватного восстановления сил. Смена видов деятельности, регулярное чередование периодов напряженной активной работы и расслабления, смена произвольной и эмоциональной активации во избежание переутомления детей.</a:t>
            </a:r>
            <a:endParaRPr lang="ru-RU" sz="1800" dirty="0">
              <a:latin typeface="Arial Black" panose="020B0A04020102020204" pitchFamily="34" charset="0"/>
            </a:endParaRPr>
          </a:p>
        </p:txBody>
      </p:sp>
    </p:spTree>
    <p:extLst>
      <p:ext uri="{BB962C8B-B14F-4D97-AF65-F5344CB8AC3E}">
        <p14:creationId xmlns:p14="http://schemas.microsoft.com/office/powerpoint/2010/main" val="58437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83512"/>
            <a:ext cx="9905998" cy="952830"/>
          </a:xfrm>
        </p:spPr>
        <p:txBody>
          <a:bodyPr/>
          <a:lstStyle/>
          <a:p>
            <a:pPr algn="ctr"/>
            <a:r>
              <a:rPr lang="ru-RU" dirty="0" smtClean="0"/>
              <a:t>Виды </a:t>
            </a:r>
            <a:r>
              <a:rPr lang="ru-RU" dirty="0" err="1" smtClean="0"/>
              <a:t>здоровьесберегающих</a:t>
            </a:r>
            <a:r>
              <a:rPr lang="ru-RU" dirty="0" smtClean="0"/>
              <a:t> технологий</a:t>
            </a:r>
            <a:endParaRPr lang="ru-RU" dirty="0"/>
          </a:p>
        </p:txBody>
      </p:sp>
      <p:sp>
        <p:nvSpPr>
          <p:cNvPr id="4" name="Объект 3"/>
          <p:cNvSpPr>
            <a:spLocks noGrp="1"/>
          </p:cNvSpPr>
          <p:nvPr>
            <p:ph sz="half" idx="1"/>
          </p:nvPr>
        </p:nvSpPr>
        <p:spPr>
          <a:xfrm>
            <a:off x="847077" y="1136342"/>
            <a:ext cx="3050219" cy="5477522"/>
          </a:xfrm>
        </p:spPr>
        <p:txBody>
          <a:bodyPr>
            <a:noAutofit/>
          </a:bodyPr>
          <a:lstStyle/>
          <a:p>
            <a:pPr marL="0" indent="0" algn="ctr">
              <a:buNone/>
            </a:pPr>
            <a:r>
              <a:rPr lang="ru-RU" sz="1600" b="1" dirty="0">
                <a:latin typeface="+mj-lt"/>
              </a:rPr>
              <a:t>Технологии сохранения и </a:t>
            </a:r>
            <a:r>
              <a:rPr lang="ru-RU" sz="1600" b="1" dirty="0" smtClean="0">
                <a:latin typeface="+mj-lt"/>
              </a:rPr>
              <a:t>стимулирования здоровья:</a:t>
            </a:r>
          </a:p>
          <a:p>
            <a:r>
              <a:rPr lang="ru-RU" sz="1600" dirty="0" err="1" smtClean="0">
                <a:latin typeface="+mj-lt"/>
              </a:rPr>
              <a:t>Стретчинг</a:t>
            </a:r>
            <a:r>
              <a:rPr lang="ru-RU" sz="1600" dirty="0">
                <a:latin typeface="+mj-lt"/>
              </a:rPr>
              <a:t>, </a:t>
            </a:r>
            <a:endParaRPr lang="ru-RU" sz="1600" dirty="0" smtClean="0">
              <a:latin typeface="+mj-lt"/>
            </a:endParaRPr>
          </a:p>
          <a:p>
            <a:r>
              <a:rPr lang="ru-RU" sz="1600" dirty="0" smtClean="0">
                <a:latin typeface="+mj-lt"/>
              </a:rPr>
              <a:t>ритмопластика,</a:t>
            </a:r>
          </a:p>
          <a:p>
            <a:r>
              <a:rPr lang="ru-RU" sz="1600" dirty="0" smtClean="0">
                <a:latin typeface="+mj-lt"/>
              </a:rPr>
              <a:t>динамические паузы,</a:t>
            </a:r>
          </a:p>
          <a:p>
            <a:r>
              <a:rPr lang="ru-RU" sz="1600" dirty="0" smtClean="0">
                <a:latin typeface="+mj-lt"/>
              </a:rPr>
              <a:t>релаксация,</a:t>
            </a:r>
          </a:p>
          <a:p>
            <a:r>
              <a:rPr lang="ru-RU" sz="1600" dirty="0" smtClean="0">
                <a:latin typeface="+mj-lt"/>
              </a:rPr>
              <a:t>гимнастика пальчиковая,</a:t>
            </a:r>
          </a:p>
          <a:p>
            <a:r>
              <a:rPr lang="ru-RU" sz="1600" dirty="0" smtClean="0">
                <a:latin typeface="+mj-lt"/>
              </a:rPr>
              <a:t>гимнастика </a:t>
            </a:r>
            <a:r>
              <a:rPr lang="ru-RU" sz="1600" dirty="0">
                <a:latin typeface="+mj-lt"/>
              </a:rPr>
              <a:t>для </a:t>
            </a:r>
            <a:r>
              <a:rPr lang="ru-RU" sz="1600" dirty="0" smtClean="0">
                <a:latin typeface="+mj-lt"/>
              </a:rPr>
              <a:t>глаз,</a:t>
            </a:r>
          </a:p>
          <a:p>
            <a:r>
              <a:rPr lang="ru-RU" sz="1600" dirty="0" smtClean="0">
                <a:latin typeface="+mj-lt"/>
              </a:rPr>
              <a:t>гимнастика дыхательная,</a:t>
            </a:r>
          </a:p>
          <a:p>
            <a:r>
              <a:rPr lang="ru-RU" sz="1600" dirty="0" smtClean="0">
                <a:latin typeface="+mj-lt"/>
              </a:rPr>
              <a:t>гимнастика </a:t>
            </a:r>
            <a:r>
              <a:rPr lang="ru-RU" sz="1600" dirty="0">
                <a:latin typeface="+mj-lt"/>
              </a:rPr>
              <a:t>бодрящая, артикуляционная </a:t>
            </a:r>
            <a:r>
              <a:rPr lang="ru-RU" sz="1600" dirty="0" smtClean="0">
                <a:latin typeface="+mj-lt"/>
              </a:rPr>
              <a:t>гимнастика</a:t>
            </a:r>
            <a:endParaRPr lang="ru-RU" sz="1600" dirty="0">
              <a:latin typeface="+mj-lt"/>
            </a:endParaRPr>
          </a:p>
        </p:txBody>
      </p:sp>
      <p:sp>
        <p:nvSpPr>
          <p:cNvPr id="6" name="Объект 3"/>
          <p:cNvSpPr>
            <a:spLocks noGrp="1"/>
          </p:cNvSpPr>
          <p:nvPr>
            <p:ph sz="half" idx="2"/>
          </p:nvPr>
        </p:nvSpPr>
        <p:spPr>
          <a:xfrm>
            <a:off x="4488402" y="1136341"/>
            <a:ext cx="3050219" cy="5291091"/>
          </a:xfrm>
        </p:spPr>
        <p:txBody>
          <a:bodyPr>
            <a:normAutofit/>
          </a:bodyPr>
          <a:lstStyle/>
          <a:p>
            <a:pPr marL="0" indent="0" algn="ctr">
              <a:buNone/>
            </a:pPr>
            <a:r>
              <a:rPr lang="ru-RU" sz="1800" b="1" dirty="0">
                <a:latin typeface="+mj-lt"/>
              </a:rPr>
              <a:t>Технологии обучения здоровому образу жизни</a:t>
            </a:r>
            <a:r>
              <a:rPr lang="ru-RU" sz="1800" b="1" dirty="0" smtClean="0">
                <a:latin typeface="+mj-lt"/>
              </a:rPr>
              <a:t>:</a:t>
            </a:r>
          </a:p>
          <a:p>
            <a:r>
              <a:rPr lang="ru-RU" sz="1600" dirty="0">
                <a:latin typeface="+mj-lt"/>
              </a:rPr>
              <a:t>физкультурные </a:t>
            </a:r>
            <a:r>
              <a:rPr lang="ru-RU" sz="1600" dirty="0" smtClean="0">
                <a:latin typeface="+mj-lt"/>
              </a:rPr>
              <a:t>занятия,</a:t>
            </a:r>
          </a:p>
          <a:p>
            <a:r>
              <a:rPr lang="ru-RU" sz="1600" dirty="0" smtClean="0">
                <a:latin typeface="+mj-lt"/>
              </a:rPr>
              <a:t>проблемно-игровые </a:t>
            </a:r>
            <a:r>
              <a:rPr lang="ru-RU" sz="1600" dirty="0">
                <a:latin typeface="+mj-lt"/>
              </a:rPr>
              <a:t>(</a:t>
            </a:r>
            <a:r>
              <a:rPr lang="ru-RU" sz="1600" dirty="0" err="1">
                <a:latin typeface="+mj-lt"/>
              </a:rPr>
              <a:t>игротреннинги</a:t>
            </a:r>
            <a:r>
              <a:rPr lang="ru-RU" sz="1600" dirty="0" smtClean="0">
                <a:latin typeface="+mj-lt"/>
              </a:rPr>
              <a:t>),</a:t>
            </a:r>
          </a:p>
          <a:p>
            <a:r>
              <a:rPr lang="ru-RU" sz="1600" dirty="0" smtClean="0">
                <a:latin typeface="+mj-lt"/>
              </a:rPr>
              <a:t>коммуникативные </a:t>
            </a:r>
            <a:r>
              <a:rPr lang="ru-RU" sz="1600" dirty="0">
                <a:latin typeface="+mj-lt"/>
              </a:rPr>
              <a:t>игры, занятия из серии «Здоровье».</a:t>
            </a:r>
          </a:p>
        </p:txBody>
      </p:sp>
      <p:sp>
        <p:nvSpPr>
          <p:cNvPr id="7" name="Объект 3"/>
          <p:cNvSpPr>
            <a:spLocks noGrp="1"/>
          </p:cNvSpPr>
          <p:nvPr>
            <p:ph sz="half" idx="4294967295"/>
          </p:nvPr>
        </p:nvSpPr>
        <p:spPr>
          <a:xfrm>
            <a:off x="8698529" y="1136341"/>
            <a:ext cx="3049587" cy="5291091"/>
          </a:xfrm>
        </p:spPr>
        <p:txBody>
          <a:bodyPr>
            <a:normAutofit fontScale="77500" lnSpcReduction="20000"/>
          </a:bodyPr>
          <a:lstStyle/>
          <a:p>
            <a:pPr marL="0" indent="0" algn="ctr">
              <a:buNone/>
            </a:pPr>
            <a:r>
              <a:rPr lang="ru-RU" dirty="0">
                <a:latin typeface="+mj-lt"/>
              </a:rPr>
              <a:t>Коррекционные технологии: </a:t>
            </a:r>
            <a:endParaRPr lang="ru-RU" dirty="0" smtClean="0">
              <a:latin typeface="+mj-lt"/>
            </a:endParaRPr>
          </a:p>
          <a:p>
            <a:r>
              <a:rPr lang="ru-RU" dirty="0" err="1" smtClean="0">
                <a:latin typeface="+mj-lt"/>
              </a:rPr>
              <a:t>Арттерапия</a:t>
            </a:r>
            <a:r>
              <a:rPr lang="ru-RU" dirty="0">
                <a:latin typeface="+mj-lt"/>
              </a:rPr>
              <a:t>, </a:t>
            </a:r>
            <a:endParaRPr lang="ru-RU" dirty="0" smtClean="0">
              <a:latin typeface="+mj-lt"/>
            </a:endParaRPr>
          </a:p>
          <a:p>
            <a:r>
              <a:rPr lang="ru-RU" dirty="0" smtClean="0">
                <a:latin typeface="+mj-lt"/>
              </a:rPr>
              <a:t>технологии </a:t>
            </a:r>
            <a:r>
              <a:rPr lang="ru-RU" dirty="0">
                <a:latin typeface="+mj-lt"/>
              </a:rPr>
              <a:t>музыкального </a:t>
            </a:r>
            <a:r>
              <a:rPr lang="ru-RU" dirty="0" smtClean="0">
                <a:latin typeface="+mj-lt"/>
              </a:rPr>
              <a:t>воздействия,</a:t>
            </a:r>
          </a:p>
          <a:p>
            <a:r>
              <a:rPr lang="ru-RU" dirty="0" err="1" smtClean="0">
                <a:latin typeface="+mj-lt"/>
              </a:rPr>
              <a:t>сказкотерапия</a:t>
            </a:r>
            <a:r>
              <a:rPr lang="ru-RU" dirty="0" smtClean="0">
                <a:latin typeface="+mj-lt"/>
              </a:rPr>
              <a:t>,</a:t>
            </a:r>
          </a:p>
          <a:p>
            <a:r>
              <a:rPr lang="ru-RU" dirty="0" smtClean="0">
                <a:latin typeface="+mj-lt"/>
              </a:rPr>
              <a:t>технологии </a:t>
            </a:r>
            <a:r>
              <a:rPr lang="ru-RU" dirty="0">
                <a:latin typeface="+mj-lt"/>
              </a:rPr>
              <a:t>воздействия цветом, </a:t>
            </a:r>
            <a:endParaRPr lang="ru-RU" dirty="0" smtClean="0">
              <a:latin typeface="+mj-lt"/>
            </a:endParaRPr>
          </a:p>
          <a:p>
            <a:r>
              <a:rPr lang="ru-RU" dirty="0" smtClean="0">
                <a:latin typeface="+mj-lt"/>
              </a:rPr>
              <a:t>технологии </a:t>
            </a:r>
            <a:r>
              <a:rPr lang="ru-RU" dirty="0">
                <a:latin typeface="+mj-lt"/>
              </a:rPr>
              <a:t>коррекции </a:t>
            </a:r>
            <a:r>
              <a:rPr lang="ru-RU" dirty="0" smtClean="0">
                <a:latin typeface="+mj-lt"/>
              </a:rPr>
              <a:t>поведения,</a:t>
            </a:r>
          </a:p>
          <a:p>
            <a:r>
              <a:rPr lang="ru-RU" dirty="0" err="1" smtClean="0">
                <a:latin typeface="+mj-lt"/>
              </a:rPr>
              <a:t>психогимнастика</a:t>
            </a:r>
            <a:r>
              <a:rPr lang="ru-RU" dirty="0" smtClean="0">
                <a:latin typeface="+mj-lt"/>
              </a:rPr>
              <a:t>,</a:t>
            </a:r>
          </a:p>
          <a:p>
            <a:r>
              <a:rPr lang="ru-RU" dirty="0" smtClean="0">
                <a:latin typeface="+mj-lt"/>
              </a:rPr>
              <a:t>фонетическая </a:t>
            </a:r>
            <a:r>
              <a:rPr lang="ru-RU" dirty="0">
                <a:latin typeface="+mj-lt"/>
              </a:rPr>
              <a:t>и логопедическая ритмика</a:t>
            </a:r>
          </a:p>
        </p:txBody>
      </p:sp>
    </p:spTree>
    <p:extLst>
      <p:ext uri="{BB962C8B-B14F-4D97-AF65-F5344CB8AC3E}">
        <p14:creationId xmlns:p14="http://schemas.microsoft.com/office/powerpoint/2010/main" val="279367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dirty="0" smtClean="0"/>
              <a:t>Мышечная релаксация</a:t>
            </a:r>
            <a:endParaRPr lang="ru-RU" dirty="0"/>
          </a:p>
        </p:txBody>
      </p:sp>
      <p:pic>
        <p:nvPicPr>
          <p:cNvPr id="1026" name="Picture 2" descr="Picture background"/>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409" r="26409"/>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type="body" sz="half" idx="2"/>
          </p:nvPr>
        </p:nvSpPr>
        <p:spPr/>
        <p:txBody>
          <a:bodyPr>
            <a:normAutofit/>
          </a:bodyPr>
          <a:lstStyle/>
          <a:p>
            <a:pPr marL="0" indent="0">
              <a:buNone/>
            </a:pPr>
            <a:r>
              <a:rPr lang="ru-RU" dirty="0"/>
              <a:t> Большинству детей с речевыми нарушениями свойственно нарушение равновесия между процессами возбуждения и торможения, повышенная эмоциональность, двигательное беспокойство</a:t>
            </a:r>
            <a:r>
              <a:rPr lang="ru-RU" dirty="0" smtClean="0"/>
              <a:t>.</a:t>
            </a:r>
          </a:p>
          <a:p>
            <a:pPr marL="0" indent="0">
              <a:buNone/>
            </a:pPr>
            <a:r>
              <a:rPr lang="ru-RU" dirty="0"/>
              <a:t>Для восстановления силы и снятия эмоционального возбуждения у детей, их успокоения во время занятий  проводится мышечная релаксация - комплекс расслабляющих упражнений, снимающих напряжение мышц рук и ног, мышц шеи и речевого аппарата.</a:t>
            </a:r>
          </a:p>
        </p:txBody>
      </p:sp>
    </p:spTree>
    <p:extLst>
      <p:ext uri="{BB962C8B-B14F-4D97-AF65-F5344CB8AC3E}">
        <p14:creationId xmlns:p14="http://schemas.microsoft.com/office/powerpoint/2010/main" val="267477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dirty="0" smtClean="0"/>
              <a:t> </a:t>
            </a:r>
            <a:r>
              <a:rPr lang="ru-RU" b="1" dirty="0"/>
              <a:t>Дыхательная гимнастика.</a:t>
            </a:r>
            <a:r>
              <a:rPr lang="ru-RU" dirty="0"/>
              <a:t> </a:t>
            </a:r>
          </a:p>
        </p:txBody>
      </p:sp>
      <p:pic>
        <p:nvPicPr>
          <p:cNvPr id="2050" name="Picture 2" descr="Picture background"/>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496" r="23496"/>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type="body" sz="half" idx="2"/>
          </p:nvPr>
        </p:nvSpPr>
        <p:spPr/>
        <p:txBody>
          <a:bodyPr>
            <a:normAutofit fontScale="92500" lnSpcReduction="10000"/>
          </a:bodyPr>
          <a:lstStyle/>
          <a:p>
            <a:pPr marL="0" indent="0">
              <a:buNone/>
            </a:pPr>
            <a:r>
              <a:rPr lang="ru-RU" dirty="0" smtClean="0"/>
              <a:t>Правильное </a:t>
            </a:r>
            <a:r>
              <a:rPr lang="ru-RU" dirty="0"/>
              <a:t>дыхание очень важно для развития речи, так как дыхательная система - это энергетическая база для речевой системы. Дыхание влияет на звукопроизношение, артикуляцию и развитие голоса.</a:t>
            </a:r>
          </a:p>
          <a:p>
            <a:pPr marL="0" indent="0">
              <a:buNone/>
            </a:pPr>
            <a:r>
              <a:rPr lang="ru-RU" dirty="0" smtClean="0"/>
              <a:t>Дыхательные </a:t>
            </a:r>
            <a:r>
              <a:rPr lang="ru-RU" dirty="0"/>
              <a:t>упражнения помогают выработать диафрагмальное дыхание, а также продолжительность, силу и правильное распределение выдоха</a:t>
            </a:r>
            <a:r>
              <a:rPr lang="ru-RU" dirty="0" smtClean="0"/>
              <a:t>.</a:t>
            </a:r>
          </a:p>
          <a:p>
            <a:pPr marL="0" indent="0">
              <a:buNone/>
            </a:pPr>
            <a:r>
              <a:rPr lang="ru-RU" dirty="0"/>
              <a:t>И</a:t>
            </a:r>
            <a:r>
              <a:rPr lang="ru-RU" dirty="0" smtClean="0"/>
              <a:t>спользуются </a:t>
            </a:r>
            <a:r>
              <a:rPr lang="ru-RU" dirty="0"/>
              <a:t>статические и динамические дыхательные упражнения, направленные на выработку умения дышать носом, на развитие ротового выдоха, умения дифференцировать носовой и ротовой выдох, рационально использовать выдох в момент произнесения звуков, слогов, слов, фраз.</a:t>
            </a:r>
          </a:p>
          <a:p>
            <a:pPr marL="0" indent="0">
              <a:buNone/>
            </a:pPr>
            <a:endParaRPr lang="ru-RU" dirty="0"/>
          </a:p>
        </p:txBody>
      </p:sp>
    </p:spTree>
    <p:extLst>
      <p:ext uri="{BB962C8B-B14F-4D97-AF65-F5344CB8AC3E}">
        <p14:creationId xmlns:p14="http://schemas.microsoft.com/office/powerpoint/2010/main" val="400899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ru-RU" dirty="0"/>
              <a:t> </a:t>
            </a:r>
            <a:r>
              <a:rPr lang="ru-RU" b="1" dirty="0"/>
              <a:t> Артикуляционная гимнастика.</a:t>
            </a:r>
            <a:endParaRPr lang="ru-RU" dirty="0"/>
          </a:p>
        </p:txBody>
      </p:sp>
      <p:pic>
        <p:nvPicPr>
          <p:cNvPr id="3074" name="Picture 2" descr="Picture background"/>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460" r="23460"/>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type="body" sz="half" idx="2"/>
          </p:nvPr>
        </p:nvSpPr>
        <p:spPr/>
        <p:txBody>
          <a:bodyPr>
            <a:normAutofit/>
          </a:bodyPr>
          <a:lstStyle/>
          <a:p>
            <a:pPr marL="0" indent="0">
              <a:buNone/>
            </a:pPr>
            <a:r>
              <a:rPr lang="ru-RU" dirty="0"/>
              <a:t>Главная задача - выработка правильных, полноценных движений и определённых положений артикуляционных органов, необходимых для правильного произношения звуков, и объединение простых движений в сложные.</a:t>
            </a:r>
          </a:p>
          <a:p>
            <a:pPr marL="0" indent="0">
              <a:buNone/>
            </a:pPr>
            <a:r>
              <a:rPr lang="ru-RU" dirty="0" smtClean="0"/>
              <a:t>Упражнения </a:t>
            </a:r>
            <a:r>
              <a:rPr lang="ru-RU" dirty="0"/>
              <a:t>для артикуляционной гимнастики нельзя подбирать произвольно. Следует предусматривать те артикуляционные уклады, которые необходимо сформировать.</a:t>
            </a:r>
          </a:p>
          <a:p>
            <a:pPr marL="0" indent="0">
              <a:buNone/>
            </a:pPr>
            <a:endParaRPr lang="ru-RU" dirty="0"/>
          </a:p>
        </p:txBody>
      </p:sp>
    </p:spTree>
    <p:extLst>
      <p:ext uri="{BB962C8B-B14F-4D97-AF65-F5344CB8AC3E}">
        <p14:creationId xmlns:p14="http://schemas.microsoft.com/office/powerpoint/2010/main" val="15178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a:t>Биоэнергопластика</a:t>
            </a:r>
            <a:r>
              <a:rPr lang="ru-RU" b="1" dirty="0"/>
              <a:t>.</a:t>
            </a:r>
            <a:endParaRPr lang="ru-RU" dirty="0"/>
          </a:p>
        </p:txBody>
      </p:sp>
      <p:pic>
        <p:nvPicPr>
          <p:cNvPr id="4098" name="Picture 2" descr="Picture background"/>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460" r="23460"/>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type="body" sz="half" idx="2"/>
          </p:nvPr>
        </p:nvSpPr>
        <p:spPr/>
        <p:txBody>
          <a:bodyPr>
            <a:normAutofit/>
          </a:bodyPr>
          <a:lstStyle/>
          <a:p>
            <a:pPr marL="0" indent="0">
              <a:buNone/>
            </a:pPr>
            <a:r>
              <a:rPr lang="ru-RU" dirty="0"/>
              <a:t>Это совместное взаимодействие руки и языка. По данным исследований – совместные движения рук и артикуляционного аппарата, если они пластичны, раскрепощены и свободны, помогают активизировать естественное распределение биоэнергии в организме. Это оказывает чрезвычайно благотворное влияние на активизацию интеллектуальной деятельности детей, развивает координацию движений и мелкую моторику.</a:t>
            </a:r>
          </a:p>
        </p:txBody>
      </p:sp>
    </p:spTree>
    <p:extLst>
      <p:ext uri="{BB962C8B-B14F-4D97-AF65-F5344CB8AC3E}">
        <p14:creationId xmlns:p14="http://schemas.microsoft.com/office/powerpoint/2010/main" val="1078622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TM04033919[[fn=Контур]]</Template>
  <TotalTime>539</TotalTime>
  <Words>435</Words>
  <Application>Microsoft Office PowerPoint</Application>
  <PresentationFormat>Широкоэкранный</PresentationFormat>
  <Paragraphs>55</Paragraphs>
  <Slides>12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Arial Black</vt:lpstr>
      <vt:lpstr>Calibri</vt:lpstr>
      <vt:lpstr>Times New Roman</vt:lpstr>
      <vt:lpstr>Trebuchet MS</vt:lpstr>
      <vt:lpstr>Tw Cen MT</vt:lpstr>
      <vt:lpstr>Wingdings</vt:lpstr>
      <vt:lpstr>Контур</vt:lpstr>
      <vt:lpstr>  «Здоровьесберегающие технологии в  работе логопеда»  </vt:lpstr>
      <vt:lpstr>Презентация PowerPoint</vt:lpstr>
      <vt:lpstr>Понятие «здоровьесберегающие образовательные технологии». </vt:lpstr>
      <vt:lpstr>Основополагающие принципы здоровьесберегающих технологий</vt:lpstr>
      <vt:lpstr>Виды здоровьесберегающих технологий</vt:lpstr>
      <vt:lpstr>Мышечная релаксация</vt:lpstr>
      <vt:lpstr> Дыхательная гимнастика. </vt:lpstr>
      <vt:lpstr>  Артикуляционная гимнастика.</vt:lpstr>
      <vt:lpstr>Биоэнергопластика.</vt:lpstr>
      <vt:lpstr>Кинезеологические упражнения</vt:lpstr>
      <vt:lpstr>Гимнастика для глаз</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Бирюков</dc:creator>
  <cp:lastModifiedBy>Сергей Бирюков</cp:lastModifiedBy>
  <cp:revision>9</cp:revision>
  <dcterms:created xsi:type="dcterms:W3CDTF">2025-04-12T03:02:35Z</dcterms:created>
  <dcterms:modified xsi:type="dcterms:W3CDTF">2025-04-12T12:01:53Z</dcterms:modified>
</cp:coreProperties>
</file>