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1" r:id="rId4"/>
    <p:sldId id="264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82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FE3EA-8790-4DEF-AD38-0389D03CE231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9B0CB-1E60-4812-B08B-141E1A6E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6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9B0CB-1E60-4812-B08B-141E1A6EA8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0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clipart.net/uploads/posts/2015-05/1431105970_dvvnytyt1sdcep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9805/37366204.57d/0_124e91_f25f26c0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732869"/>
            <a:ext cx="1872208" cy="17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eslamotorsclub.com/tmc/data/avatars/l/48/48574.jpg?1465135584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eslamotorsclub.com/tmc/data/avatars/l/48/48574.jpg?146513558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BFCEC"/>
              </a:clrFrom>
              <a:clrTo>
                <a:srgbClr val="FBF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9000"/>
            <a:ext cx="2184177" cy="13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639747"/>
            </a:gs>
            <a:gs pos="0">
              <a:srgbClr val="DDEBCF"/>
            </a:gs>
            <a:gs pos="92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4293096"/>
            <a:ext cx="576064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i="1" dirty="0" smtClean="0">
                <a:latin typeface="Monotype Corsiva" panose="03010101010201010101" pitchFamily="66" charset="0"/>
                <a:cs typeface="Arial" charset="0"/>
              </a:rPr>
              <a:t>Автор : воспитатель МДОУ д/с «Солнышко» п. Спирово                                         Трифонова Алина Александровна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i="1" dirty="0" smtClean="0">
                <a:latin typeface="Monotype Corsiva" panose="03010101010201010101" pitchFamily="66" charset="0"/>
                <a:cs typeface="Arial" charset="0"/>
              </a:rPr>
              <a:t>2017</a:t>
            </a:r>
            <a:endParaRPr lang="ru-RU" sz="1800" b="1" i="1" dirty="0"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901548" y="2000408"/>
            <a:ext cx="5760640" cy="2123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6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Первые шаги                      в экологию</a:t>
            </a:r>
            <a:endParaRPr lang="ru-RU" sz="66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 Пальчиковые игры»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890">
            <a:off x="457200" y="1700808"/>
            <a:ext cx="4038600" cy="32403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558">
            <a:off x="4570840" y="2313082"/>
            <a:ext cx="4038600" cy="35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«В гостях у сказки»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781">
            <a:off x="4648200" y="2727324"/>
            <a:ext cx="4038600" cy="3221955"/>
          </a:xfrm>
        </p:spPr>
      </p:pic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81">
            <a:off x="683568" y="1600200"/>
            <a:ext cx="4038600" cy="32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«Цветная неделька»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40">
            <a:off x="457200" y="1700808"/>
            <a:ext cx="4038600" cy="3096344"/>
          </a:xfrm>
          <a:prstGeom prst="rect">
            <a:avLst/>
          </a:prstGeom>
        </p:spPr>
      </p:pic>
      <p:pic>
        <p:nvPicPr>
          <p:cNvPr id="6" name="Объект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581">
            <a:off x="4648200" y="23487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«Овощи и фрукты»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03">
            <a:off x="4648200" y="2348706"/>
            <a:ext cx="4038600" cy="3028950"/>
          </a:xfrm>
        </p:spPr>
      </p:pic>
      <p:pic>
        <p:nvPicPr>
          <p:cNvPr id="5" name="Объект 3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423">
            <a:off x="457200" y="1700808"/>
            <a:ext cx="40386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«Осень золотая»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Asus 552\Desktop\100PHOTO\SAM_489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13777">
            <a:off x="741218" y="1772817"/>
            <a:ext cx="3470564" cy="2952328"/>
          </a:xfrm>
          <a:prstGeom prst="rect">
            <a:avLst/>
          </a:prstGeom>
          <a:noFill/>
          <a:extLst/>
        </p:spPr>
      </p:pic>
      <p:pic>
        <p:nvPicPr>
          <p:cNvPr id="6" name="Picture 3" descr="C:\Users\Asus 552\Desktop\100PHOTO\SAM_491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9707">
            <a:off x="4716016" y="1988840"/>
            <a:ext cx="3686766" cy="331236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005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Изучаем свойства предметов.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255">
            <a:off x="533400" y="1600200"/>
            <a:ext cx="4038600" cy="2980928"/>
          </a:xfrm>
          <a:prstGeom prst="rect">
            <a:avLst/>
          </a:prstGeom>
        </p:spPr>
      </p:pic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370">
            <a:off x="4648200" y="2132856"/>
            <a:ext cx="4038600" cy="30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Тематические прогулки.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927">
            <a:off x="611830" y="1674939"/>
            <a:ext cx="3897976" cy="3167417"/>
          </a:xfrm>
        </p:spPr>
      </p:pic>
      <p:pic>
        <p:nvPicPr>
          <p:cNvPr id="6" name="Picture 2" descr="C:\Users\Asus 552\Desktop\100PHOTO\SAM_491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8127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Знакомство с домашними животными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342">
            <a:off x="457200" y="1844824"/>
            <a:ext cx="4038600" cy="33843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23">
            <a:off x="4648200" y="239871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534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458618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ru-RU" sz="3200" dirty="0">
                <a:latin typeface="Monotype Corsiva" panose="03010101010201010101" pitchFamily="66" charset="0"/>
              </a:rPr>
              <a:t>Ознакомление с объектами природы, их частями, основными свойствами, наглядными способами функционирования в совершенно определенных условиях — это и есть формирование первоначальных экологических представлений, которые являются основой правильного отношения к живым существам, правильного взаимодействия с ними. Такая деятельность должна быть окрашена положительными эмоциями малышей, активным восприятием всего того, что говорит и делает воспитатель.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Младшая группа «Гномики»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9127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032448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«Мир, окружающий ребенка –это, прежде всего мир природы с безграничным богатством явлений, с неисчерпаемой красотой.       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    Здесь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, в природе, вечный источник детского разума»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В.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Сухомлинский</a:t>
            </a: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Наблюдение в природе.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82">
            <a:off x="4648200" y="2348706"/>
            <a:ext cx="4038600" cy="3028950"/>
          </a:xfrm>
        </p:spPr>
      </p:pic>
      <p:pic>
        <p:nvPicPr>
          <p:cNvPr id="5" name="Picture 2" descr="C:\Users\Asus 552\Desktop\100PHOTO\SAM_4920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2233">
            <a:off x="457200" y="1916832"/>
            <a:ext cx="40386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Знакомство с комнатными растениями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542">
            <a:off x="457200" y="2060848"/>
            <a:ext cx="4038600" cy="30604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424">
            <a:off x="4648200" y="2849562"/>
            <a:ext cx="4038600" cy="2811685"/>
          </a:xfrm>
        </p:spPr>
      </p:pic>
    </p:spTree>
    <p:extLst>
      <p:ext uri="{BB962C8B-B14F-4D97-AF65-F5344CB8AC3E}">
        <p14:creationId xmlns:p14="http://schemas.microsoft.com/office/powerpoint/2010/main" val="3473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едущими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видами деятельности в экологическом воспитании младших дошкольников являются неоднократно повторяющееся сенсорное обследование предметов, объектов природы и практическое манипулирование с ними. </a:t>
            </a:r>
          </a:p>
        </p:txBody>
      </p:sp>
      <p:pic>
        <p:nvPicPr>
          <p:cNvPr id="5" name="Picture 2" descr="C:\Users\Asus 552\Desktop\100PHOTO\SAM_491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5911">
            <a:off x="755576" y="2276872"/>
            <a:ext cx="3470564" cy="2808312"/>
          </a:xfrm>
          <a:prstGeom prst="rect">
            <a:avLst/>
          </a:prstGeom>
          <a:noFill/>
          <a:extLst/>
        </p:spPr>
      </p:pic>
      <p:pic>
        <p:nvPicPr>
          <p:cNvPr id="6" name="Picture 3" descr="C:\Users\Asus 552\Desktop\100PHOTO\SAM_491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45703">
            <a:off x="4932218" y="2828939"/>
            <a:ext cx="3470564" cy="260188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44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    Вот такая морковка!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3367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16624"/>
          </a:xfrm>
        </p:spPr>
        <p:txBody>
          <a:bodyPr/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               </a:t>
            </a:r>
            <a:r>
              <a:rPr lang="ru-RU" sz="3200" dirty="0" smtClean="0">
                <a:latin typeface="Monotype Corsiva" panose="03010101010201010101" pitchFamily="66" charset="0"/>
              </a:rPr>
              <a:t>С </a:t>
            </a:r>
            <a:r>
              <a:rPr lang="ru-RU" sz="3200" dirty="0">
                <a:latin typeface="Monotype Corsiva" panose="03010101010201010101" pitchFamily="66" charset="0"/>
              </a:rPr>
              <a:t>самого начала года и в группе раннего возраста, и в младшей группе мы многократно рассказываем и разыгрываем с куклами сказки, начиная с «Репки». Дед, который вырастил в своем огороде хорошую репку, «приходит» на занятия с «фруктово-овощной» тематикой </a:t>
            </a:r>
            <a:r>
              <a:rPr lang="ru-RU" sz="3200" i="1" dirty="0">
                <a:latin typeface="Monotype Corsiva" panose="03010101010201010101" pitchFamily="66" charset="0"/>
              </a:rPr>
              <a:t>(в его огороде растет не только репа, а в саду растут яблоки и разные ягоды)</a:t>
            </a:r>
            <a:r>
              <a:rPr lang="ru-RU" sz="3200" dirty="0">
                <a:latin typeface="Monotype Corsiva" panose="03010101010201010101" pitchFamily="66" charset="0"/>
              </a:rPr>
              <a:t>, знакомим детей с самыми разными плодами, участвует в их обследовании и к детям в целом относится доброжелательно.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     Сказка в гости к нам пришла!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5319"/>
            <a:ext cx="7416824" cy="44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Осень у ворот!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Asus 552\Desktop\100PHOTO\SAM_492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52153">
            <a:off x="672860" y="2240004"/>
            <a:ext cx="3853206" cy="3025710"/>
          </a:xfrm>
          <a:prstGeom prst="rect">
            <a:avLst/>
          </a:prstGeom>
          <a:noFill/>
          <a:extLst/>
        </p:spPr>
      </p:pic>
      <p:pic>
        <p:nvPicPr>
          <p:cNvPr id="6" name="Picture 2" descr="C:\Users\Asus 552\Desktop\100PHOTO\SAM_489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6704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Веселились мы на славу!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46">
            <a:off x="457200" y="1916832"/>
            <a:ext cx="4038600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695">
            <a:off x="4648200" y="2492896"/>
            <a:ext cx="4038600" cy="3600574"/>
          </a:xfrm>
        </p:spPr>
      </p:pic>
    </p:spTree>
    <p:extLst>
      <p:ext uri="{BB962C8B-B14F-4D97-AF65-F5344CB8AC3E}">
        <p14:creationId xmlns:p14="http://schemas.microsoft.com/office/powerpoint/2010/main" val="4273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328592"/>
          </a:xfrm>
        </p:spPr>
        <p:txBody>
          <a:bodyPr/>
          <a:lstStyle/>
          <a:p>
            <a:pPr algn="l"/>
            <a:r>
              <a:rPr lang="ru-RU" sz="2800" dirty="0" smtClean="0"/>
              <a:t>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Работа с родителями                                     по   экологическому     воспитанию: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консультации;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папки – передвижки;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участие в разнообразных конкурсах, выставках;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помощь в оснащении группы наглядными пособиями: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участие в субботниках по оформлению и озеленению прогулочных участках;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 памятки.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79"/>
            <a:ext cx="8229600" cy="990953"/>
          </a:xfrm>
        </p:spPr>
        <p:txBody>
          <a:bodyPr/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Чудо – поделки!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903">
            <a:off x="4225753" y="1648731"/>
            <a:ext cx="4038600" cy="2376264"/>
          </a:xfrm>
        </p:spPr>
      </p:pic>
      <p:pic>
        <p:nvPicPr>
          <p:cNvPr id="5" name="Объект 5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361">
            <a:off x="643537" y="1804070"/>
            <a:ext cx="3384376" cy="2376264"/>
          </a:xfrm>
          <a:prstGeom prst="rect">
            <a:avLst/>
          </a:prstGeom>
        </p:spPr>
      </p:pic>
      <p:pic>
        <p:nvPicPr>
          <p:cNvPr id="6" name="Объект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896">
            <a:off x="469774" y="3850223"/>
            <a:ext cx="4104456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430">
            <a:off x="4804048" y="3573016"/>
            <a:ext cx="3590528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/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Группа раннего возраста «</a:t>
            </a:r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Капитошки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48619"/>
            <a:ext cx="6552728" cy="4167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66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44827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        Надо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всегда помнить, что процесс приобщения малышей к миру природы должен осуществляться в интересной игровой форме, общение с природой должно проходить радостно и непринужденно. </a:t>
            </a:r>
          </a:p>
        </p:txBody>
      </p:sp>
      <p:pic>
        <p:nvPicPr>
          <p:cNvPr id="3" name="Объект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3068960"/>
            <a:ext cx="59404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69560" cy="590465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ru-RU" sz="2400" b="1" dirty="0" smtClean="0">
                <a:latin typeface="Monotype Corsiva" panose="03010101010201010101" pitchFamily="66" charset="0"/>
              </a:rPr>
              <a:t>     Способы </a:t>
            </a:r>
            <a:r>
              <a:rPr lang="ru-RU" sz="2400" b="1" dirty="0">
                <a:latin typeface="Monotype Corsiva" panose="03010101010201010101" pitchFamily="66" charset="0"/>
              </a:rPr>
              <a:t>взаимодействия взрослого с </a:t>
            </a:r>
            <a:r>
              <a:rPr lang="ru-RU" sz="2400" b="1" dirty="0" smtClean="0">
                <a:latin typeface="Monotype Corsiva" panose="03010101010201010101" pitchFamily="66" charset="0"/>
              </a:rPr>
              <a:t>детьми раннего возраста:</a:t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b="1" dirty="0" smtClean="0">
                <a:latin typeface="Monotype Corsiva" panose="03010101010201010101" pitchFamily="66" charset="0"/>
              </a:rPr>
              <a:t>   </a:t>
            </a:r>
            <a:r>
              <a:rPr lang="ru-RU" sz="2000" dirty="0" smtClean="0">
                <a:latin typeface="Monotype Corsiva" panose="03010101010201010101" pitchFamily="66" charset="0"/>
              </a:rPr>
              <a:t>мягкое</a:t>
            </a:r>
            <a:r>
              <a:rPr lang="ru-RU" sz="2000" dirty="0">
                <a:latin typeface="Monotype Corsiva" panose="03010101010201010101" pitchFamily="66" charset="0"/>
              </a:rPr>
              <a:t>, доброжелательное общение, понимание состояния детей, их переживаний, вызванных, прежде всего отрывом от семьи</a:t>
            </a:r>
            <a:r>
              <a:rPr lang="ru-RU" sz="2000" dirty="0" smtClean="0">
                <a:latin typeface="Monotype Corsiva" panose="03010101010201010101" pitchFamily="66" charset="0"/>
              </a:rPr>
              <a:t>;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   медленная </a:t>
            </a:r>
            <a:r>
              <a:rPr lang="ru-RU" sz="2000" dirty="0">
                <a:latin typeface="Monotype Corsiva" panose="03010101010201010101" pitchFamily="66" charset="0"/>
              </a:rPr>
              <a:t>выразительная речь, многократные повторения одного и того же</a:t>
            </a:r>
            <a:r>
              <a:rPr lang="ru-RU" sz="2000" dirty="0" smtClean="0">
                <a:latin typeface="Monotype Corsiva" panose="03010101010201010101" pitchFamily="66" charset="0"/>
              </a:rPr>
              <a:t>;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• подкрепление </a:t>
            </a:r>
            <a:r>
              <a:rPr lang="ru-RU" sz="2000" dirty="0">
                <a:latin typeface="Monotype Corsiva" panose="03010101010201010101" pitchFamily="66" charset="0"/>
              </a:rPr>
              <a:t>слова образом предмета, действием, его изображающим</a:t>
            </a:r>
            <a:r>
              <a:rPr lang="ru-RU" sz="2000" dirty="0" smtClean="0">
                <a:latin typeface="Monotype Corsiva" panose="03010101010201010101" pitchFamily="66" charset="0"/>
              </a:rPr>
              <a:t>;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• частое </a:t>
            </a:r>
            <a:r>
              <a:rPr lang="ru-RU" sz="2000" dirty="0">
                <a:latin typeface="Monotype Corsiva" panose="03010101010201010101" pitchFamily="66" charset="0"/>
              </a:rPr>
              <a:t>переключение внимания детей с одного предмета на другой, с одного вида деятельности на </a:t>
            </a:r>
            <a:r>
              <a:rPr lang="ru-RU" sz="2000" dirty="0" smtClean="0">
                <a:latin typeface="Monotype Corsiva" panose="03010101010201010101" pitchFamily="66" charset="0"/>
              </a:rPr>
              <a:t>другой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• использование </a:t>
            </a:r>
            <a:r>
              <a:rPr lang="ru-RU" sz="2000" dirty="0">
                <a:latin typeface="Monotype Corsiva" panose="03010101010201010101" pitchFamily="66" charset="0"/>
              </a:rPr>
              <a:t>приемов, вызывающих положительные эмоции малышей</a:t>
            </a:r>
            <a:r>
              <a:rPr lang="ru-RU" sz="2000" dirty="0" smtClean="0">
                <a:latin typeface="Monotype Corsiva" panose="03010101010201010101" pitchFamily="66" charset="0"/>
              </a:rPr>
              <a:t>;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• осознанное </a:t>
            </a:r>
            <a:r>
              <a:rPr lang="ru-RU" sz="2000" dirty="0">
                <a:latin typeface="Monotype Corsiva" panose="03010101010201010101" pitchFamily="66" charset="0"/>
              </a:rPr>
              <a:t>создание воспитателем в своем поведении (действиях и словах) образца для подражания</a:t>
            </a:r>
            <a:r>
              <a:rPr lang="ru-RU" sz="2000" dirty="0" smtClean="0">
                <a:latin typeface="Monotype Corsiva" panose="03010101010201010101" pitchFamily="66" charset="0"/>
              </a:rPr>
              <a:t>;</a:t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smtClean="0">
                <a:latin typeface="Monotype Corsiva" panose="03010101010201010101" pitchFamily="66" charset="0"/>
              </a:rPr>
              <a:t>• частые </a:t>
            </a:r>
            <a:r>
              <a:rPr lang="ru-RU" sz="2000" dirty="0">
                <a:latin typeface="Monotype Corsiva" panose="03010101010201010101" pitchFamily="66" charset="0"/>
              </a:rPr>
              <a:t>похвалы в адрес малышей (доброжелательная словесная оценка и поглаживание по голове).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2" y="892501"/>
            <a:ext cx="457240" cy="536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2" y="1844824"/>
            <a:ext cx="45724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886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Чудо-вода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12879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Воспитательно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 - образовательная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работа осуществляется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процессе разнообразных видов деятельности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" y="1844825"/>
            <a:ext cx="40386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6682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2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Зайчатки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-ребятки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0567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Изучаем окружающие предметы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3096344"/>
          </a:xfrm>
          <a:prstGeom prst="rect">
            <a:avLst/>
          </a:prstGeom>
        </p:spPr>
      </p:pic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386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87208" cy="54006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      Проектный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метод помогает реализовать принцип интеграции образовательных областей. В проекте можно объединить содержание образования из различных областей знаний, кроме того, открываются большие возможности в организации совместной познавательно-поисковой деятельности детей, педагогов и родителей. Такой подход способствует сотрудничеству, эмоциональному, психологическому сближению родителей и детей.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334</Words>
  <Application>Microsoft Office PowerPoint</Application>
  <PresentationFormat>Экран (4:3)</PresentationFormat>
  <Paragraphs>33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Monotype Corsiva</vt:lpstr>
      <vt:lpstr>Тема Office</vt:lpstr>
      <vt:lpstr>Презентация PowerPoint</vt:lpstr>
      <vt:lpstr>«Мир, окружающий ребенка –это, прежде всего мир природы с безграничным богатством явлений, с неисчерпаемой красотой.                                                                      Здесь, в природе, вечный источник детского разума»                                          В.     Сухомлинский </vt:lpstr>
      <vt:lpstr>         Группа раннего возраста «Капитошки»</vt:lpstr>
      <vt:lpstr>     Способы взаимодействия взрослого с детьми раннего возраста:    мягкое, доброжелательное общение, понимание состояния детей, их переживаний, вызванных, прежде всего отрывом от семьи;     медленная выразительная речь, многократные повторения одного и того же;  • подкрепление слова образом предмета, действием, его изображающим;  • частое переключение внимания детей с одного предмета на другой, с одного вида деятельности на другой • использование приемов, вызывающих положительные эмоции малышей;  • осознанное создание воспитателем в своем поведении (действиях и словах) образца для подражания;  • частые похвалы в адрес малышей (доброжелательная словесная оценка и поглаживание по голове).  </vt:lpstr>
      <vt:lpstr>Чудо-вода</vt:lpstr>
      <vt:lpstr>Воспитательно - образовательная работа осуществляется в процессе разнообразных видов деятельности</vt:lpstr>
      <vt:lpstr>Зайчатки-ребятки</vt:lpstr>
      <vt:lpstr>Изучаем окружающие предметы</vt:lpstr>
      <vt:lpstr>                 Проектный метод помогает реализовать принцип интеграции образовательных областей. В проекте можно объединить содержание образования из различных областей знаний, кроме того, открываются большие возможности в организации совместной познавательно-поисковой деятельности детей, педагогов и родителей. Такой подход способствует сотрудничеству, эмоциональному, психологическому сближению родителей и детей. </vt:lpstr>
      <vt:lpstr>Проект « Пальчиковые игры»</vt:lpstr>
      <vt:lpstr>Проект «В гостях у сказки»</vt:lpstr>
      <vt:lpstr>Проект «Цветная неделька»</vt:lpstr>
      <vt:lpstr>Проект «Овощи и фрукты»</vt:lpstr>
      <vt:lpstr>Проект «Осень золотая»</vt:lpstr>
      <vt:lpstr>Изучаем свойства предметов.</vt:lpstr>
      <vt:lpstr>Тематические прогулки.</vt:lpstr>
      <vt:lpstr>Знакомство с домашними животными</vt:lpstr>
      <vt:lpstr>Ознакомление с объектами природы, их частями, основными свойствами, наглядными способами функционирования в совершенно определенных условиях — это и есть формирование первоначальных экологических представлений, которые являются основой правильного отношения к живым существам, правильного взаимодействия с ними. Такая деятельность должна быть окрашена положительными эмоциями малышей, активным восприятием всего того, что говорит и делает воспитатель. </vt:lpstr>
      <vt:lpstr>            Младшая группа «Гномики»</vt:lpstr>
      <vt:lpstr>Наблюдение в природе.</vt:lpstr>
      <vt:lpstr>Знакомство с комнатными растениями</vt:lpstr>
      <vt:lpstr>Ведущими видами деятельности в экологическом воспитании младших дошкольников являются неоднократно повторяющееся сенсорное обследование предметов, объектов природы и практическое манипулирование с ними. </vt:lpstr>
      <vt:lpstr>     Вот такая морковка!</vt:lpstr>
      <vt:lpstr>                                                                                                                                                         С самого начала года и в группе раннего возраста, и в младшей группе мы многократно рассказываем и разыгрываем с куклами сказки, начиная с «Репки». Дед, который вырастил в своем огороде хорошую репку, «приходит» на занятия с «фруктово-овощной» тематикой (в его огороде растет не только репа, а в саду растут яблоки и разные ягоды), знакомим детей с самыми разными плодами, участвует в их обследовании и к детям в целом относится доброжелательно. </vt:lpstr>
      <vt:lpstr>          Сказка в гости к нам пришла!</vt:lpstr>
      <vt:lpstr>Осень у ворот!</vt:lpstr>
      <vt:lpstr>Веселились мы на славу!</vt:lpstr>
      <vt:lpstr>                     Работа с родителями                                     по   экологическому     воспитанию: - консультации; - папки – передвижки; - участие в разнообразных конкурсах, выставках; - помощь в оснащении группы наглядными пособиями: - участие в субботниках по оформлению и озеленению прогулочных участках; - памятки. </vt:lpstr>
      <vt:lpstr>Чудо – поделки!</vt:lpstr>
      <vt:lpstr>            Надо всегда помнить, что процесс приобщения малышей к миру природы должен осуществляться в интересной игровой форме, общение с природой должно проходить радостно и непринужденно.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Дмитрий</cp:lastModifiedBy>
  <cp:revision>31</cp:revision>
  <dcterms:created xsi:type="dcterms:W3CDTF">2017-02-23T13:11:39Z</dcterms:created>
  <dcterms:modified xsi:type="dcterms:W3CDTF">2017-11-18T12:36:03Z</dcterms:modified>
</cp:coreProperties>
</file>