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369C1A-AED5-41B1-8FC7-58869865953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92EC86-416B-4BEE-8E1E-3986B280B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mea.kp.ru/daily/26829/3868918/" TargetMode="External"/><Relationship Id="rId2" Type="http://schemas.openxmlformats.org/officeDocument/2006/relationships/hyperlink" Target="https://www.crimea.kp.ru/daily/26828/3869291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crimea.kp.ru/daily/26826/386918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080158" cy="307183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Расширение представлений детей об окружающем </a:t>
            </a:r>
            <a:r>
              <a:rPr lang="ru-RU" sz="3600" dirty="0" smtClean="0"/>
              <a:t>мире на уроках в </a:t>
            </a:r>
            <a:r>
              <a:rPr lang="ru-RU" sz="3600" smtClean="0"/>
              <a:t>начальной школе.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путешествие по Крыму.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150019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Автор: </a:t>
            </a:r>
            <a:r>
              <a:rPr lang="ru-RU" sz="2400" dirty="0"/>
              <a:t>К</a:t>
            </a:r>
            <a:r>
              <a:rPr lang="ru-RU" sz="2400" dirty="0" smtClean="0"/>
              <a:t>нязева </a:t>
            </a:r>
            <a:r>
              <a:rPr lang="ru-RU" sz="2400" dirty="0"/>
              <a:t>С</a:t>
            </a:r>
            <a:r>
              <a:rPr lang="ru-RU" sz="2400" dirty="0" smtClean="0"/>
              <a:t>ветлана Геннадьевна</a:t>
            </a:r>
          </a:p>
          <a:p>
            <a:r>
              <a:rPr lang="ru-RU" sz="2400" dirty="0" smtClean="0"/>
              <a:t> учитель начальных классов</a:t>
            </a:r>
          </a:p>
          <a:p>
            <a:r>
              <a:rPr lang="ru-RU" sz="2400" dirty="0" smtClean="0"/>
              <a:t>МБОУ «Школа №115</a:t>
            </a:r>
            <a:r>
              <a:rPr lang="ru-RU" sz="2400" dirty="0" smtClean="0"/>
              <a:t>» Московского района </a:t>
            </a:r>
            <a:r>
              <a:rPr lang="ru-RU" sz="2400" dirty="0" err="1" smtClean="0"/>
              <a:t>г.Нижнего</a:t>
            </a:r>
            <a:r>
              <a:rPr lang="ru-RU" sz="2400" dirty="0" smtClean="0"/>
              <a:t> Новгорода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СПОСОБ ПРОВЕРКИ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крымская  С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СНА</a:t>
            </a:r>
            <a:endParaRPr lang="ru-RU" sz="2800" dirty="0"/>
          </a:p>
        </p:txBody>
      </p:sp>
      <p:pic>
        <p:nvPicPr>
          <p:cNvPr id="5" name="Содержимое 4" descr="http://ogorodnikam.com/wp-content/uploads/2016/09/1-62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ВТОРОЙ СПОСОБ ПРОВЕРКИ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Какая буква пропущена в слове А или О? </a:t>
            </a:r>
          </a:p>
          <a:p>
            <a:r>
              <a:rPr lang="ru-RU" sz="2800" dirty="0" smtClean="0"/>
              <a:t>посёлок М…РСКОЕ</a:t>
            </a:r>
          </a:p>
          <a:p>
            <a:r>
              <a:rPr lang="ru-RU" sz="2800" dirty="0" smtClean="0"/>
              <a:t>Какое слово является проверочным?</a:t>
            </a:r>
          </a:p>
          <a:p>
            <a:endParaRPr lang="ru-RU" dirty="0"/>
          </a:p>
        </p:txBody>
      </p:sp>
      <p:pic>
        <p:nvPicPr>
          <p:cNvPr id="1026" name="Picture 2" descr="C:\Users\22cabinet\Desktop\IMG_6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31" y="2214554"/>
            <a:ext cx="421746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СПОСОБ ПРОВЕРКИ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РЕ</a:t>
            </a:r>
          </a:p>
          <a:p>
            <a:r>
              <a:rPr lang="ru-RU" sz="2800" dirty="0" smtClean="0"/>
              <a:t>Чтобы проверить безударный гласный в корне слова, надо подобрать такое однокоренное слово, в котором ударение падает на проверяемый гласный.</a:t>
            </a:r>
            <a:endParaRPr lang="ru-RU" sz="2800" dirty="0"/>
          </a:p>
        </p:txBody>
      </p:sp>
      <p:pic>
        <p:nvPicPr>
          <p:cNvPr id="5" name="Содержимое 4" descr="http://travel-picture.ru/wp-content/uploads/2015/04/%D0%BF%D0%B5%D1%81%D1%87%D0%B0%D0%BD%D1%8B%D0%B5-%D0%BF%D0%BB%D1%8F%D0%B6%D0%B8-%D0%9A%D1%80%D1%8B%D0%BC%D0%B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9957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СПОСОБ ПРОВЕРКИ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посёлок М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РСКОЕ</a:t>
            </a:r>
            <a:endParaRPr lang="ru-RU" sz="2800" dirty="0"/>
          </a:p>
        </p:txBody>
      </p:sp>
      <p:pic>
        <p:nvPicPr>
          <p:cNvPr id="1026" name="Picture 2" descr="C:\Users\22cabinet\Desktop\IMG_68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32" y="1785926"/>
            <a:ext cx="403173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Тема: «Собственные и нарицательные имена существительные»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республика (</a:t>
            </a:r>
            <a:r>
              <a:rPr lang="ru-RU" sz="2800" dirty="0" err="1" smtClean="0"/>
              <a:t>К,к</a:t>
            </a:r>
            <a:r>
              <a:rPr lang="ru-RU" sz="2800" dirty="0" smtClean="0"/>
              <a:t>)рым</a:t>
            </a:r>
            <a:endParaRPr lang="ru-RU" sz="2800" dirty="0"/>
          </a:p>
        </p:txBody>
      </p:sp>
      <p:pic>
        <p:nvPicPr>
          <p:cNvPr id="5" name="Содержимое 4" descr="http://kp.crimea.ua/wp-content/uploads/2017/06/4a6b79854558f417f84b375c41769bb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2800" dirty="0" err="1" smtClean="0"/>
              <a:t>Ч,ч</a:t>
            </a:r>
            <a:r>
              <a:rPr lang="ru-RU" sz="2800" dirty="0" smtClean="0"/>
              <a:t>)</a:t>
            </a:r>
            <a:r>
              <a:rPr lang="ru-RU" sz="2800" dirty="0" err="1" smtClean="0"/>
              <a:t>ёрное</a:t>
            </a:r>
            <a:r>
              <a:rPr lang="ru-RU" sz="2800" dirty="0" smtClean="0"/>
              <a:t> (</a:t>
            </a:r>
            <a:r>
              <a:rPr lang="ru-RU" sz="2800" dirty="0" err="1" smtClean="0"/>
              <a:t>М,м</a:t>
            </a:r>
            <a:r>
              <a:rPr lang="ru-RU" sz="2800" dirty="0" smtClean="0"/>
              <a:t>)оре</a:t>
            </a:r>
            <a:endParaRPr lang="ru-RU" sz="2800" dirty="0"/>
          </a:p>
        </p:txBody>
      </p:sp>
      <p:pic>
        <p:nvPicPr>
          <p:cNvPr id="5" name="Содержимое 4" descr="https://gazeta-licey.ru/wp-content/uploads/2012/10/cocium_2012_krim_1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Г,г</a:t>
            </a:r>
            <a:r>
              <a:rPr lang="ru-RU" smtClean="0"/>
              <a:t>)ора (</a:t>
            </a:r>
            <a:r>
              <a:rPr lang="ru-RU" dirty="0" err="1" smtClean="0"/>
              <a:t>А,а</a:t>
            </a:r>
            <a:r>
              <a:rPr lang="ru-RU" dirty="0" smtClean="0"/>
              <a:t>)</a:t>
            </a:r>
            <a:r>
              <a:rPr lang="ru-RU" dirty="0" err="1" smtClean="0"/>
              <a:t>й</a:t>
            </a:r>
            <a:r>
              <a:rPr lang="ru-RU" dirty="0" smtClean="0"/>
              <a:t> - (</a:t>
            </a:r>
            <a:r>
              <a:rPr lang="ru-RU" dirty="0" err="1" smtClean="0"/>
              <a:t>П,п</a:t>
            </a:r>
            <a:r>
              <a:rPr lang="ru-RU" dirty="0" smtClean="0"/>
              <a:t>)</a:t>
            </a:r>
            <a:r>
              <a:rPr lang="ru-RU" dirty="0" err="1" smtClean="0"/>
              <a:t>етри</a:t>
            </a:r>
            <a:endParaRPr lang="ru-RU" dirty="0"/>
          </a:p>
        </p:txBody>
      </p:sp>
      <p:pic>
        <p:nvPicPr>
          <p:cNvPr id="5" name="Содержимое 4" descr="https://img.lookmytrips.com/images/look8pls/big-5732f335ff936725cd0ce891-574f13252f7e2-1bku4p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038600" cy="215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-krym-otdyh.ru/foto-kryma/gory/ai-petr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143380"/>
            <a:ext cx="4071966" cy="209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2800" dirty="0" err="1" smtClean="0"/>
              <a:t>Г,г</a:t>
            </a:r>
            <a:r>
              <a:rPr lang="ru-RU" sz="2800" dirty="0" smtClean="0"/>
              <a:t>)</a:t>
            </a:r>
            <a:r>
              <a:rPr lang="ru-RU" sz="2800" dirty="0" err="1" smtClean="0"/>
              <a:t>ород</a:t>
            </a:r>
            <a:r>
              <a:rPr lang="ru-RU" sz="2800" dirty="0" smtClean="0"/>
              <a:t> (</a:t>
            </a:r>
            <a:r>
              <a:rPr lang="ru-RU" sz="2800" dirty="0" err="1" smtClean="0"/>
              <a:t>С,с</a:t>
            </a:r>
            <a:r>
              <a:rPr lang="ru-RU" sz="2800" dirty="0" smtClean="0"/>
              <a:t>)</a:t>
            </a:r>
            <a:r>
              <a:rPr lang="ru-RU" sz="2800" dirty="0" err="1" smtClean="0"/>
              <a:t>имферополь</a:t>
            </a:r>
            <a:endParaRPr lang="ru-RU" sz="2800" dirty="0"/>
          </a:p>
        </p:txBody>
      </p:sp>
      <p:pic>
        <p:nvPicPr>
          <p:cNvPr id="5" name="Содержимое 4" descr="http://blic-tur.ua/assets/images/reysi/simferopol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(</a:t>
            </a:r>
            <a:r>
              <a:rPr lang="ru-RU" sz="2800" dirty="0" err="1" smtClean="0"/>
              <a:t>Г,г</a:t>
            </a:r>
            <a:r>
              <a:rPr lang="ru-RU" sz="2800" dirty="0" smtClean="0"/>
              <a:t>)</a:t>
            </a:r>
            <a:r>
              <a:rPr lang="ru-RU" sz="2800" dirty="0" err="1" smtClean="0"/>
              <a:t>ород</a:t>
            </a:r>
            <a:r>
              <a:rPr lang="ru-RU" sz="2800" dirty="0" smtClean="0"/>
              <a:t> (</a:t>
            </a:r>
            <a:r>
              <a:rPr lang="ru-RU" sz="2800" dirty="0" err="1" smtClean="0"/>
              <a:t>С,с</a:t>
            </a:r>
            <a:r>
              <a:rPr lang="ru-RU" sz="2800" dirty="0" smtClean="0"/>
              <a:t>)</a:t>
            </a:r>
            <a:r>
              <a:rPr lang="ru-RU" sz="2800" dirty="0" err="1" smtClean="0"/>
              <a:t>евастополь</a:t>
            </a:r>
            <a:endParaRPr lang="ru-RU" sz="2800" dirty="0"/>
          </a:p>
        </p:txBody>
      </p:sp>
      <p:pic>
        <p:nvPicPr>
          <p:cNvPr id="5" name="Содержимое 4" descr="https://wikiway.com/upload/uf/165/sevastopol_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ОКРУЖАЮЩИЙ МИР</a:t>
            </a:r>
            <a:br>
              <a:rPr lang="ru-RU" smtClean="0"/>
            </a:br>
            <a:r>
              <a:rPr lang="ru-RU" smtClean="0"/>
              <a:t>2 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Тема: «Моя Родина – Россия»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(</a:t>
            </a:r>
            <a:r>
              <a:rPr lang="ru-RU" sz="2800" dirty="0" err="1" smtClean="0"/>
              <a:t>Г,г</a:t>
            </a:r>
            <a:r>
              <a:rPr lang="ru-RU" sz="2800" dirty="0" smtClean="0"/>
              <a:t>)</a:t>
            </a:r>
            <a:r>
              <a:rPr lang="ru-RU" sz="2800" dirty="0" err="1" smtClean="0"/>
              <a:t>ород</a:t>
            </a:r>
            <a:r>
              <a:rPr lang="ru-RU" sz="2800" dirty="0" smtClean="0"/>
              <a:t> (</a:t>
            </a:r>
            <a:r>
              <a:rPr lang="ru-RU" sz="2800" dirty="0" err="1" smtClean="0"/>
              <a:t>Я,я</a:t>
            </a:r>
            <a:r>
              <a:rPr lang="ru-RU" sz="2800" dirty="0" smtClean="0"/>
              <a:t>)</a:t>
            </a:r>
            <a:r>
              <a:rPr lang="ru-RU" sz="2800" dirty="0" err="1" smtClean="0"/>
              <a:t>лта</a:t>
            </a:r>
            <a:endParaRPr lang="ru-RU" sz="2800" dirty="0"/>
          </a:p>
        </p:txBody>
      </p:sp>
      <p:pic>
        <p:nvPicPr>
          <p:cNvPr id="5" name="Содержимое 4" descr="http://img-fotki.yandex.ru/get/5626/22264419.122/0_6fe60_5753fce0_XXL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(</a:t>
            </a:r>
            <a:r>
              <a:rPr lang="ru-RU" sz="2800" dirty="0" err="1" smtClean="0"/>
              <a:t>Г,г</a:t>
            </a:r>
            <a:r>
              <a:rPr lang="ru-RU" sz="2800" dirty="0" smtClean="0"/>
              <a:t>)</a:t>
            </a:r>
            <a:r>
              <a:rPr lang="ru-RU" sz="2800" dirty="0" err="1" smtClean="0"/>
              <a:t>ород</a:t>
            </a:r>
            <a:r>
              <a:rPr lang="ru-RU" sz="2800" dirty="0" smtClean="0"/>
              <a:t>  (</a:t>
            </a:r>
            <a:r>
              <a:rPr lang="ru-RU" sz="2800" dirty="0" err="1" smtClean="0"/>
              <a:t>Е,е</a:t>
            </a:r>
            <a:r>
              <a:rPr lang="ru-RU" sz="2800" dirty="0" smtClean="0"/>
              <a:t>)</a:t>
            </a:r>
            <a:r>
              <a:rPr lang="ru-RU" sz="2800" dirty="0" err="1" smtClean="0"/>
              <a:t>впатория</a:t>
            </a:r>
            <a:endParaRPr lang="ru-RU" sz="2800" dirty="0"/>
          </a:p>
        </p:txBody>
      </p:sp>
      <p:pic>
        <p:nvPicPr>
          <p:cNvPr id="5" name="Содержимое 4" descr="http://krimtaxi24.ru/wp-content/uploads/2017/07/103_evpatoriy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0386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БУКВУ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(</a:t>
            </a:r>
            <a:r>
              <a:rPr lang="ru-RU" sz="2800" dirty="0" err="1" smtClean="0"/>
              <a:t>Г,г</a:t>
            </a:r>
            <a:r>
              <a:rPr lang="ru-RU" sz="2800" dirty="0" smtClean="0"/>
              <a:t>)</a:t>
            </a:r>
            <a:r>
              <a:rPr lang="ru-RU" sz="2800" dirty="0" err="1" smtClean="0"/>
              <a:t>ород</a:t>
            </a:r>
            <a:r>
              <a:rPr lang="ru-RU" sz="2800" dirty="0" smtClean="0"/>
              <a:t> (</a:t>
            </a:r>
            <a:r>
              <a:rPr lang="ru-RU" sz="2800" dirty="0" err="1" smtClean="0"/>
              <a:t>К,к</a:t>
            </a:r>
            <a:r>
              <a:rPr lang="ru-RU" sz="2800" dirty="0" smtClean="0"/>
              <a:t>)</a:t>
            </a:r>
            <a:r>
              <a:rPr lang="ru-RU" sz="2800" dirty="0" err="1" smtClean="0"/>
              <a:t>ерчь</a:t>
            </a:r>
            <a:endParaRPr lang="ru-RU" sz="2800" dirty="0"/>
          </a:p>
        </p:txBody>
      </p:sp>
      <p:pic>
        <p:nvPicPr>
          <p:cNvPr id="5" name="Содержимое 4" descr="http://img-fotki.yandex.ru/get/9755/84064482.70/0_8a1ad_1d7ae68a_XXXL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Тема: «Правописание безударной гласной в корне слова, непроверяемой ударением»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ГР…НАТ</a:t>
            </a:r>
            <a:endParaRPr lang="ru-RU" sz="2800" dirty="0"/>
          </a:p>
        </p:txBody>
      </p:sp>
      <p:pic>
        <p:nvPicPr>
          <p:cNvPr id="7" name="Содержимое 6" descr="http://img-b.photosight.ru/1db/5547862_xlarg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7"/>
            <a:ext cx="40386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ГР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НАТ</a:t>
            </a:r>
            <a:endParaRPr lang="ru-RU" sz="2800" dirty="0"/>
          </a:p>
        </p:txBody>
      </p:sp>
      <p:pic>
        <p:nvPicPr>
          <p:cNvPr id="5" name="Содержимое 4" descr="http://www.plantarium.ru/dat/plants/2/280/172280_68f7d6a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В…Н…ГРАД</a:t>
            </a:r>
            <a:endParaRPr lang="ru-RU" sz="2800" dirty="0"/>
          </a:p>
        </p:txBody>
      </p:sp>
      <p:pic>
        <p:nvPicPr>
          <p:cNvPr id="5" name="Содержимое 4" descr="https://ross-agro.ru/upload/iblock/b88/b8838fb4f22dd73b871c2e09d30814b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359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ГРАД</a:t>
            </a:r>
            <a:endParaRPr lang="ru-RU" sz="2800" dirty="0"/>
          </a:p>
        </p:txBody>
      </p:sp>
      <p:pic>
        <p:nvPicPr>
          <p:cNvPr id="5" name="Содержимое 4" descr="http://positime.ru/wp-content/uploads/2013/12/a8236cc508a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…БРИКОС</a:t>
            </a:r>
            <a:endParaRPr lang="ru-RU" sz="2800" dirty="0"/>
          </a:p>
        </p:txBody>
      </p:sp>
      <p:pic>
        <p:nvPicPr>
          <p:cNvPr id="5" name="Содержимое 4" descr="http://irecommend.ru/sites/default/files/imagecache/copyright1/user-images/98183/sl70799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БРИКОС</a:t>
            </a:r>
            <a:endParaRPr lang="ru-RU" sz="2800" dirty="0"/>
          </a:p>
        </p:txBody>
      </p:sp>
      <p:pic>
        <p:nvPicPr>
          <p:cNvPr id="5" name="Содержимое 4" descr="http://www.udec.ru/big-images/1607-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038600" cy="37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КРЫМ НАШ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16 марта 2014 года в Крыму состоялся референдум, по результатам которого около 97% избирателей республики проголосовали за воссоединение полуострова с Россией.</a:t>
            </a:r>
          </a:p>
          <a:p>
            <a:r>
              <a:rPr lang="ru-RU" sz="2000" dirty="0" smtClean="0"/>
              <a:t>18 марта 2014 года в Георгиевском зале Кремля был подписан договор о включении Крыма в состав РФ.</a:t>
            </a:r>
            <a:endParaRPr lang="ru-RU" sz="2000" dirty="0"/>
          </a:p>
        </p:txBody>
      </p:sp>
      <p:pic>
        <p:nvPicPr>
          <p:cNvPr id="5" name="Содержимое 4" descr="http://ametist.rfarus.ru/images/files/company/news/1/1450758794284_bi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К…ПАРИС</a:t>
            </a:r>
            <a:endParaRPr lang="ru-RU" sz="2800" dirty="0"/>
          </a:p>
        </p:txBody>
      </p:sp>
      <p:pic>
        <p:nvPicPr>
          <p:cNvPr id="5" name="Содержимое 4" descr="http://podoinstitut.ru/pict/ingredients/big/15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ПАРИС</a:t>
            </a:r>
            <a:endParaRPr lang="ru-RU" sz="2800" dirty="0"/>
          </a:p>
        </p:txBody>
      </p:sp>
      <p:pic>
        <p:nvPicPr>
          <p:cNvPr id="5" name="Содержимое 4" descr="http://4.bp.blogspot.com/-YEmksSq_Ibg/Tq7__ZgopWI/AAAAAAAADeU/GEQ7_hHc9ms/s1600/cypres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Л…ВАНДА</a:t>
            </a:r>
            <a:endParaRPr lang="ru-RU" sz="2800" dirty="0"/>
          </a:p>
        </p:txBody>
      </p:sp>
      <p:pic>
        <p:nvPicPr>
          <p:cNvPr id="5" name="Содержимое 4" descr="http://planetakartinok.net/photo/0-1/9146_138263784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Л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ВАНДА</a:t>
            </a:r>
            <a:endParaRPr lang="ru-RU" sz="2800" dirty="0"/>
          </a:p>
        </p:txBody>
      </p:sp>
      <p:pic>
        <p:nvPicPr>
          <p:cNvPr id="5" name="Содержимое 4" descr="https://img-fotki.yandex.ru/get/9318/208382910.35/0_da5d3_3a3a601e_ori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700" y="1857364"/>
            <a:ext cx="36576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Д…ЛЬФИН</a:t>
            </a:r>
            <a:endParaRPr lang="ru-RU" sz="2800" dirty="0"/>
          </a:p>
        </p:txBody>
      </p:sp>
      <p:pic>
        <p:nvPicPr>
          <p:cNvPr id="5" name="Содержимое 4" descr="https://img.fonwall.ru/o/96/delfin-hvost-voda-golubay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ЛЬФИН</a:t>
            </a:r>
            <a:endParaRPr lang="ru-RU" sz="2800" dirty="0"/>
          </a:p>
        </p:txBody>
      </p:sp>
      <p:pic>
        <p:nvPicPr>
          <p:cNvPr id="5" name="Содержимое 4" descr="https://s1.1zoom.ru/b5050/24/211230-5873_1400x105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</a:t>
            </a:r>
            <a:endParaRPr lang="ru-RU"/>
          </a:p>
        </p:txBody>
      </p:sp>
      <p:pic>
        <p:nvPicPr>
          <p:cNvPr id="4" name="Содержимое 3" descr="http://img.happy-giraffe.ru/v2/thumbs/e26e4ffdce15f4bc6711c767ffa68dac/40/97/df224ee0ce2851c2b004b1ee6a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5429" y="1600200"/>
            <a:ext cx="387314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ПАРАД ВМФ В </a:t>
            </a:r>
            <a:r>
              <a:rPr lang="ru-RU" dirty="0" smtClean="0"/>
              <a:t>СЕВАСТОПОЛЕ</a:t>
            </a:r>
            <a:endParaRPr lang="ru-RU" dirty="0"/>
          </a:p>
        </p:txBody>
      </p:sp>
      <p:pic>
        <p:nvPicPr>
          <p:cNvPr id="4" name="Содержимое 3" descr="https://img-fotki.yandex.ru/get/219501/227091551.a0/0_133d82_f62ed896_or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3"/>
            <a:ext cx="285752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krym-portal.ru/wp-content/uploads/2018/06/1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2617"/>
            <a:ext cx="2786082" cy="20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01.ru/files/users/images/9c/7f/9c7f33110b7382a13124c37125be8db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80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ОТКРЫТИЕ КРЫМСКОКО МОСТА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/>
                </a:solidFill>
                <a:hlinkClick r:id="rId2"/>
              </a:rPr>
              <a:t>Это, действительно, стройка века.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r>
              <a:rPr lang="ru-RU" dirty="0" smtClean="0"/>
              <a:t>Сделано невероятное: практически всего за два года построен грандиозный объект - самый длинный мост в России. Первые машины проехали по мосту  16 мая 2018 года. А 15 мая Президент России </a:t>
            </a:r>
            <a:r>
              <a:rPr lang="ru-RU" dirty="0" smtClean="0">
                <a:hlinkClick r:id="rId3"/>
              </a:rPr>
              <a:t>Владимир Путин первым проехал по мост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dirty="0" smtClean="0"/>
              <a:t> через Керченский пролив </a:t>
            </a:r>
            <a:r>
              <a:rPr lang="ru-RU" dirty="0" smtClean="0">
                <a:hlinkClick r:id="rId4"/>
              </a:rPr>
              <a:t>за рулем КамАЗа.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krimchel.ru/images/news/2018/5/17/%D0%9A%D1%80%D1%8B%D0%BC%D1%81%D0%BA%D0%B8%D0%B9_%D0%BC%D0%BE%D1%81%D1%82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71612"/>
            <a:ext cx="3230880" cy="21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asha-strana.info/wp-content/uploads/2017/07/4-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286256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СЧАСТЬЕ!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 самым первым по мосту прошёл талисман строителей кот Мостик. По народному поверью </a:t>
            </a:r>
            <a:r>
              <a:rPr lang="ru-RU" sz="2400" smtClean="0"/>
              <a:t>– НА СЧАСТЬЕ!</a:t>
            </a:r>
            <a:endParaRPr lang="ru-RU" sz="2400" dirty="0" smtClean="0"/>
          </a:p>
          <a:p>
            <a:r>
              <a:rPr lang="ru-RU" sz="2400" dirty="0" smtClean="0"/>
              <a:t>Вскоре возникло новое народное поверье: когда проезжаешь под арками моста – загадай желание. СБУДЕТСЯ!</a:t>
            </a:r>
            <a:endParaRPr lang="ru-RU" sz="2400" dirty="0"/>
          </a:p>
        </p:txBody>
      </p:sp>
      <p:pic>
        <p:nvPicPr>
          <p:cNvPr id="5" name="Содержимое 4" descr="ÐÐ¾Ñ ÐÐ¾ÑÑÐ¸Ðº - ÑÐ°Ð»Ð¸ÑÐ¼Ð°Ð½ ÐÑÑÐ¼ÑÐºÐ¾Ð³Ð¾ Ð¼Ð¾ÑÑÐ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071834" cy="188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4esnok.by/wp-content/uploads/2018/05/wx1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4214818"/>
            <a:ext cx="307183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Тема: «Правописание безударной гласной в корне слова, проверяемой ударением»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СПОСОБ ПРОВЕРКИ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Какая буква пропущена в слове А или О? </a:t>
            </a:r>
          </a:p>
          <a:p>
            <a:r>
              <a:rPr lang="ru-RU" sz="2800" dirty="0" smtClean="0"/>
              <a:t>крымская  С…СНА</a:t>
            </a:r>
          </a:p>
          <a:p>
            <a:r>
              <a:rPr lang="ru-RU" sz="2800" dirty="0" smtClean="0"/>
              <a:t>Какое слово является проверочным?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photos.lifeisphoto.ru/7/0/7333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0672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СПОСОБ ПРОВЕРКИ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СНЫ</a:t>
            </a:r>
          </a:p>
          <a:p>
            <a:r>
              <a:rPr lang="ru-RU" sz="2800" dirty="0" smtClean="0"/>
              <a:t>Для проверки безударного гласного в корне слова нужно ИЗМЕНИТЬ СЛОВО так, чтобы безударный звук стал УДАРНЫМ.</a:t>
            </a:r>
            <a:endParaRPr lang="ru-RU" sz="2800" dirty="0"/>
          </a:p>
        </p:txBody>
      </p:sp>
      <p:pic>
        <p:nvPicPr>
          <p:cNvPr id="5" name="Содержимое 4" descr="http://rasfokus.ru/images/photos/medium/3d9aaa0e759835e2283f872aa9dae93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432</Words>
  <Application>Microsoft Office PowerPoint</Application>
  <PresentationFormat>Экран (4:3)</PresentationFormat>
  <Paragraphs>80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Расширение представлений детей об окружающем мире на уроках в начальной школе. путешествие по Крыму. </vt:lpstr>
      <vt:lpstr>ОКРУЖАЮЩИЙ МИР 2 КЛАСС</vt:lpstr>
      <vt:lpstr>КРЫМ НАШ</vt:lpstr>
      <vt:lpstr>ПАРАД ВМФ В СЕВАСТОПОЛЕ</vt:lpstr>
      <vt:lpstr>ОТКРЫТИЕ КРЫМСКОКО МОСТА</vt:lpstr>
      <vt:lpstr>НА СЧАСТЬЕ!</vt:lpstr>
      <vt:lpstr>РУССКИЙ ЯЗЫК 2 КЛАСС</vt:lpstr>
      <vt:lpstr>ПЕРВЫЙ СПОСОБ ПРОВЕРКИ</vt:lpstr>
      <vt:lpstr>ПЕРВЫЙ СПОСОБ ПРОВЕРКИ</vt:lpstr>
      <vt:lpstr>ПЕРВЫЙ СПОСОБ ПРОВЕРКИ</vt:lpstr>
      <vt:lpstr>ВТОРОЙ СПОСОБ ПРОВЕРКИ</vt:lpstr>
      <vt:lpstr>ВТОРОЙ СПОСОБ ПРОВЕРКИ</vt:lpstr>
      <vt:lpstr>ВТОРОЙ СПОСОБ ПРОВЕРКИ</vt:lpstr>
      <vt:lpstr>РУССКИЙ ЯЗЫК 2 КЛАСС</vt:lpstr>
      <vt:lpstr>ВЫБЕРИ БУКВУ</vt:lpstr>
      <vt:lpstr>ВЫБЕРИ БУКВУ</vt:lpstr>
      <vt:lpstr>ВЫБЕРИ БУКВУ</vt:lpstr>
      <vt:lpstr>ВЫБЕРИ БУКВУ</vt:lpstr>
      <vt:lpstr>ВЫБЕРИ БУКВУ</vt:lpstr>
      <vt:lpstr>ВЫБЕРИ БУКВУ</vt:lpstr>
      <vt:lpstr>ВЫБЕРИ БУКВУ</vt:lpstr>
      <vt:lpstr>ВЫБЕРИ БУКВУ</vt:lpstr>
      <vt:lpstr>РУССКИЙ ЯЗЫК 2 КЛАСС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ПИШИ ПРАВИЛЬНО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на уроках русского языка и окружающего мира 2 класс </dc:title>
  <dc:creator>22cabinet</dc:creator>
  <cp:lastModifiedBy>оЛеШа</cp:lastModifiedBy>
  <cp:revision>72</cp:revision>
  <dcterms:created xsi:type="dcterms:W3CDTF">2018-09-16T07:28:56Z</dcterms:created>
  <dcterms:modified xsi:type="dcterms:W3CDTF">2023-12-21T19:28:48Z</dcterms:modified>
</cp:coreProperties>
</file>