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docMetadata/LabelInfo.xml" ContentType="application/vnd.ms-office.classificationlabels+xml"/>
  <Override PartName="/ppt/charts/style2.xml" ContentType="application/vnd.ms-office.chart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authors.xml" ContentType="application/vnd.ms-powerpoint.author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305" r:id="rId5"/>
    <p:sldId id="317" r:id="rId6"/>
    <p:sldId id="318" r:id="rId7"/>
    <p:sldId id="335" r:id="rId8"/>
    <p:sldId id="324" r:id="rId9"/>
    <p:sldId id="332" r:id="rId10"/>
    <p:sldId id="320" r:id="rId11"/>
    <p:sldId id="336" r:id="rId12"/>
    <p:sldId id="321" r:id="rId13"/>
    <p:sldId id="327" r:id="rId14"/>
    <p:sldId id="328" r:id="rId15"/>
    <p:sldId id="329" r:id="rId16"/>
    <p:sldId id="330" r:id="rId17"/>
    <p:sldId id="337" r:id="rId18"/>
    <p:sldId id="339" r:id="rId19"/>
    <p:sldId id="322" r:id="rId20"/>
    <p:sldId id="338" r:id="rId21"/>
    <p:sldId id="340" r:id="rId22"/>
    <p:sldId id="333" r:id="rId23"/>
    <p:sldId id="341" r:id="rId24"/>
    <p:sldId id="316" r:id="rId25"/>
  </p:sldIdLst>
  <p:sldSz cx="12192000" cy="6858000"/>
  <p:notesSz cx="6858000" cy="9144000"/>
  <p:defaultTextStyle>
    <a:defPPr rtl="0">
      <a:defRPr lang="x-none"/>
    </a:defPPr>
    <a:lvl1pPr marL="0" algn="l" defTabSz="914400" rtl="0" eaLnBrk="1" latinLnBrk="0" hangingPunct="1">
      <a:defRPr lang="x-none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x-none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x-none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x-none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x-none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x-none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x-none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x-none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x-none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8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  <p:cmAuthor id="5" name="андрей власов" initials="ав" lastIdx="1" clrIdx="4">
    <p:extLst>
      <p:ext uri="{19B8F6BF-5375-455C-9EA6-DF929625EA0E}">
        <p15:presenceInfo xmlns:p15="http://schemas.microsoft.com/office/powerpoint/2012/main" xmlns="" userId="3fbb91d88288830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D8D6"/>
    <a:srgbClr val="D9D9D9"/>
    <a:srgbClr val="A9D7D9"/>
    <a:srgbClr val="93D3D9"/>
    <a:srgbClr val="AAD6FF"/>
    <a:srgbClr val="B2C8CD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05" autoAdjust="0"/>
    <p:restoredTop sz="94879" autoAdjust="0"/>
  </p:normalViewPr>
  <p:slideViewPr>
    <p:cSldViewPr snapToGrid="0">
      <p:cViewPr varScale="1">
        <p:scale>
          <a:sx n="73" d="100"/>
          <a:sy n="73" d="100"/>
        </p:scale>
        <p:origin x="-498" y="-102"/>
      </p:cViewPr>
      <p:guideLst>
        <p:guide orient="horz" pos="3385"/>
        <p:guide orient="horz" pos="157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2" d="100"/>
          <a:sy n="72" d="100"/>
        </p:scale>
        <p:origin x="3524" y="4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0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1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2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3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4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5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6.xml.rels><?xml version="1.0" encoding="UTF-8" standalone="yes" ?><Relationships xmlns="http://schemas.openxmlformats.org/package/2006/relationships"><Relationship Id="rId3" Target="style1.xml" Type="http://schemas.microsoft.com/office/2011/relationships/chartStyle"/><Relationship Id="rId2" Target="colors1.xml" Type="http://schemas.microsoft.com/office/2011/relationships/chartColorStyle"/><Relationship Id="rId1" Target="NULL" TargetMode="External" Type="http://schemas.openxmlformats.org/officeDocument/2006/relationships/oleObject"/></Relationships>
</file>

<file path=ppt/charts/_rels/chart17.xml.rels><?xml version="1.0" encoding="UTF-8" standalone="yes" ?><Relationships xmlns="http://schemas.openxmlformats.org/package/2006/relationships"><Relationship Id="rId3" Target="style2.xml" Type="http://schemas.microsoft.com/office/2011/relationships/chartStyle"/><Relationship Id="rId2" Target="colors2.xml" Type="http://schemas.microsoft.com/office/2011/relationships/chartColorStyle"/><Relationship Id="rId1" Target="NULL" TargetMode="External" Type="http://schemas.openxmlformats.org/officeDocument/2006/relationships/oleObject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2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3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4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5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6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7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8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9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7-8 КЛАССЫ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84-4480-A096-8F8870D922CC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84-4480-A096-8F8870D922CC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A84-4480-A096-8F8870D922CC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A84-4480-A096-8F8870D922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ЧёРНЫЙ</c:v>
                </c:pt>
                <c:pt idx="1">
                  <c:v>ЗЕЛЁНЫЙ</c:v>
                </c:pt>
                <c:pt idx="2">
                  <c:v>ТРАВЯНОЙ</c:v>
                </c:pt>
                <c:pt idx="3">
                  <c:v>ВСЁ ВМЕСТЕ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</c:v>
                </c:pt>
                <c:pt idx="1">
                  <c:v>20</c:v>
                </c:pt>
                <c:pt idx="2" formatCode="0.00">
                  <c:v>15</c:v>
                </c:pt>
                <c:pt idx="3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A84-4480-A096-8F8870D922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4A84-4480-A096-8F8870D922CC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4A84-4480-A096-8F8870D922CC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4A84-4480-A096-8F8870D922CC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4A84-4480-A096-8F8870D922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ЧёРНЫЙ</c:v>
                </c:pt>
                <c:pt idx="1">
                  <c:v>ЗЕЛЁНЫЙ</c:v>
                </c:pt>
                <c:pt idx="2">
                  <c:v>ТРАВЯНОЙ</c:v>
                </c:pt>
                <c:pt idx="3">
                  <c:v>ВСЁ ВМЕСТЕ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4A84-4480-A096-8F8870D922CC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9D0-4754-8480-04C1AF5CB475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9D0-4754-8480-04C1AF5CB475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9D0-4754-8480-04C1AF5CB47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Лист1!$A$3:$A$5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ВОЗМОЖНО ЧАСТИЧНО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 formatCode="#\ ##0.0">
                  <c:v>24</c:v>
                </c:pt>
                <c:pt idx="1">
                  <c:v>60</c:v>
                </c:pt>
                <c:pt idx="2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9D0-4754-8480-04C1AF5CB475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15-4D70-8606-04B4588F75E8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215-4D70-8606-04B4588F75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ЗНАЮ </c:v>
                </c:pt>
                <c:pt idx="1">
                  <c:v>НЕ ЗНАЮ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</c:v>
                </c:pt>
                <c:pt idx="1">
                  <c:v>63.7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215-4D70-8606-04B4588F75E8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54E-45E9-AFD4-14FA9F2F72E6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54E-45E9-AFD4-14FA9F2F72E6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54E-45E9-AFD4-14FA9F2F72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ЛЕЧБНЫМИ</c:v>
                </c:pt>
                <c:pt idx="1">
                  <c:v>НЕ ЗНАЮ</c:v>
                </c:pt>
                <c:pt idx="2">
                  <c:v>ДРУГОЙ ВАРИАНТ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64</c:v>
                </c:pt>
                <c:pt idx="2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54E-45E9-AFD4-14FA9F2F72E6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,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49-4E09-80BA-1A2A098A2521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49-4E09-80BA-1A2A098A2521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B49-4E09-80BA-1A2A098A2521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B49-4E09-80BA-1A2A098A25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ЧёРНЫЙ</c:v>
                </c:pt>
                <c:pt idx="1">
                  <c:v>ЗЕЛЁНЫЙ</c:v>
                </c:pt>
                <c:pt idx="2">
                  <c:v>ТРАВЯНОЙ</c:v>
                </c:pt>
                <c:pt idx="3">
                  <c:v>ВСЁ ВМЕСТЕ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</c:v>
                </c:pt>
                <c:pt idx="1">
                  <c:v>35.5</c:v>
                </c:pt>
                <c:pt idx="2" formatCode="dd/mmm">
                  <c:v>28.4</c:v>
                </c:pt>
                <c:pt idx="3">
                  <c:v>14.1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B49-4E09-80BA-1A2A098A252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2B49-4E09-80BA-1A2A098A2521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2B49-4E09-80BA-1A2A098A2521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2B49-4E09-80BA-1A2A098A2521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2B49-4E09-80BA-1A2A098A25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ЧёРНЫЙ</c:v>
                </c:pt>
                <c:pt idx="1">
                  <c:v>ЗЕЛЁНЫЙ</c:v>
                </c:pt>
                <c:pt idx="2">
                  <c:v>ТРАВЯНОЙ</c:v>
                </c:pt>
                <c:pt idx="3">
                  <c:v>ВСЁ ВМЕСТЕ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2B49-4E09-80BA-1A2A098A2521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C3E-443B-89E2-E606E682BCFD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C3E-443B-89E2-E606E682BCFD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C3E-443B-89E2-E606E682BC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Лист1!$A$3:$A$5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ВОЗМОЖНО ЧАСТИЧНО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 formatCode="#\ ##0.0">
                  <c:v>63.9</c:v>
                </c:pt>
                <c:pt idx="1">
                  <c:v>21.6</c:v>
                </c:pt>
                <c:pt idx="2">
                  <c:v>14.5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C3E-443B-89E2-E606E682BCFD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431646501504387"/>
          <c:y val="3.4071550255536626E-2"/>
          <c:w val="0.42699202995966989"/>
          <c:h val="0.1437403586902574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29-4760-BB81-E1E7E70145C3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29-4760-BB81-E1E7E70145C3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D29-4760-BB81-E1E7E70145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ЛЕЧЕБНЫЕ </c:v>
                </c:pt>
                <c:pt idx="1">
                  <c:v>НЕ ЗНАЮ</c:v>
                </c:pt>
                <c:pt idx="2">
                  <c:v>ДРУГОЙ ВАРИАНТ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42.6</c:v>
                </c:pt>
                <c:pt idx="1">
                  <c:v>21.9</c:v>
                </c:pt>
                <c:pt idx="2">
                  <c:v>35.5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D29-4760-BB81-E1E7E70145C3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5C-4315-92D5-A394EB5AD8D7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5C-4315-92D5-A394EB5AD8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ЗНАЮ </c:v>
                </c:pt>
                <c:pt idx="1">
                  <c:v>НЕ ЗНАЮ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71.599999999999994</c:v>
                </c:pt>
                <c:pt idx="1">
                  <c:v>28.4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15C-4315-92D5-A394EB5AD8D7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solidFill>
        <a:srgbClr val="CCD8D6"/>
      </a:solidFill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9.7839084363098794E-2"/>
          <c:y val="0.2352009681733897"/>
          <c:w val="0.9156527923558907"/>
          <c:h val="0.50292648409388607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1 нед (янв)</c:v>
                </c:pt>
                <c:pt idx="1">
                  <c:v>2 нед</c:v>
                </c:pt>
                <c:pt idx="2">
                  <c:v>3 нед</c:v>
                </c:pt>
                <c:pt idx="3">
                  <c:v>4 нед</c:v>
                </c:pt>
                <c:pt idx="4">
                  <c:v>1 нед (февр)</c:v>
                </c:pt>
                <c:pt idx="5">
                  <c:v>2 нед</c:v>
                </c:pt>
                <c:pt idx="6">
                  <c:v>3нед</c:v>
                </c:pt>
                <c:pt idx="7">
                  <c:v>4 нед</c:v>
                </c:pt>
                <c:pt idx="8">
                  <c:v>1 нед (март)</c:v>
                </c:pt>
                <c:pt idx="9">
                  <c:v>2 нед</c:v>
                </c:pt>
                <c:pt idx="10">
                  <c:v>3 нед</c:v>
                </c:pt>
                <c:pt idx="11">
                  <c:v>4 нед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115.7</c:v>
                </c:pt>
                <c:pt idx="1">
                  <c:v>118.7</c:v>
                </c:pt>
                <c:pt idx="2">
                  <c:v>120.7</c:v>
                </c:pt>
                <c:pt idx="3">
                  <c:v>116.7</c:v>
                </c:pt>
                <c:pt idx="4">
                  <c:v>114.7</c:v>
                </c:pt>
                <c:pt idx="5">
                  <c:v>112.7</c:v>
                </c:pt>
                <c:pt idx="6">
                  <c:v>110.7</c:v>
                </c:pt>
                <c:pt idx="7">
                  <c:v>110.7</c:v>
                </c:pt>
                <c:pt idx="8">
                  <c:v>110.7</c:v>
                </c:pt>
                <c:pt idx="9">
                  <c:v>110.7</c:v>
                </c:pt>
                <c:pt idx="10">
                  <c:v>110.7</c:v>
                </c:pt>
                <c:pt idx="11">
                  <c:v>110.7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92-4818-9CEC-53B6866DFE12}"/>
            </c:ext>
          </c:extLst>
        </c:ser>
        <c:dLbls>
          <c:showVal val="1"/>
        </c:dLbls>
        <c:upDownBars>
          <c:gapWidth val="219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marker val="1"/>
        <c:axId val="122442496"/>
        <c:axId val="122444800"/>
      </c:lineChart>
      <c:catAx>
        <c:axId val="122442496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444800"/>
        <c:crosses val="autoZero"/>
        <c:auto val="1"/>
        <c:lblAlgn val="ctr"/>
        <c:lblOffset val="100"/>
      </c:catAx>
      <c:valAx>
        <c:axId val="122444800"/>
        <c:scaling>
          <c:orientation val="minMax"/>
          <c:max val="120.7"/>
          <c:min val="100.7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44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'[Диаграмма в Microsoft PowerPoint]Лист1'!$B$1</c:f>
              <c:strCache>
                <c:ptCount val="1"/>
                <c:pt idx="0">
                  <c:v>Власова Т.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PowerPoint]Лист1'!$A$2:$A$13</c:f>
              <c:strCache>
                <c:ptCount val="12"/>
                <c:pt idx="0">
                  <c:v>1 нед ( янв)</c:v>
                </c:pt>
                <c:pt idx="1">
                  <c:v>2 нед </c:v>
                </c:pt>
                <c:pt idx="2">
                  <c:v>3 нед </c:v>
                </c:pt>
                <c:pt idx="3">
                  <c:v>4 нед</c:v>
                </c:pt>
                <c:pt idx="4">
                  <c:v>1 нед( февр)</c:v>
                </c:pt>
                <c:pt idx="5">
                  <c:v>2 нед </c:v>
                </c:pt>
                <c:pt idx="6">
                  <c:v>3 нед </c:v>
                </c:pt>
                <c:pt idx="7">
                  <c:v>4 нед</c:v>
                </c:pt>
                <c:pt idx="8">
                  <c:v>1 нед(март)</c:v>
                </c:pt>
                <c:pt idx="9">
                  <c:v>2 нед </c:v>
                </c:pt>
                <c:pt idx="10">
                  <c:v>3 нед </c:v>
                </c:pt>
                <c:pt idx="11">
                  <c:v>4 нед</c:v>
                </c:pt>
              </c:strCache>
            </c:strRef>
          </c:cat>
          <c:val>
            <c:numRef>
              <c:f>'[Диаграмма в Microsoft PowerPoint]Лист1'!$B$2:$B$13</c:f>
              <c:numCache>
                <c:formatCode>General</c:formatCode>
                <c:ptCount val="12"/>
                <c:pt idx="0">
                  <c:v>4</c:v>
                </c:pt>
                <c:pt idx="1">
                  <c:v>5</c:v>
                </c:pt>
                <c:pt idx="2">
                  <c:v>4</c:v>
                </c:pt>
                <c:pt idx="3">
                  <c:v>4.5</c:v>
                </c:pt>
                <c:pt idx="4">
                  <c:v>4.8</c:v>
                </c:pt>
                <c:pt idx="5">
                  <c:v>5.2</c:v>
                </c:pt>
                <c:pt idx="6">
                  <c:v>6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E0-4873-86E1-5518ADDF3810}"/>
            </c:ext>
          </c:extLst>
        </c:ser>
        <c:ser>
          <c:idx val="1"/>
          <c:order val="1"/>
          <c:tx>
            <c:strRef>
              <c:f>'[Диаграмма в Microsoft PowerPoint]Лист1'!$C$1</c:f>
              <c:strCache>
                <c:ptCount val="1"/>
                <c:pt idx="0">
                  <c:v>Власова Н.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PowerPoint]Лист1'!$A$2:$A$13</c:f>
              <c:strCache>
                <c:ptCount val="12"/>
                <c:pt idx="0">
                  <c:v>1 нед ( янв)</c:v>
                </c:pt>
                <c:pt idx="1">
                  <c:v>2 нед </c:v>
                </c:pt>
                <c:pt idx="2">
                  <c:v>3 нед </c:v>
                </c:pt>
                <c:pt idx="3">
                  <c:v>4 нед</c:v>
                </c:pt>
                <c:pt idx="4">
                  <c:v>1 нед( февр)</c:v>
                </c:pt>
                <c:pt idx="5">
                  <c:v>2 нед </c:v>
                </c:pt>
                <c:pt idx="6">
                  <c:v>3 нед </c:v>
                </c:pt>
                <c:pt idx="7">
                  <c:v>4 нед</c:v>
                </c:pt>
                <c:pt idx="8">
                  <c:v>1 нед(март)</c:v>
                </c:pt>
                <c:pt idx="9">
                  <c:v>2 нед </c:v>
                </c:pt>
                <c:pt idx="10">
                  <c:v>3 нед </c:v>
                </c:pt>
                <c:pt idx="11">
                  <c:v>4 нед</c:v>
                </c:pt>
              </c:strCache>
            </c:strRef>
          </c:cat>
          <c:val>
            <c:numRef>
              <c:f>'[Диаграмма в Microsoft PowerPoint]Лист1'!$C$2:$C$13</c:f>
              <c:numCache>
                <c:formatCode>General</c:formatCode>
                <c:ptCount val="12"/>
                <c:pt idx="0">
                  <c:v>8</c:v>
                </c:pt>
                <c:pt idx="1">
                  <c:v>7</c:v>
                </c:pt>
                <c:pt idx="2">
                  <c:v>6.5</c:v>
                </c:pt>
                <c:pt idx="3">
                  <c:v>7</c:v>
                </c:pt>
                <c:pt idx="4">
                  <c:v>7.8</c:v>
                </c:pt>
                <c:pt idx="5">
                  <c:v>8</c:v>
                </c:pt>
                <c:pt idx="6">
                  <c:v>8.5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BE0-4873-86E1-5518ADDF3810}"/>
            </c:ext>
          </c:extLst>
        </c:ser>
        <c:dLbls/>
        <c:marker val="1"/>
        <c:axId val="71033216"/>
        <c:axId val="71034752"/>
      </c:lineChart>
      <c:catAx>
        <c:axId val="710332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034752"/>
        <c:crosses val="autoZero"/>
        <c:auto val="1"/>
        <c:lblAlgn val="ctr"/>
        <c:lblOffset val="100"/>
      </c:catAx>
      <c:valAx>
        <c:axId val="710347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033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BA4-466A-BE23-623EAC2A3DED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BA4-466A-BE23-623EAC2A3D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ЗНАЮ </c:v>
                </c:pt>
                <c:pt idx="1">
                  <c:v>НЕ ЗНАЮ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63.7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BA4-466A-BE23-623EAC2A3DED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6D-4A2D-928E-548F4F4574F6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6D-4A2D-928E-548F4F4574F6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26D-4A2D-928E-548F4F4574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ЛЕЧБНЫМИ</c:v>
                </c:pt>
                <c:pt idx="1">
                  <c:v>НЕ ЗНАЮ</c:v>
                </c:pt>
                <c:pt idx="2">
                  <c:v>ДРУГОЙ ВАРИАНТ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</c:v>
                </c:pt>
                <c:pt idx="1">
                  <c:v>35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26D-4A2D-928E-548F4F4574F6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79-4F48-8A23-709E6CEE4881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79-4F48-8A23-709E6CEE4881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779-4F48-8A23-709E6CEE48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Лист1!$A$3:$A$5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ВОЗМОЖНО ЧАСТИЧНО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 formatCode="#\ ##0.0">
                  <c:v>25</c:v>
                </c:pt>
                <c:pt idx="1">
                  <c:v>60</c:v>
                </c:pt>
                <c:pt idx="2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779-4F48-8A23-709E6CEE4881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7-8 КЛАССЫ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E1A-44F0-8634-E1EC29E4DD84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E1A-44F0-8634-E1EC29E4DD84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E1A-44F0-8634-E1EC29E4DD84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E1A-44F0-8634-E1EC29E4DD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ЧёРНЫЙ</c:v>
                </c:pt>
                <c:pt idx="1">
                  <c:v>ЗЕЛЁНЫЙ</c:v>
                </c:pt>
                <c:pt idx="2">
                  <c:v>ТРАВЯНОЙ</c:v>
                </c:pt>
                <c:pt idx="3">
                  <c:v>ВСЁ ВМЕСТЕ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49.5</c:v>
                </c:pt>
                <c:pt idx="1">
                  <c:v>26.4</c:v>
                </c:pt>
                <c:pt idx="2" formatCode="dd/mmm">
                  <c:v>23.1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E1A-44F0-8634-E1EC29E4DD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7E1A-44F0-8634-E1EC29E4DD84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7E1A-44F0-8634-E1EC29E4DD84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7E1A-44F0-8634-E1EC29E4DD84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7E1A-44F0-8634-E1EC29E4DD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ЧёРНЫЙ</c:v>
                </c:pt>
                <c:pt idx="1">
                  <c:v>ЗЕЛЁНЫЙ</c:v>
                </c:pt>
                <c:pt idx="2">
                  <c:v>ТРАВЯНОЙ</c:v>
                </c:pt>
                <c:pt idx="3">
                  <c:v>ВСЁ ВМЕСТЕ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7E1A-44F0-8634-E1EC29E4DD84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7D4-40AB-8EF2-6E33844F169B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7D4-40AB-8EF2-6E33844F169B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7D4-40AB-8EF2-6E33844F16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Лист1!$A$3:$A$5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ВОЗМОЖНО ЧАСТИЧНО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 formatCode="#\ ##0.0">
                  <c:v>29.7</c:v>
                </c:pt>
                <c:pt idx="1">
                  <c:v>52.8</c:v>
                </c:pt>
                <c:pt idx="2">
                  <c:v>17.5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7D4-40AB-8EF2-6E33844F169B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91-4874-8633-2F88E88E448E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91-4874-8633-2F88E88E44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ЗНАЮ </c:v>
                </c:pt>
                <c:pt idx="1">
                  <c:v>НЕ ЗНАЮ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</c:v>
                </c:pt>
                <c:pt idx="1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91-4874-8633-2F88E88E448E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837-467C-A0ED-1BEF4502986D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837-467C-A0ED-1BEF4502986D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837-467C-A0ED-1BEF450298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ЛЕЧБНЫМИ</c:v>
                </c:pt>
                <c:pt idx="1">
                  <c:v>НЕ ЗНАЮ</c:v>
                </c:pt>
                <c:pt idx="2">
                  <c:v>ДРУГОЙ ВАРИАНТ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37.300000000000004</c:v>
                </c:pt>
                <c:pt idx="1">
                  <c:v>33</c:v>
                </c:pt>
                <c:pt idx="2">
                  <c:v>29.7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837-467C-A0ED-1BEF4502986D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7-8 КЛАССЫ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7A-49EB-AACA-FA1CABB86BF4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7A-49EB-AACA-FA1CABB86BF4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C7A-49EB-AACA-FA1CABB86BF4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C7A-49EB-AACA-FA1CABB86B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ЧёРНЫЙ</c:v>
                </c:pt>
                <c:pt idx="1">
                  <c:v>ЗЕЛЁНЫЙ</c:v>
                </c:pt>
                <c:pt idx="2">
                  <c:v>ТРАВЯНОЙ</c:v>
                </c:pt>
                <c:pt idx="3">
                  <c:v>ВСЁ ВМЕСТЕ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24</c:v>
                </c:pt>
                <c:pt idx="2" formatCode="dd/mmm">
                  <c:v>12</c:v>
                </c:pt>
                <c:pt idx="3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C7A-49EB-AACA-FA1CABB86BF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EC7A-49EB-AACA-FA1CABB86BF4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EC7A-49EB-AACA-FA1CABB86BF4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EC7A-49EB-AACA-FA1CABB86BF4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EC7A-49EB-AACA-FA1CABB86B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ЧёРНЫЙ</c:v>
                </c:pt>
                <c:pt idx="1">
                  <c:v>ЗЕЛЁНЫЙ</c:v>
                </c:pt>
                <c:pt idx="2">
                  <c:v>ТРАВЯНОЙ</c:v>
                </c:pt>
                <c:pt idx="3">
                  <c:v>ВСЁ ВМЕСТЕ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EC7A-49EB-AACA-FA1CABB86BF4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x-none"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x-none" sz="1200"/>
            </a:lvl1pPr>
          </a:lstStyle>
          <a:p>
            <a:pPr rtl="0"/>
            <a:fld id="{D874E27E-5D1F-488F-8842-2EE4665658AB}" type="datetime1">
              <a:rPr lang="ru-RU" smtClean="0"/>
              <a:pPr rtl="0"/>
              <a:t>27.02.2024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x-none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x-none" sz="1200"/>
            </a:lvl1pPr>
          </a:lstStyle>
          <a:p>
            <a:pPr rtl="0"/>
            <a:fld id="{17369B77-94AB-0344-9EBF-9DB9EE8D3ABC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859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 xmlns="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x-none"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x-none" sz="1200"/>
            </a:lvl1pPr>
          </a:lstStyle>
          <a:p>
            <a:fld id="{B1CC0895-195D-42AE-A25E-8485D1B75B8A}" type="datetime1">
              <a:rPr lang="ru-RU" noProof="0" smtClean="0"/>
              <a:pPr/>
              <a:t>27.02.2024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x-none"/>
            </a:defPPr>
          </a:lstStyle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x-none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x-none"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x-none" sz="1200"/>
            </a:lvl1pPr>
          </a:lstStyle>
          <a:p>
            <a:pPr rtl="0"/>
            <a:fld id="{0775476F-A808-1F46-A368-07984F6DA22E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11425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x-non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x-non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x-non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x-non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x-non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x-non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x-non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x-non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x-none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 xmlns="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7844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x-none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x-none"/>
            </a:defPPr>
          </a:lstStyle>
          <a:p>
            <a:pPr rtl="0"/>
            <a:fld id="{0775476F-A808-1F46-A368-07984F6DA22E}" type="slidenum">
              <a:rPr lang="ru-RU" smtClean="0"/>
              <a:pPr rtl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047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, содержащее текст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</a:lstStyle>
          <a:p>
            <a:pPr algn="ctr" rtl="0"/>
            <a:endParaRPr lang="ru-RU" noProof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xmlns="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x-none" sz="4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x-none" sz="2400"/>
            </a:lvl1pPr>
            <a:lvl2pPr marL="457200" indent="0" algn="ctr">
              <a:buNone/>
              <a:defRPr lang="x-none" sz="2000"/>
            </a:lvl2pPr>
            <a:lvl3pPr marL="914400" indent="0" algn="ctr">
              <a:buNone/>
              <a:defRPr lang="x-none" sz="1800"/>
            </a:lvl3pPr>
            <a:lvl4pPr marL="1371600" indent="0" algn="ctr">
              <a:buNone/>
              <a:defRPr lang="x-none" sz="1600"/>
            </a:lvl4pPr>
            <a:lvl5pPr marL="1828800" indent="0" algn="ctr">
              <a:buNone/>
              <a:defRPr lang="x-none" sz="1600"/>
            </a:lvl5pPr>
            <a:lvl6pPr marL="2286000" indent="0" algn="ctr">
              <a:buNone/>
              <a:defRPr lang="x-none" sz="1600"/>
            </a:lvl6pPr>
            <a:lvl7pPr marL="2743200" indent="0" algn="ctr">
              <a:buNone/>
              <a:defRPr lang="x-none" sz="1600"/>
            </a:lvl7pPr>
            <a:lvl8pPr marL="3200400" indent="0" algn="ctr">
              <a:buNone/>
              <a:defRPr lang="x-none" sz="1600"/>
            </a:lvl8pPr>
            <a:lvl9pPr marL="3657600" indent="0" algn="ctr">
              <a:buNone/>
              <a:defRPr lang="x-none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контен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</a:lstStyle>
          <a:p>
            <a:pPr algn="ctr" rtl="0"/>
            <a:endParaRPr lang="ru-RU" noProof="0"/>
          </a:p>
        </p:txBody>
      </p:sp>
      <p:pic>
        <p:nvPicPr>
          <p:cNvPr id="9" name="Рисунок 8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xmlns="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x-none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x-non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x-non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x-non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x-non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x-non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xmlns="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x-none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xmlns="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x-none"/>
            </a:defPPr>
          </a:lstStyle>
          <a:p>
            <a:pPr rtl="0"/>
            <a:fld id="{294A09A9-5501-47C1-A89A-A340965A2BE2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xmlns="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x-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x-none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x-none"/>
            </a:defPPr>
          </a:lstStyle>
          <a:p>
            <a:pPr rtl="0"/>
            <a:fld id="{294A09A9-5501-47C1-A89A-A340965A2BE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xmlns="" id="{C6963F99-41C3-5ED4-AAD8-B904145CC7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x-none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</a:lstStyle>
          <a:p>
            <a:pPr algn="ctr" rtl="0"/>
            <a:endParaRPr lang="ru-RU" noProof="0"/>
          </a:p>
        </p:txBody>
      </p:sp>
      <p:pic>
        <p:nvPicPr>
          <p:cNvPr id="36" name="Рисунок 35" descr="Дерево крупным планом&#10;&#10;Описание создано автоматически со средней степенью достоверности">
            <a:extLst>
              <a:ext uri="{FF2B5EF4-FFF2-40B4-BE49-F238E27FC236}">
                <a16:creationId xmlns:a16="http://schemas.microsoft.com/office/drawing/2014/main" xmlns="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x-none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x-none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x-none"/>
            </a:defPPr>
          </a:lstStyle>
          <a:p>
            <a:pPr rtl="0"/>
            <a:fld id="{294A09A9-5501-47C1-A89A-A340965A2BE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xmlns="" id="{DEF26CDF-94D4-BA22-7D14-8D3289040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x-none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x-none" sz="2000" b="1"/>
            </a:lvl2pPr>
            <a:lvl3pPr marL="914400" indent="0">
              <a:buNone/>
              <a:defRPr lang="x-none" sz="1800" b="1"/>
            </a:lvl3pPr>
            <a:lvl4pPr marL="1371600" indent="0">
              <a:buNone/>
              <a:defRPr lang="x-none" sz="1600" b="1"/>
            </a:lvl4pPr>
            <a:lvl5pPr marL="1828800" indent="0">
              <a:buNone/>
              <a:defRPr lang="x-none" sz="1600" b="1"/>
            </a:lvl5pPr>
            <a:lvl6pPr marL="2286000" indent="0">
              <a:buNone/>
              <a:defRPr lang="x-none" sz="1600" b="1"/>
            </a:lvl6pPr>
            <a:lvl7pPr marL="2743200" indent="0">
              <a:buNone/>
              <a:defRPr lang="x-none" sz="1600" b="1"/>
            </a:lvl7pPr>
            <a:lvl8pPr marL="3200400" indent="0">
              <a:buNone/>
              <a:defRPr lang="x-none" sz="1600" b="1"/>
            </a:lvl8pPr>
            <a:lvl9pPr marL="3657600" indent="0">
              <a:buNone/>
              <a:defRPr lang="x-none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Объект 3">
            <a:extLst>
              <a:ext uri="{FF2B5EF4-FFF2-40B4-BE49-F238E27FC236}">
                <a16:creationId xmlns:a16="http://schemas.microsoft.com/office/drawing/2014/main" xmlns="" id="{0017BF0C-B2B7-932F-A9AE-5BFAE4AB5C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x-none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x-none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x-none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x-none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x-none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1" name="Текст 4">
            <a:extLst>
              <a:ext uri="{FF2B5EF4-FFF2-40B4-BE49-F238E27FC236}">
                <a16:creationId xmlns:a16="http://schemas.microsoft.com/office/drawing/2014/main" xmlns="" id="{DEAB8B47-DF86-7C9F-F027-2D4D22B2EA5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x-none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x-none" sz="2000" b="1"/>
            </a:lvl2pPr>
            <a:lvl3pPr marL="914400" indent="0">
              <a:buNone/>
              <a:defRPr lang="x-none" sz="1800" b="1"/>
            </a:lvl3pPr>
            <a:lvl4pPr marL="1371600" indent="0">
              <a:buNone/>
              <a:defRPr lang="x-none" sz="1600" b="1"/>
            </a:lvl4pPr>
            <a:lvl5pPr marL="1828800" indent="0">
              <a:buNone/>
              <a:defRPr lang="x-none" sz="1600" b="1"/>
            </a:lvl5pPr>
            <a:lvl6pPr marL="2286000" indent="0">
              <a:buNone/>
              <a:defRPr lang="x-none" sz="1600" b="1"/>
            </a:lvl6pPr>
            <a:lvl7pPr marL="2743200" indent="0">
              <a:buNone/>
              <a:defRPr lang="x-none" sz="1600" b="1"/>
            </a:lvl7pPr>
            <a:lvl8pPr marL="3200400" indent="0">
              <a:buNone/>
              <a:defRPr lang="x-none" sz="1600" b="1"/>
            </a:lvl8pPr>
            <a:lvl9pPr marL="3657600" indent="0">
              <a:buNone/>
              <a:defRPr lang="x-none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xmlns="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x-none" sz="1600"/>
            </a:lvl1pPr>
            <a:lvl2pPr>
              <a:buClr>
                <a:srgbClr val="73292A"/>
              </a:buClr>
              <a:defRPr lang="x-none" sz="1400"/>
            </a:lvl2pPr>
            <a:lvl3pPr>
              <a:buClr>
                <a:srgbClr val="73292A"/>
              </a:buClr>
              <a:defRPr lang="x-none" sz="1200"/>
            </a:lvl3pPr>
            <a:lvl4pPr>
              <a:buClr>
                <a:srgbClr val="73292A"/>
              </a:buClr>
              <a:defRPr lang="x-none" sz="1100"/>
            </a:lvl4pPr>
            <a:lvl5pPr>
              <a:buClr>
                <a:srgbClr val="73292A"/>
              </a:buClr>
              <a:defRPr lang="x-none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38" name="Рисунок 37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xmlns="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Текст 33">
            <a:extLst>
              <a:ext uri="{FF2B5EF4-FFF2-40B4-BE49-F238E27FC236}">
                <a16:creationId xmlns:a16="http://schemas.microsoft.com/office/drawing/2014/main" xmlns="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x-none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xmlns="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Сравнени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</a:lstStyle>
          <a:p>
            <a:pPr algn="ctr" rtl="0"/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xmlns="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x-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x-none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x-none" sz="2000" b="1"/>
            </a:lvl2pPr>
            <a:lvl3pPr marL="914400" indent="0">
              <a:buNone/>
              <a:defRPr lang="x-none" sz="1800" b="1"/>
            </a:lvl3pPr>
            <a:lvl4pPr marL="1371600" indent="0">
              <a:buNone/>
              <a:defRPr lang="x-none" sz="1600" b="1"/>
            </a:lvl4pPr>
            <a:lvl5pPr marL="1828800" indent="0">
              <a:buNone/>
              <a:defRPr lang="x-none" sz="1600" b="1"/>
            </a:lvl5pPr>
            <a:lvl6pPr marL="2286000" indent="0">
              <a:buNone/>
              <a:defRPr lang="x-none" sz="1600" b="1"/>
            </a:lvl6pPr>
            <a:lvl7pPr marL="2743200" indent="0">
              <a:buNone/>
              <a:defRPr lang="x-none" sz="1600" b="1"/>
            </a:lvl7pPr>
            <a:lvl8pPr marL="3200400" indent="0">
              <a:buNone/>
              <a:defRPr lang="x-none" sz="1600" b="1"/>
            </a:lvl8pPr>
            <a:lvl9pPr marL="3657600" indent="0">
              <a:buNone/>
              <a:defRPr lang="x-none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x-none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x-none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x-none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x-none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x-none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x-none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x-none" sz="2000" b="1"/>
            </a:lvl2pPr>
            <a:lvl3pPr marL="914400" indent="0">
              <a:buNone/>
              <a:defRPr lang="x-none" sz="1800" b="1"/>
            </a:lvl3pPr>
            <a:lvl4pPr marL="1371600" indent="0">
              <a:buNone/>
              <a:defRPr lang="x-none" sz="1600" b="1"/>
            </a:lvl4pPr>
            <a:lvl5pPr marL="1828800" indent="0">
              <a:buNone/>
              <a:defRPr lang="x-none" sz="1600" b="1"/>
            </a:lvl5pPr>
            <a:lvl6pPr marL="2286000" indent="0">
              <a:buNone/>
              <a:defRPr lang="x-none" sz="1600" b="1"/>
            </a:lvl6pPr>
            <a:lvl7pPr marL="2743200" indent="0">
              <a:buNone/>
              <a:defRPr lang="x-none" sz="1600" b="1"/>
            </a:lvl7pPr>
            <a:lvl8pPr marL="3200400" indent="0">
              <a:buNone/>
              <a:defRPr lang="x-none" sz="1600" b="1"/>
            </a:lvl8pPr>
            <a:lvl9pPr marL="3657600" indent="0">
              <a:buNone/>
              <a:defRPr lang="x-none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x-none" sz="1600"/>
            </a:lvl1pPr>
            <a:lvl2pPr>
              <a:buClr>
                <a:srgbClr val="73292A"/>
              </a:buClr>
              <a:defRPr lang="x-none" sz="1400"/>
            </a:lvl2pPr>
            <a:lvl3pPr>
              <a:buClr>
                <a:srgbClr val="73292A"/>
              </a:buClr>
              <a:defRPr lang="x-none" sz="1200"/>
            </a:lvl3pPr>
            <a:lvl4pPr>
              <a:buClr>
                <a:srgbClr val="73292A"/>
              </a:buClr>
              <a:defRPr lang="x-none" sz="1100"/>
            </a:lvl4pPr>
            <a:lvl5pPr>
              <a:buClr>
                <a:srgbClr val="73292A"/>
              </a:buClr>
              <a:defRPr lang="x-none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x-none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x-none"/>
            </a:defPPr>
          </a:lstStyle>
          <a:p>
            <a:pPr rtl="0"/>
            <a:fld id="{294A09A9-5501-47C1-A89A-A340965A2BE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xmlns="" id="{F270D939-D128-D431-82CE-9C15D5A7AA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x-none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x-none" sz="2000" b="1"/>
            </a:lvl2pPr>
            <a:lvl3pPr marL="914400" indent="0">
              <a:buNone/>
              <a:defRPr lang="x-none" sz="1800" b="1"/>
            </a:lvl3pPr>
            <a:lvl4pPr marL="1371600" indent="0">
              <a:buNone/>
              <a:defRPr lang="x-none" sz="1600" b="1"/>
            </a:lvl4pPr>
            <a:lvl5pPr marL="1828800" indent="0">
              <a:buNone/>
              <a:defRPr lang="x-none" sz="1600" b="1"/>
            </a:lvl5pPr>
            <a:lvl6pPr marL="2286000" indent="0">
              <a:buNone/>
              <a:defRPr lang="x-none" sz="1600" b="1"/>
            </a:lvl6pPr>
            <a:lvl7pPr marL="2743200" indent="0">
              <a:buNone/>
              <a:defRPr lang="x-none" sz="1600" b="1"/>
            </a:lvl7pPr>
            <a:lvl8pPr marL="3200400" indent="0">
              <a:buNone/>
              <a:defRPr lang="x-none" sz="1600" b="1"/>
            </a:lvl8pPr>
            <a:lvl9pPr marL="3657600" indent="0">
              <a:buNone/>
              <a:defRPr lang="x-none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xmlns="" id="{4AAE69C6-BB37-BC70-8424-BC928D19C91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x-none" sz="1600"/>
            </a:lvl1pPr>
            <a:lvl2pPr>
              <a:buClr>
                <a:srgbClr val="73292A"/>
              </a:buClr>
              <a:defRPr lang="x-none" sz="1400"/>
            </a:lvl2pPr>
            <a:lvl3pPr>
              <a:buClr>
                <a:srgbClr val="73292A"/>
              </a:buClr>
              <a:defRPr lang="x-none" sz="1200"/>
            </a:lvl3pPr>
            <a:lvl4pPr>
              <a:buClr>
                <a:srgbClr val="73292A"/>
              </a:buClr>
              <a:defRPr lang="x-none" sz="1100"/>
            </a:lvl4pPr>
            <a:lvl5pPr>
              <a:buClr>
                <a:srgbClr val="73292A"/>
              </a:buClr>
              <a:defRPr lang="x-none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xmlns="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Рисунок 9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xmlns="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Рисунок 11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xmlns="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</a:lstStyle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</a:lstStyle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x-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xmlns="" id="{545D3FB1-678F-0A9A-CCB6-435CE57DA0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x-none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x-none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x-none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x-none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x-none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</a:lstStyle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xmlns="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x-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069ADF-8CD9-4E77-BB8D-70D8824C5A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x-none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75F077D-E901-4AA9-B062-1C37FF407BF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x-none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x-none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x-none"/>
            </a:defPPr>
          </a:lstStyle>
          <a:p>
            <a:pPr rtl="0"/>
            <a:fld id="{294A09A9-5501-47C1-A89A-A340965A2BE2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</a:lstStyle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</a:lstStyle>
          <a:p>
            <a:pPr algn="ctr" rtl="0"/>
            <a:endParaRPr lang="ru-RU" noProof="0"/>
          </a:p>
        </p:txBody>
      </p:sp>
      <p:pic>
        <p:nvPicPr>
          <p:cNvPr id="7" name="Рисунок 6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xmlns="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x-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x-none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x-none"/>
            </a:defPPr>
          </a:lstStyle>
          <a:p>
            <a:pPr rtl="0"/>
            <a:fld id="{294A09A9-5501-47C1-A89A-A340965A2BE2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x-none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x-none"/>
            </a:defPPr>
          </a:lstStyle>
          <a:p>
            <a:pPr rtl="0"/>
            <a:fld id="{294A09A9-5501-47C1-A89A-A340965A2BE2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x-none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3F06A0-63CE-4272-B90E-4F20296BFB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x-none" sz="3200"/>
            </a:lvl1pPr>
            <a:lvl2pPr>
              <a:defRPr lang="x-none" sz="2800"/>
            </a:lvl2pPr>
            <a:lvl3pPr>
              <a:defRPr lang="x-none" sz="2400"/>
            </a:lvl3pPr>
            <a:lvl4pPr>
              <a:defRPr lang="x-none" sz="2000"/>
            </a:lvl4pPr>
            <a:lvl5pPr>
              <a:defRPr lang="x-none" sz="2000"/>
            </a:lvl5pPr>
            <a:lvl6pPr>
              <a:defRPr lang="x-none" sz="2000"/>
            </a:lvl6pPr>
            <a:lvl7pPr>
              <a:defRPr lang="x-none" sz="2000"/>
            </a:lvl7pPr>
            <a:lvl8pPr>
              <a:defRPr lang="x-none" sz="2000"/>
            </a:lvl8pPr>
            <a:lvl9pPr>
              <a:defRPr lang="x-none"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8467220-06E3-427A-B4D3-9B0030E09D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x-none" sz="1600"/>
            </a:lvl1pPr>
            <a:lvl2pPr marL="457200" indent="0">
              <a:buNone/>
              <a:defRPr lang="x-none" sz="1400"/>
            </a:lvl2pPr>
            <a:lvl3pPr marL="914400" indent="0">
              <a:buNone/>
              <a:defRPr lang="x-none" sz="1200"/>
            </a:lvl3pPr>
            <a:lvl4pPr marL="1371600" indent="0">
              <a:buNone/>
              <a:defRPr lang="x-none" sz="1000"/>
            </a:lvl4pPr>
            <a:lvl5pPr marL="1828800" indent="0">
              <a:buNone/>
              <a:defRPr lang="x-none" sz="1000"/>
            </a:lvl5pPr>
            <a:lvl6pPr marL="2286000" indent="0">
              <a:buNone/>
              <a:defRPr lang="x-none" sz="1000"/>
            </a:lvl6pPr>
            <a:lvl7pPr marL="2743200" indent="0">
              <a:buNone/>
              <a:defRPr lang="x-none" sz="1000"/>
            </a:lvl7pPr>
            <a:lvl8pPr marL="3200400" indent="0">
              <a:buNone/>
              <a:defRPr lang="x-none" sz="1000"/>
            </a:lvl8pPr>
            <a:lvl9pPr marL="3657600" indent="0">
              <a:buNone/>
              <a:defRPr lang="x-none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x-none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x-none"/>
            </a:defPPr>
          </a:lstStyle>
          <a:p>
            <a:pPr rtl="0"/>
            <a:fld id="{294A09A9-5501-47C1-A89A-A340965A2BE2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x-none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x-none" sz="3200"/>
            </a:lvl1pPr>
            <a:lvl2pPr marL="457200" indent="0">
              <a:buNone/>
              <a:defRPr lang="x-none" sz="2800"/>
            </a:lvl2pPr>
            <a:lvl3pPr marL="914400" indent="0">
              <a:buNone/>
              <a:defRPr lang="x-none" sz="2400"/>
            </a:lvl3pPr>
            <a:lvl4pPr marL="1371600" indent="0">
              <a:buNone/>
              <a:defRPr lang="x-none" sz="2000"/>
            </a:lvl4pPr>
            <a:lvl5pPr marL="1828800" indent="0">
              <a:buNone/>
              <a:defRPr lang="x-none" sz="2000"/>
            </a:lvl5pPr>
            <a:lvl6pPr marL="2286000" indent="0">
              <a:buNone/>
              <a:defRPr lang="x-none" sz="2000"/>
            </a:lvl6pPr>
            <a:lvl7pPr marL="2743200" indent="0">
              <a:buNone/>
              <a:defRPr lang="x-none" sz="2000"/>
            </a:lvl7pPr>
            <a:lvl8pPr marL="3200400" indent="0">
              <a:buNone/>
              <a:defRPr lang="x-none" sz="2000"/>
            </a:lvl8pPr>
            <a:lvl9pPr marL="3657600" indent="0">
              <a:buNone/>
              <a:defRPr lang="x-none"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DF5F80D-1DB9-4E0A-8F68-924FC1C9C3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x-none" sz="1600"/>
            </a:lvl1pPr>
            <a:lvl2pPr marL="457200" indent="0">
              <a:buNone/>
              <a:defRPr lang="x-none" sz="1400"/>
            </a:lvl2pPr>
            <a:lvl3pPr marL="914400" indent="0">
              <a:buNone/>
              <a:defRPr lang="x-none" sz="1200"/>
            </a:lvl3pPr>
            <a:lvl4pPr marL="1371600" indent="0">
              <a:buNone/>
              <a:defRPr lang="x-none" sz="1000"/>
            </a:lvl4pPr>
            <a:lvl5pPr marL="1828800" indent="0">
              <a:buNone/>
              <a:defRPr lang="x-none" sz="1000"/>
            </a:lvl5pPr>
            <a:lvl6pPr marL="2286000" indent="0">
              <a:buNone/>
              <a:defRPr lang="x-none" sz="1000"/>
            </a:lvl6pPr>
            <a:lvl7pPr marL="2743200" indent="0">
              <a:buNone/>
              <a:defRPr lang="x-none" sz="1000"/>
            </a:lvl7pPr>
            <a:lvl8pPr marL="3200400" indent="0">
              <a:buNone/>
              <a:defRPr lang="x-none" sz="1000"/>
            </a:lvl8pPr>
            <a:lvl9pPr marL="3657600" indent="0">
              <a:buNone/>
              <a:defRPr lang="x-none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x-none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x-none"/>
            </a:defPPr>
          </a:lstStyle>
          <a:p>
            <a:pPr rtl="0"/>
            <a:fld id="{294A09A9-5501-47C1-A89A-A340965A2BE2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xmlns="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xmlns="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x-none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x-none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x-none"/>
            </a:defPPr>
          </a:lstStyle>
          <a:p>
            <a:pPr rtl="0"/>
            <a:fld id="{294A09A9-5501-47C1-A89A-A340965A2BE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xmlns="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x-none" sz="2400"/>
            </a:lvl1pPr>
            <a:lvl2pPr marL="228600">
              <a:buClr>
                <a:srgbClr val="73292A"/>
              </a:buClr>
              <a:defRPr lang="x-none" sz="2000"/>
            </a:lvl2pPr>
            <a:lvl3pPr marL="685800">
              <a:buClr>
                <a:srgbClr val="73292A"/>
              </a:buClr>
              <a:defRPr lang="x-none" sz="1800"/>
            </a:lvl3pPr>
            <a:lvl4pPr marL="1143000">
              <a:buClr>
                <a:srgbClr val="73292A"/>
              </a:buClr>
              <a:defRPr lang="x-none" sz="1600"/>
            </a:lvl4pPr>
            <a:lvl5pPr marL="1600200">
              <a:buClr>
                <a:srgbClr val="73292A"/>
              </a:buClr>
              <a:defRPr lang="x-none"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6" name="Рисунок 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Текст 33">
            <a:extLst>
              <a:ext uri="{FF2B5EF4-FFF2-40B4-BE49-F238E27FC236}">
                <a16:creationId xmlns:a16="http://schemas.microsoft.com/office/drawing/2014/main" xmlns="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x-none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xmlns="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содержимо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</a:lstStyle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xmlns="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x-none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x-none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x-none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x-none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x-none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x-none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xmlns="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x-none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xmlns="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x-none"/>
            </a:defPPr>
          </a:lstStyle>
          <a:p>
            <a:pPr rtl="0"/>
            <a:fld id="{294A09A9-5501-47C1-A89A-A340965A2BE2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Растение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xmlns="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Рисунок 8" descr="Изображение постельного белья, ткани&#10;&#10;Автоматически созданное описание">
            <a:extLst>
              <a:ext uri="{FF2B5EF4-FFF2-40B4-BE49-F238E27FC236}">
                <a16:creationId xmlns:a16="http://schemas.microsoft.com/office/drawing/2014/main" xmlns="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</a:lstStyle>
          <a:p>
            <a:pPr algn="ctr" rtl="0"/>
            <a:endParaRPr lang="ru-RU" noProof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Рисунок 14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xmlns="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Рисунок 16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x-none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E65DE34-CDB7-41F7-A95A-592B99558C69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x-none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x-none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x-none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x-none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x-none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x-none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x-none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x-none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x-none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xmlns="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x-none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x-non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x-non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x-non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x-non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x-non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x-none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x-none"/>
            </a:defPPr>
          </a:lstStyle>
          <a:p>
            <a:pPr rtl="0"/>
            <a:fld id="{294A09A9-5501-47C1-A89A-A340965A2BE2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 (зеленый цвет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x-none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x-non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x-non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x-non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x-non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x-non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x-none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x-none"/>
            </a:defPPr>
          </a:lstStyle>
          <a:p>
            <a:pPr rtl="0"/>
            <a:fld id="{294A09A9-5501-47C1-A89A-A340965A2BE2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xmlns="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</a:lstStyle>
          <a:p>
            <a:pPr algn="ctr" rtl="0"/>
            <a:endParaRPr lang="ru-RU" noProof="0"/>
          </a:p>
        </p:txBody>
      </p:sp>
      <p:pic>
        <p:nvPicPr>
          <p:cNvPr id="16" name="Рисунок 1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Рисунок 18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xmlns="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x-none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x-none" sz="2400">
                <a:solidFill>
                  <a:schemeClr val="accent3"/>
                </a:solidFill>
              </a:defRPr>
            </a:lvl1pPr>
            <a:lvl2pPr marL="457200" indent="0">
              <a:buNone/>
              <a:defRPr lang="x-none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x-none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x-none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x-none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x-none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x-none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x-none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x-none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7" name="Текст 24">
            <a:extLst>
              <a:ext uri="{FF2B5EF4-FFF2-40B4-BE49-F238E27FC236}">
                <a16:creationId xmlns:a16="http://schemas.microsoft.com/office/drawing/2014/main" xmlns="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x-none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”</a:t>
            </a:r>
          </a:p>
        </p:txBody>
      </p:sp>
      <p:sp>
        <p:nvSpPr>
          <p:cNvPr id="28" name="Текст 24">
            <a:extLst>
              <a:ext uri="{FF2B5EF4-FFF2-40B4-BE49-F238E27FC236}">
                <a16:creationId xmlns:a16="http://schemas.microsoft.com/office/drawing/2014/main" xmlns="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x-none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xmlns="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xmlns="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x-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xmlns="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x-none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x-none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xmlns="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x-none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xmlns="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x-none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xmlns="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x-none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xmlns="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x-none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xmlns="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x-none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xmlns="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x-none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xmlns="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x-none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xmlns="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x-none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xmlns="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x-none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xmlns="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x-none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x-none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x-none"/>
            </a:defPPr>
          </a:lstStyle>
          <a:p>
            <a:pPr rtl="0"/>
            <a:fld id="{294A09A9-5501-47C1-A89A-A340965A2BE2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xmlns="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x-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xmlns="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x-none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x-none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xmlns="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x-none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6" name="Рисунок 17">
            <a:extLst>
              <a:ext uri="{FF2B5EF4-FFF2-40B4-BE49-F238E27FC236}">
                <a16:creationId xmlns:a16="http://schemas.microsoft.com/office/drawing/2014/main" xmlns="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x-none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5" name="Текст 19">
            <a:extLst>
              <a:ext uri="{FF2B5EF4-FFF2-40B4-BE49-F238E27FC236}">
                <a16:creationId xmlns:a16="http://schemas.microsoft.com/office/drawing/2014/main" xmlns="" id="{A6866782-6675-4F37-E5D2-68CB0191C1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x-none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4" name="Текст 19">
            <a:extLst>
              <a:ext uri="{FF2B5EF4-FFF2-40B4-BE49-F238E27FC236}">
                <a16:creationId xmlns:a16="http://schemas.microsoft.com/office/drawing/2014/main" xmlns="" id="{9F53AB27-DDFA-AA5D-8253-546C9BBA9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x-none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xmlns="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x-none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xmlns="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x-none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xmlns="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x-none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Рисунок 17">
            <a:extLst>
              <a:ext uri="{FF2B5EF4-FFF2-40B4-BE49-F238E27FC236}">
                <a16:creationId xmlns:a16="http://schemas.microsoft.com/office/drawing/2014/main" xmlns="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x-none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Текст 19">
            <a:extLst>
              <a:ext uri="{FF2B5EF4-FFF2-40B4-BE49-F238E27FC236}">
                <a16:creationId xmlns:a16="http://schemas.microsoft.com/office/drawing/2014/main" xmlns="" id="{70DD1941-A469-A457-B987-E0E2C300A8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x-none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19">
            <a:extLst>
              <a:ext uri="{FF2B5EF4-FFF2-40B4-BE49-F238E27FC236}">
                <a16:creationId xmlns:a16="http://schemas.microsoft.com/office/drawing/2014/main" xmlns="" id="{D6B84B7D-A7EC-6FE1-9925-F78AF0DE23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x-none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xmlns="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x-none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xmlns="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x-none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xmlns="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x-none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Рисунок 17">
            <a:extLst>
              <a:ext uri="{FF2B5EF4-FFF2-40B4-BE49-F238E27FC236}">
                <a16:creationId xmlns:a16="http://schemas.microsoft.com/office/drawing/2014/main" xmlns="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x-none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7" name="Текст 19">
            <a:extLst>
              <a:ext uri="{FF2B5EF4-FFF2-40B4-BE49-F238E27FC236}">
                <a16:creationId xmlns:a16="http://schemas.microsoft.com/office/drawing/2014/main" xmlns="" id="{FA370BF1-09EC-DBE1-5118-8A92A0F90B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x-none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Текст 19">
            <a:extLst>
              <a:ext uri="{FF2B5EF4-FFF2-40B4-BE49-F238E27FC236}">
                <a16:creationId xmlns:a16="http://schemas.microsoft.com/office/drawing/2014/main" xmlns="" id="{5089D72C-E865-F5D3-CB1E-050AEF68445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x-none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xmlns="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x-none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xmlns="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x-none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xmlns="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x-none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7" name="Рисунок 17">
            <a:extLst>
              <a:ext uri="{FF2B5EF4-FFF2-40B4-BE49-F238E27FC236}">
                <a16:creationId xmlns:a16="http://schemas.microsoft.com/office/drawing/2014/main" xmlns="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x-none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2" name="Текст 19">
            <a:extLst>
              <a:ext uri="{FF2B5EF4-FFF2-40B4-BE49-F238E27FC236}">
                <a16:creationId xmlns:a16="http://schemas.microsoft.com/office/drawing/2014/main" xmlns="" id="{46CBECF2-D93E-3DF9-064C-CB4A3262B6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x-none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1" name="Текст 19">
            <a:extLst>
              <a:ext uri="{FF2B5EF4-FFF2-40B4-BE49-F238E27FC236}">
                <a16:creationId xmlns:a16="http://schemas.microsoft.com/office/drawing/2014/main" xmlns="" id="{71E06E16-A083-B853-8155-7FF97AD1DE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x-none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x-none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x-none"/>
            </a:defPPr>
          </a:lstStyle>
          <a:p>
            <a:pPr rtl="0"/>
            <a:fld id="{294A09A9-5501-47C1-A89A-A340965A2BE2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x-none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x-none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x-none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x-none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x-none" sz="4400" kern="1200">
          <a:solidFill>
            <a:schemeClr val="accent3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x-none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x-none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x-none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x-none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x-none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 ?><Relationships xmlns="http://schemas.openxmlformats.org/package/2006/relationships"><Relationship Id="rId3" Target="../slideLayouts/slideLayout14.xml" Type="http://schemas.openxmlformats.org/officeDocument/2006/relationships/slideLayout"/><Relationship Id="rId2" Target="file:///D:\&#1087;&#1088;&#1086;&#1077;&#1082;&#1090;%20&#1042;&#1083;&#1072;&#1089;&#1086;&#1074;&#1072;%206&#1040;\&#1042;&#1080;&#1076;&#1077;&#1086;_1.mov" TargetMode="External" Type="http://schemas.openxmlformats.org/officeDocument/2006/relationships/video"/><Relationship Id="rId1" Target="NULL" TargetMode="External" Type="http://schemas.openxmlformats.org/officeDocument/2006/relationships/video"/><Relationship Id="rId6" Target="../media/image19.png" Type="http://schemas.openxmlformats.org/officeDocument/2006/relationships/image"/><Relationship Id="rId5" Target="../media/image18.jpeg" Type="http://schemas.openxmlformats.org/officeDocument/2006/relationships/image"/><Relationship Id="rId4" Target="../media/media1.mp4" Type="http://schemas.microsoft.com/office/2007/relationships/media"/></Relationships>
</file>

<file path=ppt/slides/_rels/slide16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 ?><Relationships xmlns="http://schemas.openxmlformats.org/package/2006/relationships"><Relationship Id="rId3" Target="../slideLayouts/slideLayout14.xml" Type="http://schemas.openxmlformats.org/officeDocument/2006/relationships/slideLayout"/><Relationship Id="rId2" Target="file:///D:\&#1087;&#1088;&#1086;&#1077;&#1082;&#1090;%20&#1042;&#1083;&#1072;&#1089;&#1086;&#1074;&#1072;%206&#1040;\&#1042;&#1080;&#1076;&#1077;&#1086;%202.mov" TargetMode="External" Type="http://schemas.openxmlformats.org/officeDocument/2006/relationships/video"/><Relationship Id="rId1" Target="NULL" TargetMode="External" Type="http://schemas.openxmlformats.org/officeDocument/2006/relationships/video"/><Relationship Id="rId6" Target="../media/image19.png" Type="http://schemas.openxmlformats.org/officeDocument/2006/relationships/image"/><Relationship Id="rId5" Target="../media/image21.jpeg" Type="http://schemas.openxmlformats.org/officeDocument/2006/relationships/image"/><Relationship Id="rId4" Target="../media/media2.mp4" Type="http://schemas.microsoft.com/office/2007/relationships/media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3935" y="4422370"/>
            <a:ext cx="3251423" cy="1205345"/>
          </a:xfrm>
        </p:spPr>
        <p:txBody>
          <a:bodyPr rtlCol="0">
            <a:normAutofit fontScale="55000" lnSpcReduction="20000"/>
          </a:bodyPr>
          <a:lstStyle>
            <a:defPPr>
              <a:defRPr lang="x-none"/>
            </a:defPPr>
          </a:lstStyle>
          <a:p>
            <a:pPr rtl="0"/>
            <a:r>
              <a:rPr lang="ru-RU" dirty="0"/>
              <a:t> автор: Власова В. </a:t>
            </a:r>
          </a:p>
          <a:p>
            <a:pPr rtl="0"/>
            <a:r>
              <a:rPr lang="ru-RU" dirty="0"/>
              <a:t>Ученица 7А класса  </a:t>
            </a:r>
            <a:r>
              <a:rPr lang="en-US" dirty="0"/>
              <a:t>“</a:t>
            </a:r>
            <a:r>
              <a:rPr lang="ru-RU" dirty="0"/>
              <a:t>РЖД лицей №3»</a:t>
            </a:r>
          </a:p>
          <a:p>
            <a:pPr rtl="0"/>
            <a:r>
              <a:rPr lang="ru-RU" dirty="0"/>
              <a:t>Руководитель: Меньшикова Е.П. </a:t>
            </a:r>
          </a:p>
          <a:p>
            <a:pPr rtl="0"/>
            <a:r>
              <a:rPr lang="ru-RU" dirty="0"/>
              <a:t>учитель </a:t>
            </a:r>
            <a:r>
              <a:rPr lang="ru-RU" dirty="0" smtClean="0"/>
              <a:t>биологии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6936" y="2470826"/>
            <a:ext cx="6099242" cy="2042808"/>
          </a:xfrm>
        </p:spPr>
        <p:txBody>
          <a:bodyPr rtlCol="0"/>
          <a:lstStyle>
            <a:defPPr>
              <a:defRPr lang="x-none"/>
            </a:defPPr>
          </a:lstStyle>
          <a:p>
            <a:pPr rtl="0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Иван-чай пить здоровым быть!</a:t>
            </a:r>
            <a:br>
              <a:rPr lang="ru-RU" dirty="0"/>
            </a:br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2DAE3F2-8D87-8305-F143-E9838160C2AD}"/>
              </a:ext>
            </a:extLst>
          </p:cNvPr>
          <p:cNvSpPr txBox="1"/>
          <p:nvPr/>
        </p:nvSpPr>
        <p:spPr>
          <a:xfrm>
            <a:off x="5120640" y="1824495"/>
            <a:ext cx="2776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/>
              <a:t>Проект </a:t>
            </a:r>
          </a:p>
        </p:txBody>
      </p:sp>
    </p:spTree>
    <p:extLst>
      <p:ext uri="{BB962C8B-B14F-4D97-AF65-F5344CB8AC3E}">
        <p14:creationId xmlns:p14="http://schemas.microsoft.com/office/powerpoint/2010/main" xmlns="" val="31771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2183" y="2889504"/>
            <a:ext cx="2856625" cy="130126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3100" u="sng" dirty="0"/>
              <a:t>Результаты опроса учеников 5-6 класса</a:t>
            </a:r>
            <a:br>
              <a:rPr lang="ru-RU" sz="3100" u="sng" dirty="0"/>
            </a:br>
            <a:r>
              <a:rPr lang="ru-RU" sz="3100" u="sng" dirty="0"/>
              <a:t> (26 чел.)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7336" y="228600"/>
            <a:ext cx="6024664" cy="662453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073357645"/>
              </p:ext>
            </p:extLst>
          </p:nvPr>
        </p:nvGraphicFramePr>
        <p:xfrm>
          <a:off x="9503923" y="2576195"/>
          <a:ext cx="2288472" cy="2167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666095888"/>
              </p:ext>
            </p:extLst>
          </p:nvPr>
        </p:nvGraphicFramePr>
        <p:xfrm>
          <a:off x="6095999" y="2549660"/>
          <a:ext cx="3214183" cy="194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084478758"/>
              </p:ext>
            </p:extLst>
          </p:nvPr>
        </p:nvGraphicFramePr>
        <p:xfrm>
          <a:off x="6095998" y="4476987"/>
          <a:ext cx="3214183" cy="1986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4202130920"/>
              </p:ext>
            </p:extLst>
          </p:nvPr>
        </p:nvGraphicFramePr>
        <p:xfrm>
          <a:off x="6095998" y="666825"/>
          <a:ext cx="3214183" cy="1938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9503923" y="453390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167336" y="25761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endParaRPr kumimoji="0" lang="ru-RU" altLang="ru-RU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167336" y="44769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095998" y="646390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8391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79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2184" y="3138886"/>
            <a:ext cx="2852928" cy="1088136"/>
          </a:xfrm>
        </p:spPr>
        <p:txBody>
          <a:bodyPr>
            <a:noAutofit/>
          </a:bodyPr>
          <a:lstStyle/>
          <a:p>
            <a:r>
              <a:rPr lang="ru-RU" sz="2800" u="sng" dirty="0"/>
              <a:t>Результаты опроса учеников 7-8 класса </a:t>
            </a:r>
            <a:br>
              <a:rPr lang="ru-RU" sz="2800" u="sng" dirty="0"/>
            </a:br>
            <a:r>
              <a:rPr lang="ru-RU" sz="2800" u="sng" dirty="0"/>
              <a:t>(35 чел.)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1418" y="145473"/>
            <a:ext cx="6040582" cy="6712527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888414669"/>
              </p:ext>
            </p:extLst>
          </p:nvPr>
        </p:nvGraphicFramePr>
        <p:xfrm>
          <a:off x="8874188" y="2300606"/>
          <a:ext cx="2876826" cy="2252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239505814"/>
              </p:ext>
            </p:extLst>
          </p:nvPr>
        </p:nvGraphicFramePr>
        <p:xfrm>
          <a:off x="6096000" y="319493"/>
          <a:ext cx="2982854" cy="1992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779720578"/>
              </p:ext>
            </p:extLst>
          </p:nvPr>
        </p:nvGraphicFramePr>
        <p:xfrm>
          <a:off x="6096000" y="2311640"/>
          <a:ext cx="2982854" cy="2048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4196067882"/>
              </p:ext>
            </p:extLst>
          </p:nvPr>
        </p:nvGraphicFramePr>
        <p:xfrm>
          <a:off x="6096000" y="4358006"/>
          <a:ext cx="2982854" cy="2004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134272" y="42376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endParaRPr kumimoji="0" lang="ru-RU" altLang="ru-RU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151418" y="23116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151418" y="43580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kumimoji="0" lang="ru-RU" altLang="ru-RU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151418" y="636270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endParaRPr kumimoji="0" lang="ru-RU" altLang="ru-RU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8629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658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u="sng" dirty="0"/>
              <a:t>Результаты опроса учеников 9-11 класса </a:t>
            </a:r>
            <a:br>
              <a:rPr lang="ru-RU" sz="2800" u="sng" dirty="0"/>
            </a:br>
            <a:r>
              <a:rPr lang="ru-RU" sz="2800" u="sng" dirty="0"/>
              <a:t>(28 чел.)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9855" y="0"/>
            <a:ext cx="6082145" cy="6858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421451660"/>
              </p:ext>
            </p:extLst>
          </p:nvPr>
        </p:nvGraphicFramePr>
        <p:xfrm>
          <a:off x="9556635" y="2273086"/>
          <a:ext cx="2398659" cy="2235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144009869"/>
              </p:ext>
            </p:extLst>
          </p:nvPr>
        </p:nvGraphicFramePr>
        <p:xfrm>
          <a:off x="6109855" y="328329"/>
          <a:ext cx="3446780" cy="202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159596682"/>
              </p:ext>
            </p:extLst>
          </p:nvPr>
        </p:nvGraphicFramePr>
        <p:xfrm>
          <a:off x="6109855" y="2324055"/>
          <a:ext cx="344678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535489328"/>
              </p:ext>
            </p:extLst>
          </p:nvPr>
        </p:nvGraphicFramePr>
        <p:xfrm>
          <a:off x="6109855" y="4359060"/>
          <a:ext cx="3446780" cy="2075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556635" y="40802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109855" y="23240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endParaRPr kumimoji="0" lang="ru-RU" altLang="ru-RU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193277" y="43814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endParaRPr kumimoji="0" lang="ru-RU" altLang="ru-RU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109855" y="64875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endParaRPr kumimoji="0" lang="ru-RU" altLang="ru-RU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97277" y="88027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99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875" y="3138886"/>
            <a:ext cx="2852928" cy="1088136"/>
          </a:xfrm>
        </p:spPr>
        <p:txBody>
          <a:bodyPr>
            <a:noAutofit/>
          </a:bodyPr>
          <a:lstStyle/>
          <a:p>
            <a:r>
              <a:rPr lang="ru-RU" sz="2800" u="sng" dirty="0"/>
              <a:t>Результаты опроса педагогов </a:t>
            </a:r>
            <a:r>
              <a:rPr lang="ru-RU" sz="2800" u="sng" dirty="0" smtClean="0"/>
              <a:t> РЖД</a:t>
            </a:r>
            <a:r>
              <a:rPr lang="ru-RU" sz="2800" u="sng" dirty="0"/>
              <a:t> </a:t>
            </a:r>
            <a:r>
              <a:rPr lang="ru-RU" sz="2800" u="sng" dirty="0" smtClean="0"/>
              <a:t>лицей №3</a:t>
            </a:r>
            <a:r>
              <a:rPr lang="ru-RU" sz="2800" u="sng" dirty="0" smtClean="0"/>
              <a:t> 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8970" y="0"/>
            <a:ext cx="6083030" cy="6858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927398140"/>
              </p:ext>
            </p:extLst>
          </p:nvPr>
        </p:nvGraphicFramePr>
        <p:xfrm>
          <a:off x="9586594" y="2101175"/>
          <a:ext cx="2515248" cy="2315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728686918"/>
              </p:ext>
            </p:extLst>
          </p:nvPr>
        </p:nvGraphicFramePr>
        <p:xfrm>
          <a:off x="6108970" y="272328"/>
          <a:ext cx="3490595" cy="2039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4256309439"/>
              </p:ext>
            </p:extLst>
          </p:nvPr>
        </p:nvGraphicFramePr>
        <p:xfrm>
          <a:off x="6108970" y="4422776"/>
          <a:ext cx="3477625" cy="209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endParaRPr kumimoji="0" lang="ru-RU" altLang="ru-RU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2524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endParaRPr kumimoji="0" lang="ru-RU" altLang="ru-RU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4581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endParaRPr kumimoji="0" lang="ru-RU" altLang="ru-RU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6686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endParaRPr kumimoji="0" lang="ru-RU" altLang="ru-RU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8791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endParaRPr kumimoji="0" lang="ru-RU" altLang="ru-RU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xmlns="" val="1412443677"/>
              </p:ext>
            </p:extLst>
          </p:nvPr>
        </p:nvGraphicFramePr>
        <p:xfrm>
          <a:off x="6095999" y="2311948"/>
          <a:ext cx="3490595" cy="209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2562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176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вывод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7258" y="673332"/>
            <a:ext cx="4480560" cy="5536276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 На основании анализа данных, представленных в диаграммах, видно, что:</a:t>
            </a:r>
          </a:p>
          <a:p>
            <a:r>
              <a:rPr lang="ru-RU" dirty="0"/>
              <a:t>- более половины 50,5 % опрошенных знают о таком продукте как фито чай – кипрей (Иван –чай), однако только около 52% из них его употребляют, но редко; - 43,5 % не знают о полезных свойствах местного растительного сырья; Все опрошенных готовы его приобрести и начать употреблять.</a:t>
            </a:r>
          </a:p>
          <a:p>
            <a:r>
              <a:rPr lang="ru-RU" dirty="0"/>
              <a:t>       Проанализировав всё вышеизложенное, можно сделать следующий </a:t>
            </a:r>
            <a:r>
              <a:rPr lang="ru-RU" b="1" dirty="0"/>
              <a:t>основной вывод</a:t>
            </a:r>
            <a:r>
              <a:rPr lang="ru-RU" dirty="0"/>
              <a:t>: необходимо проводить дополнительную просветительскую работу среди населения об огромной пользе включения в рацион питания фито чая –кипрей (иван-чай) на основе местного растительного сырья.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305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7319" y="2597285"/>
            <a:ext cx="3472775" cy="1614792"/>
          </a:xfrm>
        </p:spPr>
        <p:txBody>
          <a:bodyPr>
            <a:noAutofit/>
          </a:bodyPr>
          <a:lstStyle/>
          <a:p>
            <a:r>
              <a:rPr lang="ru-RU" sz="2800" dirty="0"/>
              <a:t>Видеорепортаж</a:t>
            </a:r>
            <a:br>
              <a:rPr lang="ru-RU" sz="2800" dirty="0"/>
            </a:br>
            <a:r>
              <a:rPr lang="ru-RU" sz="2800" dirty="0" smtClean="0"/>
              <a:t> </a:t>
            </a:r>
            <a:r>
              <a:rPr lang="ru-RU" sz="2800" dirty="0"/>
              <a:t>до эксперимента</a:t>
            </a:r>
          </a:p>
        </p:txBody>
      </p:sp>
      <p:pic>
        <p:nvPicPr>
          <p:cNvPr id="4" name="video_2023-04-05_22-29-35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41659" y="389106"/>
            <a:ext cx="3754877" cy="5856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Видео_1.mo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7406639" y="391886"/>
            <a:ext cx="3840481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679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7DF949-8943-9DB9-30A4-43F36D9C1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1" y="340939"/>
            <a:ext cx="4974336" cy="1274936"/>
          </a:xfrm>
        </p:spPr>
        <p:txBody>
          <a:bodyPr>
            <a:normAutofit fontScale="90000"/>
          </a:bodyPr>
          <a:lstStyle/>
          <a:p>
            <a:r>
              <a:rPr lang="ru-RU" dirty="0"/>
              <a:t>Эксперимент. Результат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A6452D5-B31C-D62A-882F-093B8CE12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16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0B96667-61F2-E962-88F3-A1C0AEED6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52" y="978407"/>
            <a:ext cx="4114800" cy="4498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2690546"/>
              </p:ext>
            </p:extLst>
          </p:nvPr>
        </p:nvGraphicFramePr>
        <p:xfrm>
          <a:off x="5304281" y="1615875"/>
          <a:ext cx="6646926" cy="4923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56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56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156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4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участник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состояние здоровья до эксперимента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состояние здоровья после эксперимента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3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Власова Вероника 2010</a:t>
                      </a:r>
                      <a:r>
                        <a:rPr lang="ru-RU" sz="1000" baseline="0" dirty="0">
                          <a:effectLst/>
                        </a:rPr>
                        <a:t> гр.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Частое заболевание верхних дыхательных путей.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Самочувствие хорошее. С января по апрель отсутствуют заболевания ВДП, улучшилась память и настроение.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5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Власова Татьяна Ивановна 1984 гр.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Перепад настроения, непостоянство давления, нарушение сна.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Улучшился сон и увеличилась продолжительность сна; проявилась стабильность в показаниях артериального давления, давление пришло в норму - не превышает 110/70 АД ; улучшилось психическое состояние в течение дня.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28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Власов Никита 2018гр.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Частое заболевание верхних дыхательных путей, нарушение сна.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Самочувствие хорошее. С января по апрель отсутствуют заболевания ВДП, нормализовался по продолжительности сон.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26422" y="2021104"/>
            <a:ext cx="15585391" cy="45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47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эксперимента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17</a:t>
            </a:fld>
            <a:endParaRPr lang="ru-RU" noProof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225702" y="1819073"/>
            <a:ext cx="5369668" cy="10797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dirty="0"/>
              <a:t>График динамики сон/часа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dirty="0"/>
              <a:t>Власов Н. 2018 гр., Власова Т. И. 1984 гр.</a:t>
            </a:r>
          </a:p>
        </p:txBody>
      </p:sp>
      <p:graphicFrame>
        <p:nvGraphicFramePr>
          <p:cNvPr id="11" name="Объект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537560911"/>
              </p:ext>
            </p:extLst>
          </p:nvPr>
        </p:nvGraphicFramePr>
        <p:xfrm>
          <a:off x="642027" y="2791838"/>
          <a:ext cx="5418305" cy="315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1207016" y="2385438"/>
            <a:ext cx="4775496" cy="74686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300" dirty="0"/>
              <a:t>График динамики артериального давления Власовой Т.И.1984 гр.</a:t>
            </a:r>
          </a:p>
          <a:p>
            <a:endParaRPr lang="ru-RU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xmlns="" id="{006C1713-710E-4037-8C13-13C66B2578E8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xmlns="" val="650256766"/>
              </p:ext>
            </p:extLst>
          </p:nvPr>
        </p:nvGraphicFramePr>
        <p:xfrm>
          <a:off x="6303522" y="3287486"/>
          <a:ext cx="5051866" cy="2662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65271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7319" y="2762655"/>
            <a:ext cx="3472775" cy="1342417"/>
          </a:xfrm>
        </p:spPr>
        <p:txBody>
          <a:bodyPr>
            <a:noAutofit/>
          </a:bodyPr>
          <a:lstStyle/>
          <a:p>
            <a:r>
              <a:rPr lang="ru-RU" sz="2800" dirty="0"/>
              <a:t>Видеорепортаж после </a:t>
            </a:r>
            <a:r>
              <a:rPr lang="ru-RU" sz="2800" dirty="0" err="1"/>
              <a:t>эксперемента</a:t>
            </a:r>
            <a:endParaRPr lang="ru-RU" sz="2800" dirty="0"/>
          </a:p>
        </p:txBody>
      </p:sp>
      <p:pic>
        <p:nvPicPr>
          <p:cNvPr id="4" name="video_2023-04-05_22-29-28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52945" y="710116"/>
            <a:ext cx="3463046" cy="5515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Видео 2.mo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7733212" y="705393"/>
            <a:ext cx="3500846" cy="559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6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0272" y="0"/>
            <a:ext cx="4974336" cy="1325880"/>
          </a:xfrm>
        </p:spPr>
        <p:txBody>
          <a:bodyPr/>
          <a:lstStyle/>
          <a:p>
            <a:r>
              <a:rPr lang="ru-RU" dirty="0"/>
              <a:t>Выводы </a:t>
            </a:r>
            <a:r>
              <a:rPr lang="ru-RU" dirty="0">
                <a:solidFill>
                  <a:schemeClr val="tx1"/>
                </a:solidFill>
              </a:rPr>
              <a:t>по проекту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435769" y="1193708"/>
            <a:ext cx="6583341" cy="513520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Исследуя, универсальные качества иван-чая, влияющие на здоровье человека, хочу сказать, что моя гипотеза «Иван чай пить- здоровым быть!» подтвердилась. Употребление чая положительно влияет на здоровье человека. Качества, которыми обладает это растение, действительно очень разнообразные и универсальные. И поэтому, Иван –чай в жизни человека, при правильном использовании, очень необходим. </a:t>
            </a:r>
          </a:p>
          <a:p>
            <a:pPr marL="0" indent="0">
              <a:buNone/>
            </a:pPr>
            <a:r>
              <a:rPr lang="ru-RU" dirty="0"/>
              <a:t>      Иван-чай - это прекрасный, полезный напиток, который утоляет жажду, снимает усталость, придает бодрость, поднимает настроение. </a:t>
            </a:r>
          </a:p>
          <a:p>
            <a:pPr marL="0" indent="0">
              <a:buNone/>
            </a:pPr>
            <a:r>
              <a:rPr lang="ru-RU" dirty="0"/>
              <a:t>Ученые установили, что в чае содержатся полезные, биологически активные вещества.   Они укрепляют сосуды мозга, улучшают работу сердца, повышают умственную и физическую способность человека. Чай усиливает сопротивляемость организма простуде, инфекционным заболеваниям, воспалительным процессам.</a:t>
            </a:r>
          </a:p>
          <a:p>
            <a:pPr marL="0" indent="0">
              <a:buNone/>
            </a:pPr>
            <a:r>
              <a:rPr lang="ru-RU" dirty="0"/>
              <a:t>      Эксперимент, который я проводила   с 01.01.2023г до 01.04.2023г дал положительный результат. Моя семья ощутила на себе общеукрепляющее, тонизирующее, успокаивающее действие фито чая, что говорит о его полезности и благоприятном воздействии на организм. </a:t>
            </a:r>
          </a:p>
          <a:p>
            <a:pPr marL="0" indent="0">
              <a:buNone/>
            </a:pPr>
            <a:r>
              <a:rPr lang="ru-RU" dirty="0"/>
              <a:t>      Работа над проектом позволила мне:</a:t>
            </a:r>
          </a:p>
          <a:p>
            <a:pPr marL="0" indent="0">
              <a:buNone/>
            </a:pPr>
            <a:r>
              <a:rPr lang="ru-RU" dirty="0"/>
              <a:t>Познакомиться с различными видами Иван -чая;</a:t>
            </a:r>
          </a:p>
          <a:p>
            <a:pPr marL="0" indent="0">
              <a:buNone/>
            </a:pPr>
            <a:r>
              <a:rPr lang="ru-RU" dirty="0"/>
              <a:t> Узнать об универсальных качествах иван-чая узколистного;</a:t>
            </a:r>
          </a:p>
          <a:p>
            <a:pPr marL="0" indent="0">
              <a:buNone/>
            </a:pPr>
            <a:r>
              <a:rPr lang="ru-RU" dirty="0"/>
              <a:t> Улучшить состояние моего здоровья и моей семьи.</a:t>
            </a:r>
          </a:p>
          <a:p>
            <a:pPr marL="0" indent="0">
              <a:buNone/>
            </a:pPr>
            <a:r>
              <a:rPr lang="ru-RU" dirty="0"/>
              <a:t> Научиться отбирать материал по определенной теме, анализировать и выделять главное.</a:t>
            </a:r>
          </a:p>
          <a:p>
            <a:pPr marL="0" indent="0">
              <a:buNone/>
            </a:pPr>
            <a:r>
              <a:rPr lang="ru-RU" dirty="0"/>
              <a:t> Выявить знания учеников и педагогов школы о полезных свойствах растения иван-чай (кипрей).</a:t>
            </a:r>
          </a:p>
          <a:p>
            <a:pPr marL="0" indent="0">
              <a:buNone/>
            </a:pPr>
            <a:r>
              <a:rPr lang="ru-RU" dirty="0"/>
              <a:t>      Сделать вывод, что употребление напитка из Иван –чая улучшит здоровье</a:t>
            </a:r>
          </a:p>
          <a:p>
            <a:pPr marL="0" indent="0">
              <a:buNone/>
            </a:pPr>
            <a:r>
              <a:rPr lang="ru-RU" dirty="0"/>
              <a:t>       учеников нашей школы в режиме очного и дистанционного обучения.</a:t>
            </a:r>
          </a:p>
          <a:p>
            <a:pPr marL="0" indent="0">
              <a:buNone/>
            </a:pPr>
            <a:r>
              <a:rPr lang="ru-RU" dirty="0"/>
              <a:t>       Цель и задачи, которые были мной поставлены, выполнены. </a:t>
            </a:r>
          </a:p>
          <a:p>
            <a:pPr marL="0" indent="0">
              <a:buNone/>
            </a:pPr>
            <a:r>
              <a:rPr lang="ru-RU" dirty="0"/>
              <a:t>        Я узнала много интересного и полезного. Эти знания мне пригодятся в будущей жизни.   Созданные мной материалы данного проекта: презентация и чек-лист можно использовать на уроках биологии, ОБЖ, классных часах и родительских собраниях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592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BD1BECB-F136-525D-6C86-EE500764D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2</a:t>
            </a:fld>
            <a:endParaRPr lang="ru-RU" noProof="0"/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xmlns="" id="{696CFF05-A31E-FBB1-AD5A-EEF0DFCBD13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 flipH="1">
            <a:off x="11755950" y="6153150"/>
            <a:ext cx="35488" cy="46038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058B5C1-C46F-8EAA-94EF-0E440C877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030" y="548640"/>
            <a:ext cx="6452664" cy="57291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A250573-A0B5-EC48-6A05-9C4846C3D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1990" y="664214"/>
            <a:ext cx="3735421" cy="5488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02328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20</a:t>
            </a:fld>
            <a:endParaRPr lang="ru-RU" noProof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34743" y="57377"/>
            <a:ext cx="5649686" cy="65255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892629"/>
            <a:ext cx="4223656" cy="48550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44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500009"/>
            <a:ext cx="2852928" cy="1721795"/>
          </a:xfrm>
        </p:spPr>
        <p:txBody>
          <a:bodyPr rtlCol="0">
            <a:normAutofit/>
          </a:bodyPr>
          <a:lstStyle>
            <a:defPPr>
              <a:defRPr lang="x-none"/>
            </a:defPPr>
          </a:lstStyle>
          <a:p>
            <a:pPr rtl="0"/>
            <a:r>
              <a:rPr lang="ru-RU" dirty="0"/>
              <a:t>Спасибо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00899" y="1363090"/>
            <a:ext cx="4594365" cy="453977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 В дальнейшем я желаю продолжить работу по этой теме и   перед собой ставлю задачу составить бизнес план по сбору и заготовке лекарственного сырья- Иван-чая для аптечной сети и собственного применения, создания пуховых изделий из отцветшего Иван- чая.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025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29443B6-8BAB-90E7-15BA-B9C06924A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3</a:t>
            </a:fld>
            <a:endParaRPr lang="ru-RU" noProof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12CCD1BC-3FDE-6794-EFDC-AF2699E68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06303" y="303482"/>
            <a:ext cx="4941652" cy="623543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Предполагаемый результат: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завершения реализации проекта ребята смогут: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использовать   полезный продукт для укрепления своего здоровья;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рассказывать о различных  целебных свойствах кипрея в быту своим близким, используя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мой чек лист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проекта: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1.Изучение  литературы и использование  Интернет-ресурсов, для того чтобы найти ответы на вопросы: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-Что такое кипрей(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иван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-чай) и из чего он состоит?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-Что полезного содержится в составе кипрея?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Какие болезни лечит кипрей?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2.Провести опрос среди учащихся средней и основной школы , педагогов по теме   «Иван – чай  в твоём рационе питания».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Провести эксперимент «Как влияет употребление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иван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чай на здоровье моей семьи?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Презентация проекта на занятиях по внеурочной деятельности.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842E28E-FEF2-4EFE-81CA-5DB4E4587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65" y="729575"/>
            <a:ext cx="5029200" cy="5552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89608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/>
          <a:lstStyle/>
          <a:p>
            <a:r>
              <a:rPr lang="ru-RU" dirty="0"/>
              <a:t>История употребления Иван чая на Руси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186542"/>
            <a:ext cx="10972800" cy="49856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/>
              <a:t>Иван-чай, это древне-русское название кипрея. С этим названием связана красивая старинная легенда. Мол, жил такой парень Иван, который любил бродить по цветущему лугу в красной рубахе. А люди, завидев его говорили - "Да это Иван, чай бродит".</a:t>
            </a:r>
          </a:p>
          <a:p>
            <a:pPr marL="0" indent="0">
              <a:buNone/>
            </a:pPr>
            <a:r>
              <a:rPr lang="ru-RU" sz="1400" dirty="0"/>
              <a:t>Первые упоминания об этом целебном напитке встречаются в рукописях XII века. Как гласит легенда, Александр Невский отправился в </a:t>
            </a:r>
            <a:r>
              <a:rPr lang="ru-RU" sz="1400" dirty="0" err="1"/>
              <a:t>Копорскую</a:t>
            </a:r>
            <a:r>
              <a:rPr lang="ru-RU" sz="1400" dirty="0"/>
              <a:t> крепость, где сразился с полком германских крестоносцев. После тяжелой битвы монахи из местного монастыря дали князю попробовать Иван-чай. Выпив его, он уснул, словно младенец. На следующее утро великий князь почувствовал бодрость и силы. Александр Невский дал указание местному населению собирать «кипрей узколистный дабы поднять здравие и облегчить страдания воинов в бою».</a:t>
            </a:r>
          </a:p>
          <a:p>
            <a:pPr marL="0" indent="0">
              <a:buNone/>
            </a:pPr>
            <a:r>
              <a:rPr lang="ru-RU" sz="1400" dirty="0"/>
              <a:t>Производить </a:t>
            </a:r>
            <a:r>
              <a:rPr lang="ru-RU" sz="1400" dirty="0" err="1"/>
              <a:t>Копорский</a:t>
            </a:r>
            <a:r>
              <a:rPr lang="ru-RU" sz="1400" dirty="0"/>
              <a:t> чай в большом количестве стали во время правления Екатерины Второй. Придворный императрицы Савелов, после путешествия в Китай, решил открыть в своем имении в Копорье чайное производство. Чай изготавливали на основе кипрея узколистного, а чтобы обогатить вкус, добавляли к нему другие травы, которые произрастали в той местности. Через несколько лет Копорье начало поставлять чай в Москву, а вскоре и в Европу                                       </a:t>
            </a:r>
          </a:p>
          <a:p>
            <a:pPr marL="0" indent="0">
              <a:buNone/>
            </a:pPr>
            <a:r>
              <a:rPr lang="ru-RU" sz="1400" u="sng" dirty="0"/>
              <a:t> Прекращение производства Иван-чая с середины ХХ века.</a:t>
            </a:r>
            <a:endParaRPr lang="ru-RU" sz="1400" dirty="0"/>
          </a:p>
          <a:p>
            <a:pPr marL="0" indent="0">
              <a:buNone/>
            </a:pPr>
            <a:r>
              <a:rPr lang="ru-RU" sz="1400" dirty="0"/>
              <a:t>Первые последствия нечестной конкурентной борьбы появились во времена правления императора Александра II. Некоторые купцы с помощью Иван-чая подделывали популярный в то время пекинский чай. В восточный напиток они добавляли немного листьев кипрея и продавали его по низкой цене. Правда, таких обманщиков быстро разоблачали и судили.</a:t>
            </a:r>
          </a:p>
          <a:p>
            <a:pPr marL="0" indent="0">
              <a:buNone/>
            </a:pPr>
            <a:r>
              <a:rPr lang="ru-RU" sz="1400" dirty="0" err="1"/>
              <a:t>Кяхтинская</a:t>
            </a:r>
            <a:r>
              <a:rPr lang="ru-RU" sz="1400" dirty="0"/>
              <a:t> торговая компания, доставляющая оригинальный китайский чай, обратилась к императору Александру II с требованием запретить производство Иван-чая. Государь приказал Медико-хирургической академии тщательно изучить свойства </a:t>
            </a:r>
            <a:r>
              <a:rPr lang="ru-RU" sz="1400" dirty="0" err="1"/>
              <a:t>Копорского</a:t>
            </a:r>
            <a:r>
              <a:rPr lang="ru-RU" sz="1400" dirty="0"/>
              <a:t> чая. Требования зарубежных купцов признали безосновательными.</a:t>
            </a:r>
          </a:p>
          <a:p>
            <a:pPr marL="0" indent="0">
              <a:buNone/>
            </a:pPr>
            <a:r>
              <a:rPr lang="ru-RU" sz="1400" dirty="0"/>
              <a:t>Вначале XX века Иван-чай занимал II место в экспортном списке страны. Его любила пить не только вся Европа, но и Азия, а также Китай. За границей этот напиток получил название Русского чая. Иностранцы ценили чайный напиток за сочетание в нем удивительно вкуса и пользы.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76418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217D05-D37B-B81E-BD55-35E6C1D7B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306" y="242854"/>
            <a:ext cx="6099243" cy="647862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dirty="0"/>
              <a:t>А вот и  старинные </a:t>
            </a:r>
            <a:r>
              <a:rPr lang="ru-RU" sz="2700" dirty="0">
                <a:latin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ародные поговорки про Иван-чай!</a:t>
            </a:r>
            <a:br>
              <a:rPr lang="ru-RU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Пей кипрей и не болей.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Чай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копорский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полезней заморских.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Попил Иван-чай - забыл про печаль.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Мужское здоровье хранится в Копорье.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Чай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копорский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помнит даже гость заморский.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Кипрейный напиток - кладезь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витаминок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Кто пьёт Иван-чай, того здоровым величай.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Заварил кипрей - стал сильней.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 Иван-чаем любую проблему порешаем.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Собирай Иван-чай да здоровье получай.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Копорский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чаёк знает каждый мужичок.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Открыл Иван-чай - забыл про кофе и чай.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Попил чайку с кипреем - готов к победе над злодеем!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7A66044-C55E-5C4A-8905-C8F1A8A96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47070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018" y="244947"/>
            <a:ext cx="4803354" cy="1325880"/>
          </a:xfrm>
        </p:spPr>
        <p:txBody>
          <a:bodyPr>
            <a:normAutofit fontScale="90000"/>
          </a:bodyPr>
          <a:lstStyle/>
          <a:p>
            <a:r>
              <a:rPr lang="ru-RU" dirty="0"/>
              <a:t>Ботанический паспорт растения Иван чая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6</a:t>
            </a:fld>
            <a:endParaRPr lang="ru-RU" noProof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014934" y="244947"/>
            <a:ext cx="7361074" cy="26922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000" dirty="0"/>
              <a:t> Иван-чай узколистный (</a:t>
            </a:r>
            <a:r>
              <a:rPr lang="ru-RU" sz="1000" dirty="0" err="1"/>
              <a:t>Chamerionangustifolium</a:t>
            </a:r>
            <a:r>
              <a:rPr lang="ru-RU" sz="1000" dirty="0"/>
              <a:t>), или Кипрей узколистный  (</a:t>
            </a:r>
            <a:r>
              <a:rPr lang="ru-RU" sz="1000" dirty="0" err="1"/>
              <a:t>Epilobiumangustifolium</a:t>
            </a:r>
            <a:r>
              <a:rPr lang="ru-RU" sz="1000" dirty="0"/>
              <a:t>).</a:t>
            </a:r>
          </a:p>
          <a:p>
            <a:pPr marL="0" indent="0">
              <a:buNone/>
            </a:pPr>
            <a:r>
              <a:rPr lang="ru-RU" sz="1000" dirty="0"/>
              <a:t>Многолетнее травянистое растение рода Иван-чай (</a:t>
            </a:r>
            <a:r>
              <a:rPr lang="ru-RU" sz="1000" dirty="0" err="1"/>
              <a:t>Chamerion</a:t>
            </a:r>
            <a:r>
              <a:rPr lang="ru-RU" sz="1000" dirty="0"/>
              <a:t>)</a:t>
            </a:r>
          </a:p>
          <a:p>
            <a:pPr marL="0" indent="0">
              <a:buNone/>
            </a:pPr>
            <a:r>
              <a:rPr lang="ru-RU" sz="1000" dirty="0"/>
              <a:t> семейства Кипрейные (</a:t>
            </a:r>
            <a:r>
              <a:rPr lang="ru-RU" sz="1000" dirty="0" err="1"/>
              <a:t>Onagraceae</a:t>
            </a:r>
            <a:r>
              <a:rPr lang="ru-RU" sz="1000" dirty="0"/>
              <a:t>).</a:t>
            </a:r>
          </a:p>
          <a:p>
            <a:pPr marL="0" indent="0">
              <a:buNone/>
            </a:pPr>
            <a:r>
              <a:rPr lang="ru-RU" sz="1000" dirty="0"/>
              <a:t>Народные названия иван-чая узколистного: кипрей, плакун, </a:t>
            </a:r>
            <a:r>
              <a:rPr lang="ru-RU" sz="1000" dirty="0" err="1"/>
              <a:t>скрыпник</a:t>
            </a:r>
            <a:r>
              <a:rPr lang="ru-RU" sz="1000" dirty="0"/>
              <a:t>, </a:t>
            </a:r>
            <a:r>
              <a:rPr lang="ru-RU" sz="1000" dirty="0" err="1"/>
              <a:t>копорский</a:t>
            </a:r>
            <a:r>
              <a:rPr lang="ru-RU" sz="1000" dirty="0"/>
              <a:t> чай, хлебница, </a:t>
            </a:r>
            <a:r>
              <a:rPr lang="ru-RU" sz="1000" dirty="0" err="1"/>
              <a:t>мельничник</a:t>
            </a:r>
            <a:r>
              <a:rPr lang="ru-RU" sz="1000" dirty="0"/>
              <a:t>, </a:t>
            </a:r>
            <a:r>
              <a:rPr lang="ru-RU" sz="1000" dirty="0" err="1"/>
              <a:t>дремуха</a:t>
            </a:r>
            <a:r>
              <a:rPr lang="ru-RU" sz="1000" dirty="0"/>
              <a:t>, маточник и многие другие.</a:t>
            </a:r>
          </a:p>
          <a:p>
            <a:pPr marL="0" indent="0">
              <a:buNone/>
            </a:pPr>
            <a:r>
              <a:rPr lang="ru-RU" sz="1000" dirty="0"/>
              <a:t>        На Руси встречались другие названия Иван-чая:</a:t>
            </a:r>
          </a:p>
          <a:p>
            <a:pPr marL="0" indent="0">
              <a:buNone/>
            </a:pPr>
            <a:r>
              <a:rPr lang="ru-RU" sz="1000" dirty="0"/>
              <a:t>«Боровое зелье» — возникло потому, что настои из листочков кипрея помогали избавиться от сильной головной боли;</a:t>
            </a:r>
          </a:p>
          <a:p>
            <a:pPr marL="0" indent="0">
              <a:buNone/>
            </a:pPr>
            <a:r>
              <a:rPr lang="ru-RU" sz="1000" dirty="0"/>
              <a:t>    «</a:t>
            </a:r>
            <a:r>
              <a:rPr lang="ru-RU" sz="1000" dirty="0" err="1"/>
              <a:t>Мельничник</a:t>
            </a:r>
            <a:r>
              <a:rPr lang="ru-RU" sz="1000" dirty="0"/>
              <a:t> или хлебница» — такое название появилось потому, что корни кипрея, по совету знахарей, высушивали и размалывали, а затем добавляли в муку и выпекали хлеб;</a:t>
            </a:r>
          </a:p>
          <a:p>
            <a:pPr marL="0" indent="0">
              <a:buNone/>
            </a:pPr>
            <a:r>
              <a:rPr lang="ru-RU" sz="1000" dirty="0"/>
              <a:t>  «Яблока </a:t>
            </a:r>
            <a:r>
              <a:rPr lang="ru-RU" sz="1000" dirty="0" err="1"/>
              <a:t>петрушковые</a:t>
            </a:r>
            <a:r>
              <a:rPr lang="ru-RU" sz="1000" dirty="0"/>
              <a:t>» — так как листья растения имели своеобразный вкус, из них часто делали с</a:t>
            </a:r>
          </a:p>
          <a:p>
            <a:pPr marL="0" indent="0">
              <a:buNone/>
            </a:pPr>
            <a:r>
              <a:rPr lang="ru-RU" sz="1000" dirty="0"/>
              <a:t>«Бабий чай» — название возникло потому, что листья кипрея собирали, в основном, крестьянки вместе с подростками.</a:t>
            </a:r>
          </a:p>
          <a:p>
            <a:pPr marL="0" indent="0">
              <a:buNone/>
            </a:pPr>
            <a:r>
              <a:rPr lang="ru-RU" sz="1000" dirty="0"/>
              <a:t>        Иван-чай -многолетнее травянистое растение высотой 50—150 (до 200) см.</a:t>
            </a:r>
          </a:p>
          <a:p>
            <a:pPr marL="0" indent="0">
              <a:buNone/>
            </a:pPr>
            <a:r>
              <a:rPr lang="ru-RU" sz="1000" b="1" dirty="0"/>
              <a:t>Корневище толстое</a:t>
            </a:r>
            <a:r>
              <a:rPr lang="ru-RU" sz="1000" dirty="0"/>
              <a:t>, ползучее; на вертикальных и горизонтальных корнях развиваются многочисленные дополнительные почки, которые способствуют быстрому вегетативному размножению.</a:t>
            </a:r>
          </a:p>
          <a:p>
            <a:pPr marL="0" indent="0">
              <a:buNone/>
            </a:pPr>
            <a:r>
              <a:rPr lang="ru-RU" sz="1000" b="1" dirty="0"/>
              <a:t>Стебель прямостоячий</a:t>
            </a:r>
            <a:r>
              <a:rPr lang="ru-RU" sz="1000" dirty="0"/>
              <a:t>, округлый, простой, голый, густо облиственный.</a:t>
            </a:r>
          </a:p>
          <a:p>
            <a:pPr marL="0" indent="0">
              <a:buNone/>
            </a:pPr>
            <a:r>
              <a:rPr lang="ru-RU" sz="1000" b="1" dirty="0"/>
              <a:t>Листья </a:t>
            </a:r>
            <a:r>
              <a:rPr lang="ru-RU" sz="1000" b="1" dirty="0" err="1"/>
              <a:t>очерёдные</a:t>
            </a:r>
            <a:r>
              <a:rPr lang="ru-RU" sz="1000" dirty="0"/>
              <a:t>, сидячие, иногда с очень короткими черешками, простые, линейно-ланцетные, заострённые, к основанию клиновидно суженные, иногда почти округлые, 4—12 см длиной, 0,7—2 см шириной, по краю мелко железисто-зубчатые или цельные, сверху темно-зелёные, блестящие, снизу сизо-зелёные, пурпурно-красные, иногда бледно-розовые.</a:t>
            </a:r>
          </a:p>
          <a:p>
            <a:pPr marL="0" indent="0">
              <a:buNone/>
            </a:pPr>
            <a:r>
              <a:rPr lang="ru-RU" sz="1000" b="1" dirty="0"/>
              <a:t>Цветки </a:t>
            </a:r>
            <a:r>
              <a:rPr lang="ru-RU" sz="1000" dirty="0"/>
              <a:t>с двойным околоцветником, четырёхчленные, обоеполые, диаметром 2,5—3 см, собраны в редкую верхушечную кисть длиной 10—45 см, бледно-розовые, реже белые. Нектарное кольцо расположено вокруг столбика. </a:t>
            </a:r>
            <a:r>
              <a:rPr lang="ru-RU" sz="1000" b="1" dirty="0"/>
              <a:t>Цветёт</a:t>
            </a:r>
            <a:r>
              <a:rPr lang="ru-RU" sz="1000" dirty="0"/>
              <a:t> с начала второй половины лета в течение 30—35 дней.</a:t>
            </a:r>
          </a:p>
          <a:p>
            <a:pPr marL="0" indent="0">
              <a:buNone/>
            </a:pPr>
            <a:r>
              <a:rPr lang="ru-RU" sz="1000" dirty="0"/>
              <a:t>Пыльцевые зёрна </a:t>
            </a:r>
            <a:r>
              <a:rPr lang="ru-RU" sz="1000" dirty="0" err="1"/>
              <a:t>трёхпоровые</a:t>
            </a:r>
            <a:r>
              <a:rPr lang="ru-RU" sz="1000" dirty="0"/>
              <a:t>, шаровидной формы. Диаметр 4,8—8,4 мкм. В очертании с полюса округло-треугольные, с ярко выраженными порами, с экватора — округлые. Поры округлые, </a:t>
            </a:r>
            <a:r>
              <a:rPr lang="ru-RU" sz="1000" dirty="0" err="1"/>
              <a:t>внутриободковые</a:t>
            </a:r>
            <a:r>
              <a:rPr lang="ru-RU" sz="1000" dirty="0"/>
              <a:t>, 17—20 мкм в диаметре. Мембрана пор бугорчатая. Ширина мембраны 61,2—68,8 мкм.  Цвет пыльцы жёлто-зелёный.</a:t>
            </a:r>
          </a:p>
          <a:p>
            <a:pPr marL="0" indent="0">
              <a:buNone/>
            </a:pPr>
            <a:r>
              <a:rPr lang="ru-RU" sz="1000" b="1" dirty="0"/>
              <a:t>Плод </a:t>
            </a:r>
            <a:r>
              <a:rPr lang="ru-RU" sz="1000" dirty="0"/>
              <a:t>— пушистая, немного изогнутая коробочка, напоминающая стручок. Семена голые, продолговатые, наверху с длинными, тонкими, белыми волосками. Легко разлетаются на большие расстояния. Масса 1000 семян 0,10—0,12 грамм. Плоды созревают в августе—сентябре. </a:t>
            </a:r>
            <a:r>
              <a:rPr lang="ru-RU" sz="1000" dirty="0">
                <a:solidFill>
                  <a:schemeClr val="tx1"/>
                </a:solidFill>
              </a:rPr>
              <a:t>Место произрастания: в умеренном поясе на всей территории России у берегов рек и ручьёв</a:t>
            </a:r>
          </a:p>
          <a:p>
            <a:pPr marL="0" indent="0">
              <a:buNone/>
            </a:pPr>
            <a:r>
              <a:rPr lang="ru-RU" sz="1000" dirty="0">
                <a:solidFill>
                  <a:schemeClr val="tx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0913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B4C3E6-F884-D537-1BB3-2B20C66D3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771" y="381000"/>
            <a:ext cx="10058400" cy="1325563"/>
          </a:xfrm>
        </p:spPr>
        <p:txBody>
          <a:bodyPr/>
          <a:lstStyle/>
          <a:p>
            <a:r>
              <a:rPr lang="ru-RU" dirty="0"/>
              <a:t>Целебные свойства иван-чая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A422B6-0BD9-D644-7FDE-7EEE471FBA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467" y="2461098"/>
            <a:ext cx="11113008" cy="4143983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в растении железа, меди, марганца позволяет считать его средством, способным улучшать процесс кроветворения, повышать защитные функции организма, с ярко выраженным успокаивающим действием. Иван-чай мягко нормализует деятельность кишечника. Благодаря богатому содержанию танинов, слизи и витамина С, Иван-чай обладает хорошими противовоспалительными и обволакивающими свойствами при язвенной болезни желудка, гастритах, колитах. И ещё при энтероколитах, дизентерийной диарее, при метеоризме и анемии. Регулярное его питье избавляет от мигреней, помогает при бессоннице, малокровии, при белой горячке, инфекциях, простудах и астме. В целом поднимает иммунитет, являясь мощнейшим природным очистителем. В старину недаром о нем говорили, что он не только излечивает тело, но и просветляет ум и поднимает дух.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еще одно из примечательных достоинств Иван-чая в том, что он ощелачивает кровь и тем самым восстанавливает силы при разного рода истощениях и после серьёзных болезней ,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Ковид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-19,улучшает состояние кожи и укрепление волос.</a:t>
            </a:r>
          </a:p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DA374F-6133-2652-51A9-CA302C830A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02564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072" y="364068"/>
            <a:ext cx="4974336" cy="1422400"/>
          </a:xfrm>
        </p:spPr>
        <p:txBody>
          <a:bodyPr/>
          <a:lstStyle/>
          <a:p>
            <a:r>
              <a:rPr lang="ru-RU" dirty="0"/>
              <a:t>Минеральный состав Иван чая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8</a:t>
            </a:fld>
            <a:endParaRPr lang="ru-RU" noProof="0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5808133" y="1786467"/>
            <a:ext cx="5547255" cy="427566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Иван-чай — идеальный вариант для всех желающих повысить иммунитет с помощью народных средств. Все благодаря богатству его состава. 100 г кипрея содержит:</a:t>
            </a:r>
          </a:p>
          <a:p>
            <a:pPr marL="0" indent="0">
              <a:buNone/>
            </a:pPr>
            <a:r>
              <a:rPr lang="ru-RU" b="1" dirty="0"/>
              <a:t>От 90 до 588 мг% витамина С, </a:t>
            </a:r>
            <a:r>
              <a:rPr lang="ru-RU" dirty="0"/>
              <a:t>что в 3 раза больше, чем в апельсинах, и в 6,5 раз больше, чем в лимонах.</a:t>
            </a:r>
          </a:p>
          <a:p>
            <a:pPr marL="0" indent="0">
              <a:buNone/>
            </a:pPr>
            <a:r>
              <a:rPr lang="ru-RU" b="1" dirty="0"/>
              <a:t>23 мг железа; 2,3 мг меди </a:t>
            </a:r>
            <a:r>
              <a:rPr lang="ru-RU" dirty="0"/>
              <a:t>и </a:t>
            </a:r>
            <a:r>
              <a:rPr lang="ru-RU" b="1" dirty="0"/>
              <a:t>16 мг марганца</a:t>
            </a:r>
            <a:r>
              <a:rPr lang="ru-RU" dirty="0"/>
              <a:t>. Эти минеральные вещества стимулируют кровообращение.</a:t>
            </a:r>
          </a:p>
          <a:p>
            <a:pPr marL="0" indent="0">
              <a:buNone/>
            </a:pPr>
            <a:r>
              <a:rPr lang="ru-RU" b="1" dirty="0"/>
              <a:t>до 10 мг% танинов, до 5,65−20% дубильных веществ и 15% слизей </a:t>
            </a:r>
            <a:r>
              <a:rPr lang="ru-RU" dirty="0"/>
              <a:t>(необходимы для защитно-обволакивающих свойств иван-чая и для нормальной работы ЖКТ).</a:t>
            </a:r>
          </a:p>
          <a:p>
            <a:pPr marL="0" indent="0">
              <a:buNone/>
            </a:pPr>
            <a:r>
              <a:rPr lang="ru-RU" dirty="0"/>
              <a:t>Подобное сочетание способствует нормализации деятельности кишечника, желудка, почек и мочевого пузыря.</a:t>
            </a:r>
          </a:p>
          <a:p>
            <a:pPr marL="0" indent="0">
              <a:buNone/>
            </a:pPr>
            <a:r>
              <a:rPr lang="ru-RU" b="1" dirty="0" err="1"/>
              <a:t>Флавоноиды</a:t>
            </a:r>
            <a:r>
              <a:rPr lang="ru-RU" dirty="0"/>
              <a:t>, среди которых </a:t>
            </a:r>
            <a:r>
              <a:rPr lang="ru-RU" b="1" dirty="0"/>
              <a:t>преобладают </a:t>
            </a:r>
            <a:r>
              <a:rPr lang="ru-RU" b="1" dirty="0" err="1"/>
              <a:t>афцелин</a:t>
            </a:r>
            <a:r>
              <a:rPr lang="ru-RU" b="1" dirty="0"/>
              <a:t> (1,09−18,86 мг/г) </a:t>
            </a:r>
            <a:r>
              <a:rPr lang="ru-RU" dirty="0"/>
              <a:t>и </a:t>
            </a:r>
            <a:r>
              <a:rPr lang="ru-RU" b="1" dirty="0" err="1"/>
              <a:t>миквелианин</a:t>
            </a:r>
            <a:r>
              <a:rPr lang="ru-RU" b="1" dirty="0"/>
              <a:t> (7,91−26,65 мг/г). </a:t>
            </a:r>
            <a:r>
              <a:rPr lang="ru-RU" dirty="0"/>
              <a:t>Они оказывают </a:t>
            </a:r>
            <a:r>
              <a:rPr lang="ru-RU" dirty="0" err="1"/>
              <a:t>капилляроукрепляющее</a:t>
            </a:r>
            <a:r>
              <a:rPr lang="ru-RU" dirty="0"/>
              <a:t> действие, что помогает противостоять возникновению опухолей.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20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F7125F-8642-4A80-3268-278831472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Анкетирование</a:t>
            </a:r>
            <a:r>
              <a:rPr lang="ru-RU" dirty="0" smtClean="0"/>
              <a:t>. Результаты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D97C578-449E-BA05-FA8C-3157CB31AA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9</a:t>
            </a:fld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15183"/>
            <a:ext cx="10515600" cy="4149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Вопросы анкеты:</a:t>
            </a:r>
          </a:p>
          <a:p>
            <a:pPr marL="0" indent="0">
              <a:buNone/>
            </a:pPr>
            <a:r>
              <a:rPr lang="ru-RU" sz="1600" i="1" dirty="0"/>
              <a:t>1.Какой чай употребляете в пищу?</a:t>
            </a:r>
            <a:endParaRPr lang="ru-RU" sz="1600" dirty="0"/>
          </a:p>
          <a:p>
            <a:pPr marL="0" indent="0">
              <a:buNone/>
            </a:pPr>
            <a:r>
              <a:rPr lang="ru-RU" sz="1600" i="1" dirty="0"/>
              <a:t>2.Пьют ли в вашей семье фито-напиток «Иван-чай»?</a:t>
            </a:r>
            <a:endParaRPr lang="ru-RU" sz="1600" dirty="0"/>
          </a:p>
          <a:p>
            <a:pPr marL="0" indent="0">
              <a:buNone/>
            </a:pPr>
            <a:r>
              <a:rPr lang="ru-RU" sz="1600" i="1" dirty="0"/>
              <a:t>3.Вы знаете, что такое Кипрей?</a:t>
            </a:r>
            <a:r>
              <a:rPr lang="ru-RU" sz="1600" dirty="0"/>
              <a:t> </a:t>
            </a:r>
          </a:p>
          <a:p>
            <a:pPr marL="0" indent="0">
              <a:buNone/>
            </a:pPr>
            <a:r>
              <a:rPr lang="ru-RU" sz="1600" i="1" dirty="0"/>
              <a:t>4.Какими полезными свойствами обладает Иван-чай?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 </a:t>
            </a:r>
          </a:p>
          <a:p>
            <a:pPr marL="0" indent="0">
              <a:buNone/>
            </a:pPr>
            <a:r>
              <a:rPr lang="ru-RU" sz="1600" b="1" dirty="0"/>
              <a:t>  Анализ и сопоставление результатов</a:t>
            </a:r>
            <a:r>
              <a:rPr lang="ru-RU" sz="1600" b="1" dirty="0" smtClean="0"/>
              <a:t>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b="1" dirty="0"/>
              <a:t>   </a:t>
            </a:r>
            <a:r>
              <a:rPr lang="ru-RU" sz="1600" dirty="0" smtClean="0"/>
              <a:t>Я </a:t>
            </a:r>
            <a:r>
              <a:rPr lang="ru-RU" sz="1600" dirty="0"/>
              <a:t>провела анкетирование среди </a:t>
            </a:r>
            <a:r>
              <a:rPr lang="ru-RU" sz="1600" dirty="0" smtClean="0"/>
              <a:t>учеников лицея  </a:t>
            </a:r>
            <a:r>
              <a:rPr lang="ru-RU" sz="1600" dirty="0"/>
              <a:t>5-6, 7-8 и 9-11 классов. </a:t>
            </a:r>
            <a:r>
              <a:rPr lang="ru-RU" sz="1600" dirty="0" smtClean="0"/>
              <a:t>              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smtClean="0"/>
              <a:t>  </a:t>
            </a:r>
            <a:r>
              <a:rPr lang="ru-RU" sz="1600" dirty="0" smtClean="0"/>
              <a:t>Мною </a:t>
            </a:r>
            <a:r>
              <a:rPr lang="ru-RU" sz="1600" dirty="0"/>
              <a:t>было опрошено 90 учеников. </a:t>
            </a:r>
            <a:r>
              <a:rPr lang="ru-RU" sz="1600" dirty="0" smtClean="0"/>
              <a:t>Анкетирование </a:t>
            </a:r>
            <a:r>
              <a:rPr lang="ru-RU" sz="1600" dirty="0"/>
              <a:t>педагогов составило 18 человек.</a:t>
            </a:r>
          </a:p>
          <a:p>
            <a:pPr marL="0" indent="0">
              <a:buNone/>
            </a:pPr>
            <a:r>
              <a:rPr lang="ru-RU" sz="1600" dirty="0"/>
              <a:t>  </a:t>
            </a:r>
            <a:r>
              <a:rPr lang="ru-RU" sz="1600" dirty="0" smtClean="0"/>
              <a:t>Вопросы </a:t>
            </a:r>
            <a:r>
              <a:rPr lang="ru-RU" sz="1600" dirty="0"/>
              <a:t>анкеты охватывают различные знания о фито чае, его употреблении, о знании полезных свойств.</a:t>
            </a:r>
          </a:p>
          <a:p>
            <a:pPr marL="0" indent="0">
              <a:buNone/>
            </a:pPr>
            <a:r>
              <a:rPr lang="ru-RU" sz="1600" dirty="0"/>
              <a:t> </a:t>
            </a:r>
          </a:p>
          <a:p>
            <a:pPr marL="0" indent="0">
              <a:buNone/>
            </a:pPr>
            <a:r>
              <a:rPr lang="ru-RU" sz="1600" b="1" dirty="0"/>
              <a:t>     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3573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Times New Roman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68770995_TF56410444_Win32" id="{D0524A03-AA06-424F-8535-98963A5C8ECD}" vid="{C2754639-684A-4B5A-914E-EA25D604847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13cd20-357b-48a5-aff4-3bb4b52aae3e" xsi:nil="true"/>
    <MediaServiceKeyPoints xmlns="4f0d45a2-344c-4fe0-9811-4277bf2c2e17" xsi:nil="true"/>
    <lcf76f155ced4ddcb4097134ff3c332f xmlns="4f0d45a2-344c-4fe0-9811-4277bf2c2e1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9CED55E8F8543BEFD54205924B97E" ma:contentTypeVersion="15" ma:contentTypeDescription="Create a new document." ma:contentTypeScope="" ma:versionID="7934cfc98febfa177962bc8a36be076c">
  <xsd:schema xmlns:xsd="http://www.w3.org/2001/XMLSchema" xmlns:xs="http://www.w3.org/2001/XMLSchema" xmlns:p="http://schemas.microsoft.com/office/2006/metadata/properties" xmlns:ns2="4f0d45a2-344c-4fe0-9811-4277bf2c2e17" xmlns:ns3="bb13cd20-357b-48a5-aff4-3bb4b52aae3e" targetNamespace="http://schemas.microsoft.com/office/2006/metadata/properties" ma:root="true" ma:fieldsID="aa190bc864bcebc737c679dbb323a16d" ns2:_="" ns3:_="">
    <xsd:import namespace="4f0d45a2-344c-4fe0-9811-4277bf2c2e17"/>
    <xsd:import namespace="bb13cd20-357b-48a5-aff4-3bb4b52aa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d45a2-344c-4fe0-9811-4277bf2c2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42cf434-6fa7-423d-b9b2-a30b23ae4b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cd20-357b-48a5-aff4-3bb4b52aa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435a69-c5f6-4b2d-823a-b7e1eae613dc}" ma:internalName="TaxCatchAll" ma:showField="CatchAllData" ma:web="bb13cd20-357b-48a5-aff4-3bb4b52aa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BB2F3B-6257-41BB-8B64-5AC7494F274B}">
  <ds:schemaRefs>
    <ds:schemaRef ds:uri="http://purl.org/dc/terms/"/>
    <ds:schemaRef ds:uri="4f0d45a2-344c-4fe0-9811-4277bf2c2e17"/>
    <ds:schemaRef ds:uri="http://schemas.microsoft.com/office/2006/documentManagement/types"/>
    <ds:schemaRef ds:uri="http://purl.org/dc/elements/1.1/"/>
    <ds:schemaRef ds:uri="bb13cd20-357b-48a5-aff4-3bb4b52aae3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81E8B4-8BDD-415B-94AB-2A31BADE7B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d45a2-344c-4fe0-9811-4277bf2c2e17"/>
    <ds:schemaRef ds:uri="bb13cd20-357b-48a5-aff4-3bb4b52aa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{9730F3C6-C7AF-4E5C-8246-F0CF38FDC36B}tf56410444_win32</Template>
  <TotalTime>592</TotalTime>
  <Words>1945</Words>
  <Application>Microsoft Office PowerPoint</Application>
  <PresentationFormat>Произвольный</PresentationFormat>
  <Paragraphs>144</Paragraphs>
  <Slides>21</Slides>
  <Notes>2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Иван-чай пить здоровым быть! </vt:lpstr>
      <vt:lpstr>Слайд 2</vt:lpstr>
      <vt:lpstr>Слайд 3</vt:lpstr>
      <vt:lpstr>История употребления Иван чая на Руси</vt:lpstr>
      <vt:lpstr>А вот и  старинные народные поговорки про Иван-чай!    Пей кипрей и не болей.  Чай копорский полезней заморских. Попил Иван-чай - забыл про печаль.  Мужское здоровье хранится в Копорье.  Чай копорский помнит даже гость заморский.  Кипрейный напиток - кладезь витаминок.  Кто пьёт Иван-чай, того здоровым величай.  Заварил кипрей - стал сильней.  С Иван-чаем любую проблему порешаем.  Собирай Иван-чай да здоровье получай.  Копорский чаёк знает каждый мужичок.  Открыл Иван-чай - забыл про кофе и чай.  Попил чайку с кипреем - готов к победе над злодеем! </vt:lpstr>
      <vt:lpstr>Ботанический паспорт растения Иван чая</vt:lpstr>
      <vt:lpstr>Целебные свойства иван-чая</vt:lpstr>
      <vt:lpstr>Минеральный состав Иван чая</vt:lpstr>
      <vt:lpstr>  Анкетирование. Результаты</vt:lpstr>
      <vt:lpstr> Результаты опроса учеников 5-6 класса  (26 чел.) </vt:lpstr>
      <vt:lpstr>Результаты опроса учеников 7-8 класса  (35 чел.) </vt:lpstr>
      <vt:lpstr>Результаты опроса учеников 9-11 класса  (28 чел.) </vt:lpstr>
      <vt:lpstr>Результаты опроса педагогов  РЖД лицей №3   </vt:lpstr>
      <vt:lpstr>вывод</vt:lpstr>
      <vt:lpstr>Видеорепортаж  до эксперимента</vt:lpstr>
      <vt:lpstr>Эксперимент. Результат</vt:lpstr>
      <vt:lpstr>Результаты эксперимента </vt:lpstr>
      <vt:lpstr>Видеорепортаж после эксперемента</vt:lpstr>
      <vt:lpstr>Выводы по проекту</vt:lpstr>
      <vt:lpstr>Слайд 20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Иван-чай пить здоровым быть!</dc:title>
  <dc:creator>андрей власов</dc:creator>
  <cp:lastModifiedBy>Елена</cp:lastModifiedBy>
  <cp:revision>59</cp:revision>
  <dcterms:created xsi:type="dcterms:W3CDTF">2023-02-02T11:08:00Z</dcterms:created>
  <dcterms:modified xsi:type="dcterms:W3CDTF">2024-02-27T19:27:27Z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0x0101003AB9CED55E8F8543BEFD54205924B97E</vt:lpwstr>
  </property>
  <property fmtid="{D5CDD505-2E9C-101B-9397-08002B2CF9AE}" name="NXPowerLiteLastOptimized" pid="3">
    <vt:lpwstr>7165939</vt:lpwstr>
  </property>
  <property fmtid="{D5CDD505-2E9C-101B-9397-08002B2CF9AE}" name="NXPowerLiteSettings" pid="4">
    <vt:lpwstr>F7000400038000</vt:lpwstr>
  </property>
  <property fmtid="{D5CDD505-2E9C-101B-9397-08002B2CF9AE}" name="NXPowerLiteVersion" pid="5">
    <vt:lpwstr>S10.2.0</vt:lpwstr>
  </property>
</Properties>
</file>