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73" r:id="rId12"/>
    <p:sldId id="279" r:id="rId13"/>
    <p:sldId id="280" r:id="rId14"/>
    <p:sldId id="277" r:id="rId15"/>
    <p:sldId id="274" r:id="rId16"/>
    <p:sldId id="276" r:id="rId17"/>
    <p:sldId id="275" r:id="rId18"/>
    <p:sldId id="268" r:id="rId19"/>
    <p:sldId id="269" r:id="rId20"/>
    <p:sldId id="265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Сравнение, сложение и вычитание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десятичных дробей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Урок-путешествие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85789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Вовденко</a:t>
            </a:r>
            <a:r>
              <a:rPr lang="ru-RU" dirty="0" smtClean="0"/>
              <a:t> О.Л., учитель математики</a:t>
            </a:r>
          </a:p>
          <a:p>
            <a:r>
              <a:rPr lang="ru-RU" dirty="0" smtClean="0"/>
              <a:t>МБОУ СШ №61 им. М.И. </a:t>
            </a:r>
            <a:r>
              <a:rPr lang="ru-RU" dirty="0" err="1" smtClean="0"/>
              <a:t>Неделина</a:t>
            </a:r>
            <a:r>
              <a:rPr lang="ru-RU" dirty="0" smtClean="0"/>
              <a:t> г. Липецк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285728"/>
            <a:ext cx="38576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Стоит отметить, что такие горные ландшафты совершенно нехарактерны для Русской равнины. Благодаря особому климату долина </a:t>
            </a:r>
            <a:r>
              <a:rPr lang="ru-RU" sz="2000" dirty="0" err="1" smtClean="0"/>
              <a:t>Воргола</a:t>
            </a:r>
            <a:r>
              <a:rPr lang="ru-RU" sz="2000" dirty="0" smtClean="0"/>
              <a:t> стала убежищем для многих редких видов растений, которые больше свойственны Кавказу и Альпам. Эти урочища имеют большую ценность, поэтому их взяли под охрану.</a:t>
            </a:r>
          </a:p>
          <a:p>
            <a:endParaRPr lang="ru-RU" dirty="0"/>
          </a:p>
        </p:txBody>
      </p:sp>
      <p:pic>
        <p:nvPicPr>
          <p:cNvPr id="15362" name="Picture 2" descr="http://farm8.staticflickr.com/7091/7159171963_17e0eff50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908" cy="353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kopchenyj-kamen-v-aprele_2013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2906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4_flo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46134"/>
            <a:ext cx="4357718" cy="331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Задание 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428736"/>
            <a:ext cx="8286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Сколько видов растений произрастает в </a:t>
            </a:r>
            <a:r>
              <a:rPr lang="ru-RU" sz="2400" dirty="0" err="1" smtClean="0"/>
              <a:t>Воргольских</a:t>
            </a:r>
            <a:r>
              <a:rPr lang="ru-RU" sz="2400" dirty="0" smtClean="0"/>
              <a:t> скалах, вы узнаете, решив уравнение:</a:t>
            </a:r>
          </a:p>
          <a:p>
            <a:endParaRPr lang="ru-RU" sz="2400" dirty="0" smtClean="0"/>
          </a:p>
          <a:p>
            <a:pPr algn="ctr"/>
            <a:r>
              <a:rPr lang="ru-RU" sz="3200" dirty="0" smtClean="0"/>
              <a:t>( </a:t>
            </a:r>
            <a:r>
              <a:rPr lang="ru-RU" sz="3200" dirty="0" err="1" smtClean="0"/>
              <a:t>х</a:t>
            </a:r>
            <a:r>
              <a:rPr lang="ru-RU" sz="3200" dirty="0" smtClean="0"/>
              <a:t> + 47,48) – 27,5 = 476,98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450057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457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Vcy;&amp;ocy;&amp;rcy;&amp;gcy;&amp;ocy;&amp;lcy;&amp;softcy;&amp;scy;&amp;kcy;&amp;icy;&amp;iecy; &amp;scy;&amp;kcy;&amp;acy;&amp;lcy;&amp;ycy;. &amp;Vcy;&amp;ocy;&amp;rcy;&amp;ocy;&amp;ncy;&amp;ocy;&amp;vcy; &amp;Kcy;&amp;acy;&amp;mcy;&amp;iecy;&amp;ncy;&amp;softcy;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1857356" y="142852"/>
            <a:ext cx="4929222" cy="656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2844" y="1142984"/>
            <a:ext cx="878687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О скальном массиве Воронов Камень сложены и бытуют легенды. Согласно одной из легенд, во время татарского нашествия русский конный воин по имени Ворон, преследуемый татарским отрядом, заманил врагов к обрыву и на полном скаку птицей бросился вниз со скалы, увлекая за собой не успевших остановиться татар.</a:t>
            </a:r>
          </a:p>
          <a:p>
            <a:endParaRPr lang="ru-RU" sz="2400" dirty="0" smtClean="0"/>
          </a:p>
          <a:p>
            <a:r>
              <a:rPr lang="ru-RU" sz="2400" dirty="0" smtClean="0"/>
              <a:t>  Существовал ли Ворон на самом деле? Мы не знаем. Но легенда красивая, и она должна жить. Но благодаря археологическим раскопкам, которые ведут учёные и студенты кафедры российской истории и археологии Елецкого государственного университета, сегодня мы точно знаем, что вблизи Воронова Камня, на противоположном берегу </a:t>
            </a:r>
            <a:r>
              <a:rPr lang="ru-RU" sz="2400" dirty="0" err="1" smtClean="0"/>
              <a:t>Воргла</a:t>
            </a:r>
            <a:r>
              <a:rPr lang="ru-RU" sz="2400" dirty="0" smtClean="0"/>
              <a:t>, находилось укреплённое славянское городище.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2857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Воронов камень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2000240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Склон правого берега </a:t>
            </a:r>
            <a:r>
              <a:rPr lang="ru-RU" sz="2400" dirty="0" err="1" smtClean="0"/>
              <a:t>Воргла</a:t>
            </a:r>
            <a:r>
              <a:rPr lang="ru-RU" sz="2400" dirty="0" smtClean="0"/>
              <a:t> в районе Воронова Камня покрыт густой рощей, отчасти напоминающей самшитовую рощу в каньоне реки </a:t>
            </a:r>
            <a:r>
              <a:rPr lang="ru-RU" sz="2400" dirty="0" err="1" smtClean="0"/>
              <a:t>Псахо</a:t>
            </a:r>
            <a:r>
              <a:rPr lang="ru-RU" sz="2400" dirty="0" smtClean="0"/>
              <a:t> субтропического Сочи.</a:t>
            </a:r>
            <a:endParaRPr lang="ru-RU" sz="2400" dirty="0"/>
          </a:p>
        </p:txBody>
      </p:sp>
      <p:pic>
        <p:nvPicPr>
          <p:cNvPr id="35842" name="Picture 2" descr="&amp;Vcy;&amp;ocy;&amp;rcy;&amp;gcy;&amp;ocy;&amp;lcy;&amp;softcy;&amp;scy;&amp;kcy;&amp;icy;&amp;iecy; &amp;scy;&amp;kcy;&amp;acy;&amp;lcy;&amp;ycy;. &amp;Vcy;&amp;ocy;&amp;rcy;&amp;ocy;&amp;ncy;&amp;ocy;&amp;vcy; &amp;Kcy;&amp;acy;&amp;mcy;&amp;iecy;&amp;n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214842" cy="569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Задание 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84296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Длину коридора внутри скалы вы найдете, решив уравнение:</a:t>
            </a:r>
          </a:p>
          <a:p>
            <a:r>
              <a:rPr lang="ru-RU" sz="2400" dirty="0" smtClean="0"/>
              <a:t> </a:t>
            </a:r>
          </a:p>
          <a:p>
            <a:pPr algn="ctr"/>
            <a:r>
              <a:rPr lang="ru-RU" sz="3200" dirty="0" smtClean="0"/>
              <a:t>16,5 – (х+3,6) = 4,9      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768" y="1714488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8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age31675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428868"/>
            <a:ext cx="3071834" cy="421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a520c_8012f275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0037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Задание 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Площадь </a:t>
            </a:r>
            <a:r>
              <a:rPr lang="ru-RU" sz="2400" b="1" dirty="0" smtClean="0"/>
              <a:t>«Воронова камня</a:t>
            </a:r>
            <a:r>
              <a:rPr lang="ru-RU" sz="2400" dirty="0" smtClean="0"/>
              <a:t>» вы найдете, выполнив действия (удобным способом):</a:t>
            </a:r>
          </a:p>
          <a:p>
            <a:endParaRPr lang="ru-RU" sz="2400" dirty="0" smtClean="0"/>
          </a:p>
          <a:p>
            <a:pPr algn="r"/>
            <a:r>
              <a:rPr lang="ru-RU" sz="3600" dirty="0" smtClean="0"/>
              <a:t>25,74 – (6,2 + 10,04)  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57950" y="392906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9,5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8" descr="&amp;Vcy;&amp;ocy;&amp;rcy;&amp;gcy;&amp;ocy;&amp;lcy;&amp;softcy;&amp;scy;&amp;kcy;&amp;icy;&amp;iecy; &amp;scy;&amp;kcy;&amp;acy;&amp;lcy;&amp;ycy;: &amp;Vcy;&amp;ocy;&amp;rcy;&amp;ocy;&amp;ncy;&amp;ocy;&amp;vcy; &amp;Kcy;&amp;acy;&amp;mcy;&amp;iecy;&amp;n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357586" cy="447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Задание 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85011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Скорость катера по течению реки </a:t>
            </a:r>
            <a:r>
              <a:rPr lang="ru-RU" sz="2800" dirty="0" err="1" smtClean="0"/>
              <a:t>Воргол</a:t>
            </a:r>
            <a:r>
              <a:rPr lang="ru-RU" sz="2800" dirty="0" smtClean="0"/>
              <a:t>  22,18 км/ч. Скорость течения реки 2,2 км/ч. Найти скорость катера против течения.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&amp;Vcy;&amp;ocy;&amp;rcy;&amp;gcy;&amp;ocy;&amp;lcy;&amp;softcy;&amp;scy;&amp;kcy;&amp;icy;&amp;iecy; &amp;scy;&amp;kcy;&amp;acy;&amp;lcy;&amp;ycy;: &amp;Vcy;&amp;ocy;&amp;rcy;&amp;ocy;&amp;ncy;&amp;ocy;&amp;vcy; &amp;Kcy;&amp;acy;&amp;mcy;&amp;iecy;&amp;n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71480"/>
            <a:ext cx="5179160" cy="414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img-fotki.yandex.ru/get/9067/48346686.dc/0_a5208_128fb684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786214" cy="504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2844" y="5214950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Воронов Камень протянулся вдоль </a:t>
            </a:r>
            <a:r>
              <a:rPr lang="ru-RU" sz="2400" dirty="0" err="1" smtClean="0"/>
              <a:t>Воргла</a:t>
            </a:r>
            <a:r>
              <a:rPr lang="ru-RU" sz="2400" dirty="0" smtClean="0"/>
              <a:t> на добрую сотню метров. Двигаясь от верхнего края скал вслед за рекой, вдоль каньона можно добраться до 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180370"/>
            <a:ext cx="4286248" cy="296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vorgol_voskresnoe_utro_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57166"/>
            <a:ext cx="5143568" cy="385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929322" y="35716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Что это?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357694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не замок и не дворец, как предполагают многие, впервые попав сюда. В XIX веке в долине </a:t>
            </a:r>
            <a:r>
              <a:rPr lang="ru-RU" sz="2400" dirty="0" err="1" smtClean="0"/>
              <a:t>Воргла</a:t>
            </a:r>
            <a:r>
              <a:rPr lang="ru-RU" sz="2400" dirty="0" smtClean="0"/>
              <a:t> купец Николай </a:t>
            </a:r>
            <a:r>
              <a:rPr lang="ru-RU" sz="2400" dirty="0" smtClean="0">
                <a:solidFill>
                  <a:srgbClr val="FF0000"/>
                </a:solidFill>
              </a:rPr>
              <a:t>???</a:t>
            </a:r>
            <a:r>
              <a:rPr lang="ru-RU" sz="2400" dirty="0" smtClean="0"/>
              <a:t> построил имение и возвёл водяную мельницу, в последствии оснастив её паровым двигателем, только-только входившим в эксплуатацию в Европе и в России.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Задание 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78581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3 - 0,07  </a:t>
            </a:r>
          </a:p>
          <a:p>
            <a:r>
              <a:rPr lang="ru-RU" sz="2800" dirty="0" smtClean="0"/>
              <a:t>7,45 - 4,45 </a:t>
            </a:r>
          </a:p>
          <a:p>
            <a:r>
              <a:rPr lang="ru-RU" sz="2800" dirty="0" smtClean="0"/>
              <a:t>0,43 + 2,98 </a:t>
            </a:r>
          </a:p>
          <a:p>
            <a:r>
              <a:rPr lang="ru-RU" sz="2800" dirty="0" smtClean="0"/>
              <a:t>6,05 - 2,87 </a:t>
            </a:r>
          </a:p>
          <a:p>
            <a:r>
              <a:rPr lang="ru-RU" sz="2800" dirty="0" smtClean="0"/>
              <a:t>7,8 + 6,9  </a:t>
            </a:r>
          </a:p>
          <a:p>
            <a:r>
              <a:rPr lang="ru-RU" sz="2800" dirty="0" smtClean="0"/>
              <a:t>9,01 - 4,83  </a:t>
            </a:r>
          </a:p>
          <a:p>
            <a:r>
              <a:rPr lang="ru-RU" sz="2800" dirty="0" smtClean="0"/>
              <a:t>12 + 9,72 </a:t>
            </a:r>
          </a:p>
          <a:p>
            <a:r>
              <a:rPr lang="ru-RU" sz="2800" dirty="0" smtClean="0"/>
              <a:t>(47,23 + 16,11) + 32,77       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 Шифр–код:  2,93 - т;     3 - а;    4,18 – к;   3,41 - л;     3,18 - </a:t>
            </a:r>
            <a:r>
              <a:rPr lang="ru-RU" sz="2800" dirty="0" err="1" smtClean="0"/>
              <a:t>д</a:t>
            </a:r>
            <a:r>
              <a:rPr lang="ru-RU" sz="2800" dirty="0" smtClean="0"/>
              <a:t>;    14,7 - </a:t>
            </a:r>
            <a:r>
              <a:rPr lang="ru-RU" sz="2800" dirty="0" err="1" smtClean="0"/>
              <a:t>ы</a:t>
            </a:r>
            <a:r>
              <a:rPr lang="ru-RU" sz="2800" dirty="0" smtClean="0"/>
              <a:t>;    21,72 – и; 96,11 – н.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250030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Талдыкин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4296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Если к десятичной дроби приписать в конце дробной части нуль, то получится      … </a:t>
            </a:r>
            <a:r>
              <a:rPr lang="ru-RU" sz="2400" i="1" dirty="0" smtClean="0"/>
              <a:t>                </a:t>
            </a:r>
            <a:r>
              <a:rPr lang="ru-RU" sz="2400" dirty="0" smtClean="0"/>
              <a:t> дробь.</a:t>
            </a:r>
          </a:p>
          <a:p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Если десятичная дробь оканчивается нулями, то  их можно      …              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Из двух десятичных дробей с разными целыми частями больше та, у которой           …        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r>
              <a:rPr lang="ru-RU" sz="2400" dirty="0" smtClean="0"/>
              <a:t>- При сложении двух десятичных дробей надо     …            </a:t>
            </a:r>
            <a:r>
              <a:rPr lang="ru-RU" sz="2400" i="1" dirty="0" smtClean="0"/>
              <a:t>   </a:t>
            </a:r>
            <a:r>
              <a:rPr lang="ru-RU" sz="2400" dirty="0" smtClean="0"/>
              <a:t>число знаков после запятой и  выполнить сложение как натуральных чисел, поставить в полученной сумме запятую      … </a:t>
            </a:r>
            <a:r>
              <a:rPr lang="ru-RU" sz="2400" i="1" dirty="0" smtClean="0"/>
              <a:t>  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28572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Заполни пропуски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500174"/>
            <a:ext cx="164307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равная ей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164307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отбросить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714752"/>
            <a:ext cx="2500330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целая часть больше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4357694"/>
            <a:ext cx="164307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уравнять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643578"/>
            <a:ext cx="164307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под запятой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orgol.ru/wp/wp-content/gallery/vorgol-voskresnoe-utro/vorgol_voskresnoe_utro_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75397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57290" y="214290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такое здание было возможным построить в России в провинциальном городке уже в середине XIX века…</a:t>
            </a:r>
            <a:endParaRPr lang="ru-RU" sz="2400" dirty="0"/>
          </a:p>
        </p:txBody>
      </p:sp>
      <p:pic>
        <p:nvPicPr>
          <p:cNvPr id="14340" name="Picture 4" descr="vorgol_voskresnoe_utro_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143932" cy="265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&amp;Vcy;&amp;ocy;&amp;rcy;&amp;gcy;&amp;ocy;&amp;lcy;&amp;softcy;&amp;scy;&amp;kcy;&amp;icy;&amp;iecy; &amp;scy;&amp;kcy;&amp;acy;&amp;lcy;&amp;ycy; &amp;Ocy;&amp;tcy;&amp;zcy;&amp;ycy;&amp;vcy;&amp;ycy; &amp;Fcy;&amp;ocy;&amp;tcy;&amp;ocy; &amp;Ocy;&amp;pcy;&amp;icy;&amp;scy;&amp;acy;&amp;ncy;&amp;icy;&amp;iecy; &amp;Dcy;&amp;ocy;&amp;scy;&amp;tcy;&amp;ocy;&amp;pcy;&amp;rcy;&amp;icy;&amp;mcy;&amp;iecy;&amp;chcy;&amp;acy;&amp;tcy;&amp;iecy;&amp;lcy;&amp;softcy;&amp;ncy;&amp;ocy;&amp;scy;&amp;tcy;&amp;icy; &quot;&amp;Gcy;&amp;dcy;&amp;iecy; &amp;KHcy;&amp;ocy;&amp;rcy;&amp;ocy;&amp;shcy;&amp;o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429288" cy="361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80" name="Picture 8" descr="&amp;Lcy;&amp;icy;&amp;pcy;&amp;iecy;&amp;tscy;&amp;kcy;&amp;acy;&amp;yacy; &amp;ocy;&amp;bcy;&amp;lcy;&amp;acy;&amp;scy;&amp;tcy;&amp;softcy;, &amp;rcy;&amp;iecy;&amp;kcy;&amp;acy; &amp;Vcy;&amp;ocy;&amp;rcy;&amp;gcy;&amp;ocy;&amp;lcy;, &amp;Vcy;&amp;ocy;&amp;rcy;&amp;ocy;&amp;ncy;&amp;ocy;&amp;vcy; &amp;kcy;&amp;acy;&amp;mcy;&amp;iecy;&amp;ncy;&amp;softcy;, &amp;zcy;&amp;acy;&amp;pcy;&amp;ocy;&amp;vcy;&amp;iecy;&amp;dcy;&amp;ncy;&amp;icy;&amp;kcy; &amp;Gcy;&amp;acy;&amp;lcy;&amp;icy;&amp;chcy;&amp;softcy;&amp;yacy; &amp;gcy;&amp;ocy;&amp;rcy;&amp;acy;, Shraddha_10 (700x525, 384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5643602" cy="423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&amp;Pcy;&amp;rcy;&amp;ocy;&amp;vcy;&amp;ocy;&amp;zhcy;&amp;acy;&amp;yucy;&amp;shchcy;&amp;icy;&amp;iecy; &amp;scy;&amp;ocy;&amp;lcy;&amp;ncy;&amp;tscy;&amp;iecy; - &amp;Fcy;&amp;ocy;&amp;tcy;&amp;ocy; &amp;kcy;&amp;lcy;&amp;ucy;&amp;bcy; Canon EOS- &amp;yacy;.&amp;rcy;&amp;u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8072462" cy="4621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736"/>
            <a:ext cx="44291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   45,3 &gt; 453,4 </a:t>
            </a:r>
          </a:p>
          <a:p>
            <a:r>
              <a:rPr lang="ru-RU" sz="2400" dirty="0" smtClean="0"/>
              <a:t>В    18,96 + 0,04 =19</a:t>
            </a:r>
          </a:p>
          <a:p>
            <a:r>
              <a:rPr lang="ru-RU" sz="2400" dirty="0" smtClean="0"/>
              <a:t>О     2,5 + 3,6 = 6,1</a:t>
            </a:r>
          </a:p>
          <a:p>
            <a:r>
              <a:rPr lang="ru-RU" sz="2400" dirty="0" smtClean="0"/>
              <a:t>Л     8,4 - 3,02 = 5,2</a:t>
            </a:r>
          </a:p>
          <a:p>
            <a:r>
              <a:rPr lang="ru-RU" sz="2400" dirty="0" smtClean="0"/>
              <a:t>Р     9,53 &lt; 10,43</a:t>
            </a:r>
          </a:p>
          <a:p>
            <a:r>
              <a:rPr lang="ru-RU" sz="2400" dirty="0" smtClean="0"/>
              <a:t>Г   23,54 – 0,04 = 23,5</a:t>
            </a:r>
          </a:p>
          <a:p>
            <a:r>
              <a:rPr lang="ru-RU" sz="2400" dirty="0" smtClean="0"/>
              <a:t>И   4,08 + 6,2 = 10,1</a:t>
            </a:r>
          </a:p>
          <a:p>
            <a:r>
              <a:rPr lang="ru-RU" sz="2400" dirty="0" smtClean="0"/>
              <a:t>О   16,87 &gt; 1,6854</a:t>
            </a:r>
          </a:p>
          <a:p>
            <a:r>
              <a:rPr lang="ru-RU" sz="2400" dirty="0" smtClean="0"/>
              <a:t>Л   53,9 - 50,1 = 3,8</a:t>
            </a:r>
          </a:p>
          <a:p>
            <a:r>
              <a:rPr lang="ru-RU" sz="2400" dirty="0" smtClean="0"/>
              <a:t>А   0,87 - 0,7 </a:t>
            </a:r>
            <a:r>
              <a:rPr lang="ru-RU" sz="2400" smtClean="0"/>
              <a:t>= 0,08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142852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Задание 1. </a:t>
            </a:r>
            <a:r>
              <a:rPr lang="ru-RU" sz="2800" b="1" dirty="0" smtClean="0"/>
              <a:t>Выпишите буквы, которые соответствуют  верным примерам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929066"/>
            <a:ext cx="2575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ВОРГОЛ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714752"/>
            <a:ext cx="8572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В низовье маленького притока Быстрой Сосны – </a:t>
            </a:r>
            <a:r>
              <a:rPr lang="ru-RU" sz="2400" dirty="0" err="1" smtClean="0"/>
              <a:t>Ворголы</a:t>
            </a:r>
            <a:r>
              <a:rPr lang="ru-RU" sz="2400" dirty="0" smtClean="0"/>
              <a:t>, что в 10 км от </a:t>
            </a:r>
            <a:r>
              <a:rPr lang="ru-RU" sz="2400" b="1" dirty="0" smtClean="0">
                <a:solidFill>
                  <a:srgbClr val="FF0000"/>
                </a:solidFill>
              </a:rPr>
              <a:t>??? </a:t>
            </a:r>
            <a:r>
              <a:rPr lang="ru-RU" sz="2400" dirty="0" smtClean="0"/>
              <a:t>, расположен объект, который вызывает у туристов повышенный интерес. Это – </a:t>
            </a:r>
            <a:r>
              <a:rPr lang="ru-RU" sz="2400" b="1" dirty="0" err="1" smtClean="0">
                <a:solidFill>
                  <a:srgbClr val="FF0000"/>
                </a:solidFill>
              </a:rPr>
              <a:t>Воргольские</a:t>
            </a:r>
            <a:r>
              <a:rPr lang="ru-RU" sz="2400" b="1" dirty="0" smtClean="0">
                <a:solidFill>
                  <a:srgbClr val="FF0000"/>
                </a:solidFill>
              </a:rPr>
              <a:t> скалы</a:t>
            </a:r>
            <a:r>
              <a:rPr lang="ru-RU" sz="2400" dirty="0" smtClean="0"/>
              <a:t>. </a:t>
            </a:r>
            <a:r>
              <a:rPr lang="ru-RU" sz="2400" dirty="0" err="1" smtClean="0"/>
              <a:t>Воргольские</a:t>
            </a:r>
            <a:r>
              <a:rPr lang="ru-RU" sz="2400" dirty="0" smtClean="0"/>
              <a:t> скалы поочередно обрамляют то правый, то левый склон, создавая на изгибах реки очаровательные обнажения. Все, кто хоть раз побывал здесь, отмечают, что </a:t>
            </a:r>
            <a:r>
              <a:rPr lang="ru-RU" sz="2400" dirty="0" err="1" smtClean="0"/>
              <a:t>Воргольские</a:t>
            </a:r>
            <a:r>
              <a:rPr lang="ru-RU" sz="2400" dirty="0" smtClean="0"/>
              <a:t> скалы и окрестности выглядят просто потрясающие.</a:t>
            </a:r>
          </a:p>
          <a:p>
            <a:endParaRPr lang="ru-RU" dirty="0"/>
          </a:p>
        </p:txBody>
      </p:sp>
      <p:pic>
        <p:nvPicPr>
          <p:cNvPr id="20488" name="Picture 8" descr="&amp;Vcy;&amp;ocy;&amp;rcy;&amp;gcy;&amp;ocy;&amp;lcy;&amp;softcy;&amp;scy;&amp;kcy;&amp;icy;&amp;iecy; &amp;scy;&amp;kcy;&amp;acy;&amp;l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910810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3f17c8d15174cccd6d01392982e67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20396"/>
            <a:ext cx="3786214" cy="270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vcy;&amp;ocy;&amp;rcy;&amp;gcy;&amp;ocy;&amp;lcy;&amp;softcy;&amp;scy;&amp;kcy;&amp;icy;&amp;iecy; &amp;scy;&amp;kcy;&amp;acy;&amp;lcy;&amp;y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57562"/>
            <a:ext cx="4071966" cy="305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1071546"/>
            <a:ext cx="86439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Узнать, где находятся </a:t>
            </a:r>
            <a:r>
              <a:rPr lang="ru-RU" sz="2000" b="1" dirty="0" err="1" smtClean="0"/>
              <a:t>Воргольские</a:t>
            </a:r>
            <a:r>
              <a:rPr lang="ru-RU" sz="2000" b="1" dirty="0" smtClean="0"/>
              <a:t> скалы</a:t>
            </a:r>
            <a:r>
              <a:rPr lang="ru-RU" sz="2000" dirty="0" smtClean="0"/>
              <a:t>,  вы сможете, решив примеры:</a:t>
            </a:r>
          </a:p>
          <a:p>
            <a:endParaRPr lang="ru-RU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2,812 + 3,7   </a:t>
            </a:r>
          </a:p>
          <a:p>
            <a:pPr marL="342900" indent="-342900">
              <a:buAutoNum type="arabicParenR"/>
            </a:pPr>
            <a:endParaRPr lang="ru-RU" sz="2400" dirty="0" smtClean="0"/>
          </a:p>
          <a:p>
            <a:r>
              <a:rPr lang="ru-RU" sz="2400" dirty="0" smtClean="0"/>
              <a:t>2) 3,85 – 2,1    </a:t>
            </a:r>
          </a:p>
          <a:p>
            <a:endParaRPr lang="ru-RU" sz="2400" dirty="0" smtClean="0"/>
          </a:p>
          <a:p>
            <a:r>
              <a:rPr lang="ru-RU" sz="2400" dirty="0" smtClean="0"/>
              <a:t>3) 10,67 – 4,158    </a:t>
            </a:r>
          </a:p>
          <a:p>
            <a:endParaRPr lang="ru-RU" sz="2400" dirty="0" smtClean="0"/>
          </a:p>
          <a:p>
            <a:r>
              <a:rPr lang="ru-RU" sz="2400" dirty="0" smtClean="0"/>
              <a:t>4) 15, 364 + 3,47  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35716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Задание 2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929066"/>
            <a:ext cx="164307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18,834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714488"/>
            <a:ext cx="164307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6,512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143248"/>
            <a:ext cx="164307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6,512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285992"/>
            <a:ext cx="164307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1,75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072074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Ключ:  Е – 6,512  А – 5,819             Л – 1,75       М – 3,64   Ц – 18,834   К – 18,411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2214554"/>
            <a:ext cx="174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ЕЛЕЦ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4857760"/>
            <a:ext cx="842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Воргольские</a:t>
            </a:r>
            <a:r>
              <a:rPr lang="ru-RU" sz="2000" b="1" dirty="0" smtClean="0"/>
              <a:t> скалы</a:t>
            </a:r>
            <a:r>
              <a:rPr lang="ru-RU" sz="2000" dirty="0" smtClean="0"/>
              <a:t> — участок заповедника «</a:t>
            </a:r>
            <a:r>
              <a:rPr lang="ru-RU" sz="2000" dirty="0" err="1" smtClean="0"/>
              <a:t>Галичья</a:t>
            </a:r>
            <a:r>
              <a:rPr lang="ru-RU" sz="2000" dirty="0" smtClean="0"/>
              <a:t> гора», расположенного в 10 км от </a:t>
            </a:r>
            <a:r>
              <a:rPr lang="ru-RU" sz="2000" b="1" dirty="0" smtClean="0"/>
              <a:t>Ельца</a:t>
            </a:r>
            <a:r>
              <a:rPr lang="ru-RU" sz="2000" dirty="0" smtClean="0"/>
              <a:t>. Скалы расположены в узкой, </a:t>
            </a:r>
            <a:r>
              <a:rPr lang="ru-RU" sz="2000" dirty="0" err="1" smtClean="0"/>
              <a:t>каньонообразной</a:t>
            </a:r>
            <a:r>
              <a:rPr lang="ru-RU" sz="2000" dirty="0" smtClean="0"/>
              <a:t> долине. Наибольшую живописность </a:t>
            </a:r>
            <a:r>
              <a:rPr lang="ru-RU" sz="2000" dirty="0" err="1" smtClean="0"/>
              <a:t>Воргольской</a:t>
            </a:r>
            <a:r>
              <a:rPr lang="ru-RU" sz="2000" dirty="0" smtClean="0"/>
              <a:t> долине придают известняковые обнажения. Высота отдельных из них достигает 20-25 м.</a:t>
            </a:r>
            <a:endParaRPr lang="ru-RU" sz="2000" dirty="0"/>
          </a:p>
        </p:txBody>
      </p:sp>
      <p:pic>
        <p:nvPicPr>
          <p:cNvPr id="5" name="Рисунок 4" descr="Vorgolskie-ska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7001" cy="322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7159172805_83b64caf20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0093" y="1071546"/>
            <a:ext cx="5023907" cy="376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8.staticflickr.com/7072/7344377208_91a54bc4ce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04"/>
            <a:ext cx="4929190" cy="369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farm8.staticflickr.com/7237/7159681737_069d023369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579" y="3286124"/>
            <a:ext cx="4560421" cy="342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628" y="1214422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вечернее время в </a:t>
            </a:r>
            <a:r>
              <a:rPr lang="ru-RU" sz="2400" dirty="0" err="1" smtClean="0"/>
              <a:t>Воргольских</a:t>
            </a:r>
            <a:r>
              <a:rPr lang="ru-RU" sz="2400" dirty="0" smtClean="0"/>
              <a:t> скалах на небе можно наблюдать </a:t>
            </a:r>
            <a:r>
              <a:rPr lang="ru-RU" sz="2400" b="1" dirty="0" err="1" smtClean="0"/>
              <a:t>послезакатное</a:t>
            </a:r>
            <a:r>
              <a:rPr lang="ru-RU" sz="2400" b="1" dirty="0" smtClean="0"/>
              <a:t> свечение: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929066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после того как солнце зашло за горизонт последний свет многократно отражается в атмосфере и подсвечивает облака. Продолжается это все всего несколько минут, после чего наступает ночь.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142984"/>
            <a:ext cx="87154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Скальных массивов два: "Копченый камень" и  </a:t>
            </a:r>
            <a:r>
              <a:rPr lang="ru-RU" sz="2000" b="1" dirty="0" smtClean="0">
                <a:solidFill>
                  <a:srgbClr val="FF0000"/>
                </a:solidFill>
              </a:rPr>
              <a:t>???</a:t>
            </a:r>
            <a:r>
              <a:rPr lang="ru-RU" sz="2000" dirty="0" smtClean="0"/>
              <a:t>, расстояние между ними около 3 км. Сейчас скалы - любимое место липецких любителей альпинизма. Как называется второй скальный массив, вы узнаете расположив дроби в порядке возрастания. Затем сопоставить числу букву.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2857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Задание 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428868"/>
            <a:ext cx="75724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О - 0,12                      Я - 1,23                       Л - 0,134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К - 0,35                       О - 0,162                     К - 0,08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О - 0,91                       Л - 0,134                      Л – 0,99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Ь - 1                             Н - 1,01</a:t>
            </a:r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5143512"/>
          <a:ext cx="6429420" cy="771144"/>
        </p:xfrm>
        <a:graphic>
          <a:graphicData uri="http://schemas.openxmlformats.org/drawingml/2006/table">
            <a:tbl>
              <a:tblPr/>
              <a:tblGrid>
                <a:gridCol w="625285"/>
                <a:gridCol w="625285"/>
                <a:gridCol w="749694"/>
                <a:gridCol w="785818"/>
                <a:gridCol w="642942"/>
                <a:gridCol w="642942"/>
                <a:gridCol w="714380"/>
                <a:gridCol w="357190"/>
                <a:gridCol w="642942"/>
                <a:gridCol w="6429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0,134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0,162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0,91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1,01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1,23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vorgol.ru/wp/wp-content/gallery/vorgol-voskresnoe-utro/vorgol_voskresnoe_utro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496"/>
            <a:ext cx="2928958" cy="390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28572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Один из самых прекрасных видов на </a:t>
            </a:r>
            <a:r>
              <a:rPr lang="ru-RU" sz="2400" dirty="0" err="1" smtClean="0"/>
              <a:t>Воргольскую</a:t>
            </a:r>
            <a:r>
              <a:rPr lang="ru-RU" sz="2400" dirty="0" smtClean="0"/>
              <a:t> долину открывается именно с вершины </a:t>
            </a:r>
            <a:r>
              <a:rPr lang="ru-RU" sz="2400" b="1" dirty="0" smtClean="0"/>
              <a:t>Колокольня</a:t>
            </a:r>
            <a:r>
              <a:rPr lang="ru-RU" sz="2400" dirty="0" smtClean="0"/>
              <a:t> (</a:t>
            </a:r>
            <a:r>
              <a:rPr lang="ru-RU" sz="2400" b="1" dirty="0" smtClean="0"/>
              <a:t>Звонари).</a:t>
            </a:r>
            <a:endParaRPr lang="ru-RU" sz="2400" b="1" dirty="0"/>
          </a:p>
        </p:txBody>
      </p:sp>
      <p:pic>
        <p:nvPicPr>
          <p:cNvPr id="24580" name="Picture 4" descr="vorgol_voskresnoe_utro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929618" cy="197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7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- 7!</Template>
  <TotalTime>252</TotalTime>
  <Words>761</Words>
  <PresentationFormat>Экран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математика - 7!</vt:lpstr>
      <vt:lpstr>Сравнение, сложение и вычитание десятичных дробей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десятичных дробей</dc:title>
  <dc:creator>МАКС</dc:creator>
  <cp:lastModifiedBy>DNA7 X86</cp:lastModifiedBy>
  <cp:revision>87</cp:revision>
  <dcterms:created xsi:type="dcterms:W3CDTF">2015-03-03T15:11:07Z</dcterms:created>
  <dcterms:modified xsi:type="dcterms:W3CDTF">2024-03-03T10:05:29Z</dcterms:modified>
</cp:coreProperties>
</file>