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F8BAC72-0DC2-4F5F-9281-102E534F64A3}">
          <p14:sldIdLst>
            <p14:sldId id="256"/>
            <p14:sldId id="257"/>
            <p14:sldId id="258"/>
            <p14:sldId id="259"/>
            <p14:sldId id="261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C0AE-1088-4136-B24C-52DE82D8046A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2BFB-1163-4C11-A604-23BCB900F2D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C0AE-1088-4136-B24C-52DE82D8046A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2BFB-1163-4C11-A604-23BCB900F2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C0AE-1088-4136-B24C-52DE82D8046A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2BFB-1163-4C11-A604-23BCB900F2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C0AE-1088-4136-B24C-52DE82D8046A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2BFB-1163-4C11-A604-23BCB900F2D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C0AE-1088-4136-B24C-52DE82D8046A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2BFB-1163-4C11-A604-23BCB900F2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C0AE-1088-4136-B24C-52DE82D8046A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2BFB-1163-4C11-A604-23BCB900F2D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C0AE-1088-4136-B24C-52DE82D8046A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2BFB-1163-4C11-A604-23BCB900F2D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C0AE-1088-4136-B24C-52DE82D8046A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2BFB-1163-4C11-A604-23BCB900F2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C0AE-1088-4136-B24C-52DE82D8046A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2BFB-1163-4C11-A604-23BCB900F2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C0AE-1088-4136-B24C-52DE82D8046A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2BFB-1163-4C11-A604-23BCB900F2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C0AE-1088-4136-B24C-52DE82D8046A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2BFB-1163-4C11-A604-23BCB900F2D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5AC0AE-1088-4136-B24C-52DE82D8046A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A52BFB-1163-4C11-A604-23BCB900F2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microsoft.com/office/2007/relationships/hdphoto" Target="../media/hdphoto4.wdp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73" y="493564"/>
            <a:ext cx="853761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Полифункциональное дидактическое пособие 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развитию речи дошкольников </a:t>
            </a: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тяжелыми нарушениями речи </a:t>
            </a:r>
            <a:endParaRPr lang="ru-RU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«ЛОГОюбка</a:t>
            </a: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Данное пособие способствует речевому развитию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 с ОВЗ 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совместной деятельности со взрослым и предназначено не только для логопедов и воспитателей, но и в первую очередь для заинтересованных и творческих родителей наших воспитанников. 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C:\Users\Елена Прекрасная\Pictures\Логоюбка\IMG_4132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918" y="2636912"/>
            <a:ext cx="4268810" cy="3572619"/>
          </a:xfrm>
          <a:prstGeom prst="round2Diag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177" y="2537320"/>
            <a:ext cx="4828947" cy="4060031"/>
          </a:xfrm>
        </p:spPr>
        <p:txBody>
          <a:bodyPr>
            <a:normAutofit fontScale="90000"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18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Цель данного пособия: </a:t>
            </a:r>
            <a:br>
              <a:rPr lang="ru-RU" sz="18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речевых умений, 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у детей </a:t>
            </a: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положительной 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мотивации </a:t>
            </a: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 их использованию.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b="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800" b="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Задачи</a:t>
            </a:r>
            <a:r>
              <a:rPr lang="ru-RU" sz="1800" b="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соответствии с ФГОС ДО: </a:t>
            </a:r>
            <a:b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обогащение 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активного словаря;</a:t>
            </a:r>
            <a:b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развитие 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</a:t>
            </a: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совершенствование грамматического 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строя речи;</a:t>
            </a:r>
            <a:b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развитие 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речевого творчества;</a:t>
            </a:r>
            <a:b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формирование 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звуковой аналитико-синтетической активности как предпосылки обучения грамоте;</a:t>
            </a:r>
            <a:b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развитие 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моторики и двигательной активности;</a:t>
            </a:r>
            <a:b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создание </a:t>
            </a:r>
            <a:r>
              <a: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эмоционально благоприятной и речевой среды, способствующей речевому развитию дошкольников.</a:t>
            </a: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2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3"/>
          <p:cNvSpPr>
            <a:spLocks noGrp="1"/>
          </p:cNvSpPr>
          <p:nvPr>
            <p:ph sz="quarter" idx="13"/>
          </p:nvPr>
        </p:nvSpPr>
        <p:spPr>
          <a:xfrm>
            <a:off x="179512" y="453460"/>
            <a:ext cx="6631837" cy="2826648"/>
          </a:xfrm>
        </p:spPr>
        <p:txBody>
          <a:bodyPr>
            <a:normAutofit fontScale="55000" lnSpcReduction="20000"/>
          </a:bodyPr>
          <a:lstStyle/>
          <a:p>
            <a:pPr marL="45720" indent="0">
              <a:lnSpc>
                <a:spcPct val="120000"/>
              </a:lnSpc>
              <a:buNone/>
            </a:pP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Пособие изготовлено в соответствии с </a:t>
            </a:r>
            <a:r>
              <a:rPr lang="ru-RU" sz="29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системно-деятельностным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9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личностно-ориентированным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подходом и  представляет собой юбку-«солнце» из 16 секторов разного цвета с пришитыми деталями из фетра, с помощью которых решаются определенные образовательные задачи.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«ЛОГОюбка»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предназначена для дошкольников </a:t>
            </a:r>
            <a:r>
              <a:rPr lang="ru-RU" sz="29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9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лет и до 7 </a:t>
            </a:r>
            <a:r>
              <a:rPr lang="ru-RU" sz="29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и может быть использована как </a:t>
            </a:r>
            <a:r>
              <a:rPr lang="ru-RU" sz="29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индивидуальной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работе с ребёнком, так и в работе с</a:t>
            </a:r>
            <a:r>
              <a:rPr lang="ru-RU" sz="29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группой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Ниже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приводятся примеры игр с данным пособием.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179512" y="2974444"/>
            <a:ext cx="4066784" cy="388355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Разноцветные сектора»</a:t>
            </a:r>
          </a:p>
          <a:p>
            <a:pPr marL="4572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Пособие разложено на полу в виде ковра. Звучит музыка (бубен, колокольчик, хлопки в ладоши) и дети бегут вокруг него. Как только звуки прекращаются, дети останавливаются у определенного цветного сектора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называют 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 что бывает такого цвета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(для 3-5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лет);</a:t>
            </a:r>
          </a:p>
          <a:p>
            <a:pPr marL="4572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придумывают слова на первый звук цвета сектора, у которого они остановились: красный – «К», голубой – «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Г» 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т.д. (для детей 6-7 лет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61" y="3280108"/>
            <a:ext cx="4414513" cy="3312368"/>
          </a:xfrm>
          <a:prstGeom prst="round2Diag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Елена Прекрасная\Pictures\Логоюбка\IMG_446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72461" y="736452"/>
            <a:ext cx="2654300" cy="1990725"/>
          </a:xfrm>
          <a:prstGeom prst="round2DiagRect">
            <a:avLst/>
          </a:prstGeom>
          <a:noFill/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7088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4041" y="548680"/>
            <a:ext cx="8712968" cy="208823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«Измени </a:t>
            </a: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слово»</a:t>
            </a:r>
          </a:p>
          <a:p>
            <a:pPr marL="4572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Педагог раздает детям игрушки (картинки, муляжи) в зависимости от лексической темы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занятия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предлагает передвигаться по секторам, изменяя слово в зависимости от задания в секторе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Один-много»       «Большой-маленький»          «Посчитай-ка» (</a:t>
            </a:r>
            <a:r>
              <a:rPr 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согл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-е.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сущ. с числит.)</a:t>
            </a:r>
          </a:p>
          <a:p>
            <a:pPr marL="45720" indent="0">
              <a:buNone/>
            </a:pPr>
            <a:endParaRPr lang="ru-RU" sz="1600" dirty="0"/>
          </a:p>
        </p:txBody>
      </p:sp>
      <p:pic>
        <p:nvPicPr>
          <p:cNvPr id="7" name="Рисунок 6" descr="C:\Users\Елена Прекрасная\Pictures\Логоюбка\IMG_449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1369" y="4065216"/>
            <a:ext cx="2649088" cy="2240757"/>
          </a:xfrm>
          <a:prstGeom prst="round2Diag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8" name="Рисунок 7" descr="C:\Users\Елена Прекрасная\Pictures\Логоюбка\IMG_449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49200" y="3944682"/>
            <a:ext cx="2614860" cy="2368861"/>
          </a:xfrm>
          <a:prstGeom prst="round2Diag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21682"/>
            <a:ext cx="2448458" cy="2688456"/>
          </a:xfrm>
          <a:prstGeom prst="round2Diag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395533" y="2173132"/>
            <a:ext cx="8345527" cy="1411719"/>
            <a:chOff x="0" y="0"/>
            <a:chExt cx="5934075" cy="1162050"/>
          </a:xfrm>
        </p:grpSpPr>
        <p:sp>
          <p:nvSpPr>
            <p:cNvPr id="11" name="Прямоугольник с двумя скругленными противолежащими углами 10"/>
            <p:cNvSpPr/>
            <p:nvPr/>
          </p:nvSpPr>
          <p:spPr>
            <a:xfrm>
              <a:off x="0" y="0"/>
              <a:ext cx="1428750" cy="1112520"/>
            </a:xfrm>
            <a:prstGeom prst="round2DiagRect">
              <a:avLst/>
            </a:pr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55248" y="0"/>
              <a:ext cx="5878827" cy="1162050"/>
              <a:chOff x="55248" y="0"/>
              <a:chExt cx="5878827" cy="116205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55248" y="47625"/>
                <a:ext cx="1335402" cy="1057275"/>
                <a:chOff x="55248" y="0"/>
                <a:chExt cx="1335402" cy="1057275"/>
              </a:xfrm>
            </p:grpSpPr>
            <p:pic>
              <p:nvPicPr>
                <p:cNvPr id="16" name="Рисунок 15" descr="C:\Users\Елена Прекрасная\Pictures\Картинки\Карандаш один.jpg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7537892">
                  <a:off x="-50385" y="320904"/>
                  <a:ext cx="680744" cy="469478"/>
                </a:xfrm>
                <a:prstGeom prst="round2Diag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" name="Рисунок 16" descr="C:\Users\Елена Прекрасная\Pictures\Картинки\Карандаши в стакане.jpg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7856"/>
                <a:stretch/>
              </p:blipFill>
              <p:spPr bwMode="auto">
                <a:xfrm>
                  <a:off x="409575" y="0"/>
                  <a:ext cx="981075" cy="1057275"/>
                </a:xfrm>
                <a:prstGeom prst="round2Diag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pic>
            <p:nvPicPr>
              <p:cNvPr id="14" name="Рисунок 13" descr="C:\Users\Елена Прекрасная\Pictures\Картинки\Малыш1.jpg"/>
              <p:cNvPicPr>
                <a:picLocks noChangeAspect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61"/>
              <a:stretch/>
            </p:blipFill>
            <p:spPr bwMode="auto">
              <a:xfrm>
                <a:off x="1828800" y="0"/>
                <a:ext cx="1095375" cy="1162050"/>
              </a:xfrm>
              <a:prstGeom prst="round2DiagRect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5675" y="247650"/>
                <a:ext cx="2438400" cy="790575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5868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3905" y="300229"/>
            <a:ext cx="4104456" cy="272211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«Полянка»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Педагог называет предложение и просит детей пристегнуть на полянку столько цветов, сколько слов в предложении (для детей 3-5 лет).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Аналогичное задание предлагается для определения количества слогов в слове; звуков в слове (для детей 6-7 лет). </a:t>
            </a:r>
          </a:p>
          <a:p>
            <a:pPr marL="4572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76056" y="2924943"/>
            <a:ext cx="3794571" cy="3723151"/>
          </a:xfrm>
        </p:spPr>
        <p:txBody>
          <a:bodyPr>
            <a:noAutofit/>
          </a:bodyPr>
          <a:lstStyle/>
          <a:p>
            <a:pPr marL="45720" indent="0" algn="r">
              <a:lnSpc>
                <a:spcPct val="12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ru-R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Артист» </a:t>
            </a:r>
          </a:p>
          <a:p>
            <a:pPr marL="45720" indent="0" algn="r">
              <a:lnSpc>
                <a:spcPct val="12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Данный сектор можно использовать в качестве работы над освоением социальных форм выражения эмоций, интонационной выразительностью речи. Педагог предлагает произнести слово (словосочетание,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предложение,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чистоговорку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стихотворение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т.д.) в соответствии с настроением персонажа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ЛОГОюбки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»: удивление, грусть, радость, гнев и др. </a:t>
            </a:r>
          </a:p>
        </p:txBody>
      </p:sp>
      <p:pic>
        <p:nvPicPr>
          <p:cNvPr id="6" name="Рисунок 5" descr="C:\Users\Елена Прекрасная\Pictures\Логоюбка\Полянка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50714" y="594576"/>
            <a:ext cx="2484034" cy="2097530"/>
          </a:xfrm>
          <a:prstGeom prst="round2Diag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7" name="Рисунок 6" descr="C:\Users\Елена Прекрасная\Pictures\Логоюбка\Полянка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97458" y="631850"/>
            <a:ext cx="2484034" cy="2022982"/>
          </a:xfrm>
          <a:prstGeom prst="round2DiagRect">
            <a:avLst/>
          </a:prstGeom>
          <a:noFill/>
          <a:ln>
            <a:solidFill>
              <a:srgbClr val="0000FF"/>
            </a:solidFill>
          </a:ln>
        </p:spPr>
      </p:pic>
      <p:grpSp>
        <p:nvGrpSpPr>
          <p:cNvPr id="8" name="Группа 7"/>
          <p:cNvGrpSpPr/>
          <p:nvPr/>
        </p:nvGrpSpPr>
        <p:grpSpPr>
          <a:xfrm>
            <a:off x="179512" y="3883839"/>
            <a:ext cx="2095500" cy="2714625"/>
            <a:chOff x="0" y="0"/>
            <a:chExt cx="2181225" cy="2905125"/>
          </a:xfrm>
        </p:grpSpPr>
        <p:pic>
          <p:nvPicPr>
            <p:cNvPr id="9" name="Рисунок 8" descr="C:\Users\Елена Прекрасная\Pictures\Логоюбка\IMG_4426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61950" y="361950"/>
              <a:ext cx="2905125" cy="2181225"/>
            </a:xfrm>
            <a:prstGeom prst="round2DiagRect">
              <a:avLst/>
            </a:prstGeom>
            <a:noFill/>
            <a:ln>
              <a:solidFill>
                <a:srgbClr val="7030A0"/>
              </a:solidFill>
            </a:ln>
          </p:spPr>
        </p:pic>
        <p:pic>
          <p:nvPicPr>
            <p:cNvPr id="10" name="Рисунок 9" descr="C:\Users\Елена Прекрасная\Pictures\Картинки\Эмоции ГНЕВ кот.jpg"/>
            <p:cNvPicPr/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36" b="17207"/>
            <a:stretch/>
          </p:blipFill>
          <p:spPr bwMode="auto">
            <a:xfrm>
              <a:off x="0" y="1914525"/>
              <a:ext cx="942975" cy="990600"/>
            </a:xfrm>
            <a:prstGeom prst="round2DiagRect">
              <a:avLst/>
            </a:prstGeom>
            <a:noFill/>
            <a:ln w="12700">
              <a:solidFill>
                <a:srgbClr val="00206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1907704" y="2888698"/>
            <a:ext cx="1944216" cy="2368981"/>
            <a:chOff x="0" y="0"/>
            <a:chExt cx="2190750" cy="2514600"/>
          </a:xfrm>
        </p:grpSpPr>
        <p:pic>
          <p:nvPicPr>
            <p:cNvPr id="12" name="Рисунок 11" descr="C:\Users\Елена Прекрасная\Pictures\Логоюбка\Радость.JP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3" t="7879" r="10431"/>
            <a:stretch/>
          </p:blipFill>
          <p:spPr bwMode="auto">
            <a:xfrm rot="5400000">
              <a:off x="-157162" y="166687"/>
              <a:ext cx="2514600" cy="2181225"/>
            </a:xfrm>
            <a:prstGeom prst="round2DiagRect">
              <a:avLst/>
            </a:prstGeom>
            <a:noFill/>
            <a:ln>
              <a:solidFill>
                <a:srgbClr val="FF000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Рисунок 12" descr="C:\Users\Елена Прекрасная\Pictures\Картинки\Эмоции РАДОСТЬ кот2.jpg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02" b="16543"/>
            <a:stretch/>
          </p:blipFill>
          <p:spPr bwMode="auto">
            <a:xfrm>
              <a:off x="0" y="1514475"/>
              <a:ext cx="942975" cy="990600"/>
            </a:xfrm>
            <a:prstGeom prst="round2DiagRect">
              <a:avLst/>
            </a:prstGeom>
            <a:noFill/>
            <a:ln w="12700">
              <a:solidFill>
                <a:srgbClr val="FF000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3203848" y="3876320"/>
            <a:ext cx="2019300" cy="2771775"/>
            <a:chOff x="0" y="0"/>
            <a:chExt cx="2200275" cy="2914650"/>
          </a:xfrm>
        </p:grpSpPr>
        <p:pic>
          <p:nvPicPr>
            <p:cNvPr id="15" name="Рисунок 14" descr="C:\Users\Елена Прекрасная\Pictures\Логоюбка\IMG_4432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42900" y="361950"/>
              <a:ext cx="2905125" cy="2181225"/>
            </a:xfrm>
            <a:prstGeom prst="round2DiagRect">
              <a:avLst/>
            </a:prstGeom>
            <a:noFill/>
            <a:ln>
              <a:solidFill>
                <a:srgbClr val="7030A0"/>
              </a:solidFill>
            </a:ln>
          </p:spPr>
        </p:pic>
        <p:pic>
          <p:nvPicPr>
            <p:cNvPr id="16" name="Рисунок 15" descr="C:\Users\Елена Прекрасная\Pictures\Картинки\Эмоции УДИВЛЕНИЕ кот.jp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60" b="15094"/>
            <a:stretch/>
          </p:blipFill>
          <p:spPr bwMode="auto">
            <a:xfrm>
              <a:off x="0" y="1914525"/>
              <a:ext cx="942975" cy="1000125"/>
            </a:xfrm>
            <a:prstGeom prst="round2DiagRect">
              <a:avLst/>
            </a:prstGeom>
            <a:noFill/>
            <a:ln w="12700">
              <a:solidFill>
                <a:srgbClr val="8064A2">
                  <a:lumMod val="75000"/>
                </a:srgb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837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3346704" cy="20882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«Знатоки» </a:t>
            </a:r>
          </a:p>
          <a:p>
            <a:pPr marL="4572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Ребенок, попавший в сектор «?», должен описать предмет (понятие, действие), не называя его, но так, чтобы другие дети отгадали задуманное. 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95536" y="2235710"/>
            <a:ext cx="3023192" cy="2386580"/>
          </a:xfrm>
        </p:spPr>
        <p:txBody>
          <a:bodyPr>
            <a:normAutofit fontScale="77500" lnSpcReduction="20000"/>
          </a:bodyPr>
          <a:lstStyle/>
          <a:p>
            <a:pPr marL="45720" indent="0">
              <a:lnSpc>
                <a:spcPct val="120000"/>
              </a:lnSpc>
              <a:buNone/>
            </a:pPr>
            <a:r>
              <a:rPr lang="ru-RU" dirty="0"/>
              <a:t>	</a:t>
            </a:r>
            <a:r>
              <a:rPr lang="ru-RU" sz="2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«Паровозик»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место заданного звука в слове (начало, середина, конец) и поместить пассажира в соответствующем вагоне паровозика.</a:t>
            </a:r>
          </a:p>
          <a:p>
            <a:pPr marL="4572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394376" y="4149080"/>
            <a:ext cx="3274244" cy="2049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«Фанты»</a:t>
            </a:r>
          </a:p>
          <a:p>
            <a:pPr marL="4572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Останавливаясь во время игры у свободного сектора (сектора без задания), дети самостоятельно придумывают задания друг для друга по типу игры в «Фанты» по определенной лексической теме.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C:\Users\Елена Прекрасная\Pictures\Логоюбка\Паровозик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2180" y="3841302"/>
            <a:ext cx="2880321" cy="2520281"/>
          </a:xfrm>
          <a:prstGeom prst="round2Diag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7" name="Рисунок 6" descr="C:\Users\Елена Прекрасная\Pictures\Логоюбка\Паровозик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88600" y="784726"/>
            <a:ext cx="2880320" cy="2520280"/>
          </a:xfrm>
          <a:prstGeom prst="round2Diag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9" name="Объект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9"/>
          <a:stretch/>
        </p:blipFill>
        <p:spPr>
          <a:xfrm>
            <a:off x="3668620" y="3648385"/>
            <a:ext cx="2520280" cy="2880321"/>
          </a:xfrm>
          <a:prstGeom prst="round2DiagRect">
            <a:avLst/>
          </a:prstGeom>
          <a:ln>
            <a:solidFill>
              <a:srgbClr val="0000FF"/>
            </a:solidFill>
          </a:ln>
        </p:spPr>
      </p:pic>
      <p:pic>
        <p:nvPicPr>
          <p:cNvPr id="11" name="Объект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5"/>
          <a:stretch/>
        </p:blipFill>
        <p:spPr>
          <a:xfrm>
            <a:off x="6392744" y="620688"/>
            <a:ext cx="2520281" cy="2864338"/>
          </a:xfrm>
          <a:prstGeom prst="round2Diag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4015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4954" y="404664"/>
            <a:ext cx="8712968" cy="15121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r>
              <a:rPr lang="ru-R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Баскетбол»</a:t>
            </a:r>
          </a:p>
          <a:p>
            <a:pPr marL="4572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качестве физ. минутки или проведения игры на коммуникацию данное пособие можно использовать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«баскетбольную корзину», в которую нужно сообща закинуть мяч.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3"/>
          <p:cNvSpPr>
            <a:spLocks noGrp="1"/>
          </p:cNvSpPr>
          <p:nvPr>
            <p:ph sz="quarter" idx="14"/>
          </p:nvPr>
        </p:nvSpPr>
        <p:spPr>
          <a:xfrm>
            <a:off x="6879529" y="1700808"/>
            <a:ext cx="2160240" cy="484063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Надеемся, что предложенное пособие не оставит коллег и родителей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равнодушными 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их руках оно станет ещё интереснее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занимательнее.</a:t>
            </a:r>
          </a:p>
          <a:p>
            <a:pPr marL="45720" indent="0" algn="ctr"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Желаем </a:t>
            </a:r>
          </a:p>
          <a:p>
            <a:pPr marL="45720" indent="0" algn="ctr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удачи </a:t>
            </a:r>
          </a:p>
          <a:p>
            <a:pPr marL="45720" indent="0" algn="ctr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творческих успехов! 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C:\Users\Елена Прекрасная\Pictures\Логоюбка\IMG_4135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12169"/>
            <a:ext cx="3240360" cy="2492895"/>
          </a:xfrm>
          <a:prstGeom prst="round1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6" name="Рисунок 5" descr="C:\Users\Елена Прекрасная\Pictures\Логоюбка\IMG_4140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177" y="1512168"/>
            <a:ext cx="3168352" cy="2492896"/>
          </a:xfrm>
          <a:prstGeom prst="round2Diag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7" name="Рисунок 6" descr="C:\Users\Елена Прекрасная\Pictures\Логоюбка\IMG_4142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88"/>
          <a:stretch/>
        </p:blipFill>
        <p:spPr bwMode="auto">
          <a:xfrm>
            <a:off x="323528" y="4159944"/>
            <a:ext cx="3267000" cy="2451363"/>
          </a:xfrm>
          <a:prstGeom prst="round2Diag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177" y="4151931"/>
            <a:ext cx="3342853" cy="238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287</TotalTime>
  <Words>350</Words>
  <Application>Microsoft Office PowerPoint</Application>
  <PresentationFormat>Экран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Цель данного пособия:  Развитие речевых умений, создание у детей положительной мотивации к их использованию.  Задачи в соответствии с ФГОС ДО:  - обогащение активного словаря; - развитие и совершенствование грамматического строя речи; - развитие речевого творчества; - формирование звуковой аналитико-синтетической активности как предпосылки обучения грамоте; - развитие моторики и двигательной активности; - создание эмоционально благоприятной и речевой среды, способствующей речевому развитию дошкольников.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Прекрасная</dc:creator>
  <cp:lastModifiedBy>Елена Прекрасная</cp:lastModifiedBy>
  <cp:revision>19</cp:revision>
  <dcterms:created xsi:type="dcterms:W3CDTF">2019-01-15T05:47:59Z</dcterms:created>
  <dcterms:modified xsi:type="dcterms:W3CDTF">2024-03-17T04:38:21Z</dcterms:modified>
</cp:coreProperties>
</file>