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5" r:id="rId3"/>
    <p:sldId id="278" r:id="rId4"/>
    <p:sldId id="258" r:id="rId5"/>
    <p:sldId id="261" r:id="rId6"/>
    <p:sldId id="277" r:id="rId7"/>
    <p:sldId id="260" r:id="rId8"/>
    <p:sldId id="262" r:id="rId9"/>
    <p:sldId id="279" r:id="rId10"/>
    <p:sldId id="267" r:id="rId11"/>
    <p:sldId id="264" r:id="rId12"/>
    <p:sldId id="263" r:id="rId13"/>
    <p:sldId id="265" r:id="rId14"/>
    <p:sldId id="274" r:id="rId15"/>
    <p:sldId id="272" r:id="rId16"/>
    <p:sldId id="273" r:id="rId17"/>
    <p:sldId id="266" r:id="rId18"/>
    <p:sldId id="268" r:id="rId19"/>
    <p:sldId id="270" r:id="rId20"/>
    <p:sldId id="27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1DFF"/>
    <a:srgbClr val="157FFF"/>
    <a:srgbClr val="F7E289"/>
    <a:srgbClr val="FF9E1D"/>
    <a:srgbClr val="D68B1C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677" y="-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862EF-C0D7-458F-8A98-AB20D32429F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4D45F-8D00-4817-81B4-3F3711A0A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03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4D45F-8D00-4817-81B4-3F3711A0A50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976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080" y="4956050"/>
            <a:ext cx="8093365" cy="458115"/>
          </a:xfrm>
          <a:effectLst>
            <a:outerShdw blurRad="50800" dist="25400" dir="2700000" algn="tl" rotWithShape="0">
              <a:prstClr val="black">
                <a:alpha val="61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080" y="5566870"/>
            <a:ext cx="6400800" cy="458115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1443835"/>
            <a:ext cx="8551480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2054654"/>
            <a:ext cx="8551480" cy="442844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527605"/>
            <a:ext cx="7016195" cy="68488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443835"/>
            <a:ext cx="7016195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522475"/>
            <a:ext cx="8382305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2073696"/>
            <a:ext cx="4275740" cy="620719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684517"/>
            <a:ext cx="4275740" cy="3187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704" y="2073696"/>
            <a:ext cx="4123035" cy="620719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704" y="2684517"/>
            <a:ext cx="4123035" cy="3187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slide" Target="slide20.xml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9.xml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21" Type="http://schemas.openxmlformats.org/officeDocument/2006/relationships/image" Target="../media/image12.jp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8.png"/><Relationship Id="rId25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15.png"/><Relationship Id="rId5" Type="http://schemas.microsoft.com/office/2007/relationships/media" Target="../media/media4.mp3"/><Relationship Id="rId15" Type="http://schemas.openxmlformats.org/officeDocument/2006/relationships/image" Target="../media/image6.png"/><Relationship Id="rId23" Type="http://schemas.openxmlformats.org/officeDocument/2006/relationships/image" Target="../media/image14.jpeg"/><Relationship Id="rId10" Type="http://schemas.openxmlformats.org/officeDocument/2006/relationships/audio" Target="../media/media6.mp3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5.png"/><Relationship Id="rId2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9.jpg"/><Relationship Id="rId3" Type="http://schemas.microsoft.com/office/2007/relationships/media" Target="../media/media10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28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27.jpg"/><Relationship Id="rId5" Type="http://schemas.microsoft.com/office/2007/relationships/media" Target="../media/media11.mp3"/><Relationship Id="rId10" Type="http://schemas.openxmlformats.org/officeDocument/2006/relationships/image" Target="../media/image26.png"/><Relationship Id="rId4" Type="http://schemas.openxmlformats.org/officeDocument/2006/relationships/audio" Target="../media/media10.mp3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43400"/>
            <a:ext cx="8093365" cy="4581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</a:t>
            </a:r>
            <a:r>
              <a:rPr lang="en-US" dirty="0" err="1" smtClean="0"/>
              <a:t>colour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876801"/>
            <a:ext cx="8300508" cy="381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Rainbow English 3 </a:t>
            </a:r>
            <a:r>
              <a:rPr lang="ru-RU" sz="2000" dirty="0" smtClean="0"/>
              <a:t>класс</a:t>
            </a:r>
            <a:r>
              <a:rPr lang="en-US" sz="2000" dirty="0" smtClean="0"/>
              <a:t> unit 3, step 1 </a:t>
            </a:r>
            <a:r>
              <a:rPr lang="ru-RU" sz="2000" dirty="0" err="1" smtClean="0"/>
              <a:t>О.В.Афанасьева</a:t>
            </a:r>
            <a:r>
              <a:rPr lang="ru-RU" sz="2000" dirty="0" smtClean="0"/>
              <a:t>, </a:t>
            </a:r>
            <a:r>
              <a:rPr lang="ru-RU" sz="2000" dirty="0" err="1" smtClean="0"/>
              <a:t>И.В.Михеева</a:t>
            </a:r>
            <a:endParaRPr lang="en-US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0"/>
            <a:ext cx="8370887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4644" y="1600200"/>
            <a:ext cx="8390235" cy="4887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Bebas Neue Bold" pitchFamily="34" charset="-52"/>
              </a:rPr>
              <a:t>5.Закончи </a:t>
            </a:r>
            <a:r>
              <a:rPr lang="ru-RU" b="1" dirty="0">
                <a:solidFill>
                  <a:srgbClr val="000000"/>
                </a:solidFill>
                <a:latin typeface="Bebas Neue Bold" pitchFamily="34" charset="-52"/>
              </a:rPr>
              <a:t>эти предложения, используя нужную форму глагола </a:t>
            </a:r>
            <a:r>
              <a:rPr lang="ru-RU" b="1" dirty="0" err="1">
                <a:solidFill>
                  <a:srgbClr val="000000"/>
                </a:solidFill>
                <a:latin typeface="Bebas Neue Bold" pitchFamily="34" charset="-52"/>
              </a:rPr>
              <a:t>be</a:t>
            </a:r>
            <a:r>
              <a:rPr lang="ru-RU" b="1" dirty="0">
                <a:solidFill>
                  <a:srgbClr val="000000"/>
                </a:solidFill>
                <a:latin typeface="Bebas Neue Bold" pitchFamily="34" charset="-52"/>
              </a:rPr>
              <a:t> (</a:t>
            </a:r>
            <a:r>
              <a:rPr lang="ru-RU" b="1" dirty="0" err="1">
                <a:solidFill>
                  <a:srgbClr val="000000"/>
                </a:solidFill>
                <a:latin typeface="Bebas Neue Bold" pitchFamily="34" charset="-52"/>
              </a:rPr>
              <a:t>am</a:t>
            </a:r>
            <a:r>
              <a:rPr lang="ru-RU" b="1" dirty="0">
                <a:solidFill>
                  <a:srgbClr val="000000"/>
                </a:solidFill>
                <a:latin typeface="Bebas Neue Bold" pitchFamily="34" charset="-52"/>
              </a:rPr>
              <a:t>, </a:t>
            </a:r>
            <a:r>
              <a:rPr lang="ru-RU" b="1" dirty="0" err="1">
                <a:solidFill>
                  <a:srgbClr val="000000"/>
                </a:solidFill>
                <a:latin typeface="Bebas Neue Bold" pitchFamily="34" charset="-52"/>
              </a:rPr>
              <a:t>is</a:t>
            </a:r>
            <a:r>
              <a:rPr lang="ru-RU" b="1" dirty="0">
                <a:solidFill>
                  <a:srgbClr val="000000"/>
                </a:solidFill>
                <a:latin typeface="Bebas Neue Bold" pitchFamily="34" charset="-52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Bebas Neue Bold" pitchFamily="34" charset="-52"/>
              </a:rPr>
              <a:t>are</a:t>
            </a:r>
            <a:r>
              <a:rPr lang="ru-RU" b="1" dirty="0" smtClean="0">
                <a:solidFill>
                  <a:srgbClr val="000000"/>
                </a:solidFill>
                <a:latin typeface="Bebas Neue Bold" pitchFamily="34" charset="-52"/>
              </a:rPr>
              <a:t>).</a:t>
            </a:r>
            <a:endParaRPr lang="en-US" b="1" dirty="0" smtClean="0">
              <a:solidFill>
                <a:srgbClr val="000000"/>
              </a:solidFill>
              <a:latin typeface="Bebas Neue Bold" pitchFamily="34" charset="-52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0000"/>
              </a:solidFill>
              <a:latin typeface="Bebas Neue Bold" pitchFamily="34" charset="-52"/>
            </a:endParaRPr>
          </a:p>
          <a:p>
            <a:pPr marL="0" indent="0" algn="just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street 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_______very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narrow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happy? Emma? Yes I 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can see a little sparrow.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in the tree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yellow chicks 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under the bench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These  cars   ______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slow but those cars 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not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We _________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by the window and they are by the door. Where 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Sally and Sam? — He 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in town and she 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on the farm. 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32754" y="2094969"/>
            <a:ext cx="4275740" cy="620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" name="Стрелка вправо 1">
            <a:hlinkClick r:id="rId2" action="ppaction://hlinksldjump"/>
          </p:cNvPr>
          <p:cNvSpPr/>
          <p:nvPr/>
        </p:nvSpPr>
        <p:spPr>
          <a:xfrm>
            <a:off x="7620000" y="58674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57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4644" y="1600201"/>
            <a:ext cx="8390235" cy="2362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Bebas Neue Bold" pitchFamily="34" charset="-52"/>
              </a:rPr>
              <a:t>4.Сможешь </a:t>
            </a:r>
            <a:r>
              <a:rPr lang="ru-RU" b="1" dirty="0">
                <a:solidFill>
                  <a:srgbClr val="000000"/>
                </a:solidFill>
                <a:latin typeface="Bebas Neue Bold" pitchFamily="34" charset="-52"/>
              </a:rPr>
              <a:t>ли ты правильно прочитать эти словосочетания? Проверь себя</a:t>
            </a:r>
            <a:endParaRPr lang="ru-RU" dirty="0" smtClean="0">
              <a:solidFill>
                <a:schemeClr val="tx1"/>
              </a:solidFill>
              <a:latin typeface="Bebas Neue Bold" pitchFamily="34" charset="-52"/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Bebas Neue Bold" pitchFamily="34" charset="-52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26841" y="2111902"/>
            <a:ext cx="4275740" cy="620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11902"/>
            <a:ext cx="7352426" cy="4419491"/>
          </a:xfrm>
          <a:prstGeom prst="rect">
            <a:avLst/>
          </a:prstGeom>
        </p:spPr>
      </p:pic>
      <p:pic>
        <p:nvPicPr>
          <p:cNvPr id="5" name="04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1524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8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4644" y="1600201"/>
            <a:ext cx="8390235" cy="2362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Bebas Neue Bold" pitchFamily="34" charset="-52"/>
              </a:rPr>
              <a:t>6.Назови по-английски предметы, которые можно описать новыми словами:</a:t>
            </a: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26841" y="2111902"/>
            <a:ext cx="4275740" cy="620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1785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2677" y="4267200"/>
            <a:ext cx="616399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Bebas Neue Bold" pitchFamily="34" charset="-52"/>
                <a:ea typeface="Times New Roman"/>
                <a:cs typeface="Times New Roman"/>
              </a:rPr>
              <a:t>f</a:t>
            </a:r>
            <a:r>
              <a:rPr lang="en-US" dirty="0" smtClean="0">
                <a:latin typeface="Bebas Neue Bold" pitchFamily="34" charset="-52"/>
                <a:ea typeface="Times New Roman"/>
                <a:cs typeface="Times New Roman"/>
              </a:rPr>
              <a:t>lower,  horse, door,  bench,  car, window, bus, house, chick, bike, bed, street  </a:t>
            </a:r>
            <a:endParaRPr lang="ru-RU" dirty="0">
              <a:effectLst/>
              <a:latin typeface="Bebas Neue Bold" pitchFamily="34" charset="-52"/>
              <a:ea typeface="Times New Roman"/>
              <a:cs typeface="Times New Roman"/>
            </a:endParaRPr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543800" y="6096000"/>
            <a:ext cx="838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0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4644" y="1600202"/>
            <a:ext cx="8390235" cy="8220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Bebas Neue Bold" pitchFamily="34" charset="-52"/>
              </a:rPr>
              <a:t>7.Посмотри </a:t>
            </a:r>
            <a:r>
              <a:rPr lang="ru-RU" b="1" dirty="0">
                <a:solidFill>
                  <a:srgbClr val="000000"/>
                </a:solidFill>
                <a:latin typeface="Bebas Neue Bold" pitchFamily="34" charset="-52"/>
              </a:rPr>
              <a:t>на картинку и скажи, где находятся люди, животные и предметы и какие они. </a:t>
            </a:r>
            <a:endParaRPr lang="en-US" dirty="0" smtClean="0">
              <a:solidFill>
                <a:schemeClr val="tx1"/>
              </a:solidFill>
              <a:latin typeface="Bebas Neue Bold" pitchFamily="34" charset="-52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26841" y="2209800"/>
            <a:ext cx="4275740" cy="620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1"/>
          <a:stretch/>
        </p:blipFill>
        <p:spPr>
          <a:xfrm>
            <a:off x="3810000" y="2918883"/>
            <a:ext cx="4829784" cy="37338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14048"/>
            <a:ext cx="264636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9" y="2813050"/>
            <a:ext cx="264636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4" y="3292210"/>
            <a:ext cx="15367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7" y="3783806"/>
            <a:ext cx="21209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7" y="4295775"/>
            <a:ext cx="213995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07" y="4785783"/>
            <a:ext cx="213995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07" y="5257800"/>
            <a:ext cx="213995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7" y="5791200"/>
            <a:ext cx="213995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25"/>
          <a:stretch/>
        </p:blipFill>
        <p:spPr>
          <a:xfrm>
            <a:off x="3743934" y="2314048"/>
            <a:ext cx="4895850" cy="412221"/>
          </a:xfrm>
          <a:prstGeom prst="rect">
            <a:avLst/>
          </a:prstGeom>
        </p:spPr>
      </p:pic>
      <p:sp>
        <p:nvSpPr>
          <p:cNvPr id="8" name="Стрелка вправо 7">
            <a:hlinkClick r:id="rId11" action="ppaction://hlinksldjump"/>
          </p:cNvPr>
          <p:cNvSpPr/>
          <p:nvPr/>
        </p:nvSpPr>
        <p:spPr>
          <a:xfrm>
            <a:off x="2286000" y="6169025"/>
            <a:ext cx="1066800" cy="483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30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5715000"/>
            <a:ext cx="8390235" cy="620719"/>
          </a:xfrm>
        </p:spPr>
        <p:txBody>
          <a:bodyPr>
            <a:normAutofit fontScale="25000" lnSpcReduction="20000"/>
          </a:bodyPr>
          <a:lstStyle/>
          <a:p>
            <a:pPr fontAlgn="base">
              <a:spcAft>
                <a:spcPts val="1200"/>
              </a:spcAft>
            </a:pPr>
            <a:endParaRPr lang="ru-RU" dirty="0" smtClean="0">
              <a:solidFill>
                <a:srgbClr val="000000"/>
              </a:solidFill>
              <a:latin typeface="Georgia"/>
              <a:ea typeface="Times New Roman"/>
            </a:endParaRPr>
          </a:p>
          <a:p>
            <a:pPr fontAlgn="base">
              <a:spcAft>
                <a:spcPts val="1200"/>
              </a:spcAft>
            </a:pPr>
            <a:r>
              <a:rPr lang="ru-RU" sz="8600" dirty="0" smtClean="0">
                <a:solidFill>
                  <a:srgbClr val="000000"/>
                </a:solidFill>
                <a:latin typeface="Bebas Neue Bold" pitchFamily="34" charset="-52"/>
                <a:ea typeface="Times New Roman"/>
              </a:rPr>
              <a:t>8</a:t>
            </a:r>
            <a:r>
              <a:rPr lang="ru-RU" sz="8600" dirty="0">
                <a:solidFill>
                  <a:srgbClr val="000000"/>
                </a:solidFill>
                <a:latin typeface="Bebas Neue Bold" pitchFamily="34" charset="-52"/>
                <a:ea typeface="Times New Roman"/>
              </a:rPr>
              <a:t>. Выполни задания 1-5 в рабочей тетради.</a:t>
            </a:r>
            <a:endParaRPr lang="ru-RU" sz="8600" dirty="0">
              <a:latin typeface="Bebas Neue Bold" pitchFamily="34" charset="-52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1000" y="5257800"/>
            <a:ext cx="4275740" cy="4572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Bebas Neue Bold" pitchFamily="34" charset="-52"/>
              </a:rPr>
              <a:t>Задание на дом:</a:t>
            </a:r>
            <a:endParaRPr lang="ru-RU" dirty="0">
              <a:solidFill>
                <a:schemeClr val="tx1"/>
              </a:solidFill>
              <a:latin typeface="Bebas Neue Bold" pitchFamily="34" charset="-52"/>
            </a:endParaRPr>
          </a:p>
        </p:txBody>
      </p:sp>
      <p:pic>
        <p:nvPicPr>
          <p:cNvPr id="5" name="Sing a rainbo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752600"/>
            <a:ext cx="434347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1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Bebas Neue Bold" pitchFamily="34" charset="-52"/>
              </a:rPr>
              <a:t>Релаксация</a:t>
            </a:r>
            <a:endParaRPr lang="ru-RU" dirty="0">
              <a:solidFill>
                <a:srgbClr val="FF0000"/>
              </a:solidFill>
              <a:latin typeface="Bebas Neue Bold" pitchFamily="34" charset="-52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79813" y="2082800"/>
            <a:ext cx="2903835" cy="914400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bas Neue Bold" pitchFamily="34" charset="-52"/>
              </a:rPr>
              <a:t>Было интересно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bas Neue Bold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" y="3810000"/>
            <a:ext cx="2520280" cy="914400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bas Neue Bold" pitchFamily="34" charset="-52"/>
              </a:rPr>
              <a:t>Я научился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bas Neue Bold" pitchFamily="3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71592" y="2057400"/>
            <a:ext cx="2952328" cy="914400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bas Neue Bold" pitchFamily="34" charset="-52"/>
              </a:rPr>
              <a:t>Было трудно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bas Neue Bold" pitchFamily="34" charset="-52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>
          <a:xfrm>
            <a:off x="6104467" y="5580117"/>
            <a:ext cx="2799928" cy="820683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bas Neue Bold" pitchFamily="34" charset="-52"/>
              </a:rPr>
              <a:t>Меня удивило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bas Neue Bold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" y="5562600"/>
            <a:ext cx="3312368" cy="914400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bas Neue Bold" pitchFamily="34" charset="-52"/>
              </a:rPr>
              <a:t>Мне захотелось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bas Neue Bold" pitchFamily="34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266496"/>
            <a:ext cx="3281363" cy="227070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015608" y="3810000"/>
            <a:ext cx="2808312" cy="914400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bas Neue Bold" pitchFamily="34" charset="-52"/>
              </a:rPr>
              <a:t>Теперь я могу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bas Neue Bol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6195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8964" y="2684517"/>
            <a:ext cx="8390235" cy="3187763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marL="0" indent="0" algn="ctr">
              <a:buNone/>
            </a:pPr>
            <a:r>
              <a:rPr lang="ru-RU" sz="4000" dirty="0" smtClean="0">
                <a:latin typeface="Bebas Neue Bold" pitchFamily="34" charset="-52"/>
              </a:rPr>
              <a:t>СПАСИБО ЗА ВНИМАНИЕ!</a:t>
            </a:r>
            <a:endParaRPr lang="ru-RU" sz="4000" dirty="0">
              <a:latin typeface="Bebas Neue Bold" pitchFamily="34" charset="-52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44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470774" y="2514600"/>
            <a:ext cx="2551826" cy="620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tx1"/>
              </a:solidFill>
              <a:latin typeface="Bebas Neue Bold" pitchFamily="34" charset="-52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470774" y="2514600"/>
            <a:ext cx="2043826" cy="620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tx1"/>
              </a:solidFill>
              <a:latin typeface="Bebas Neue Bold" pitchFamily="34" charset="-52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305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867400"/>
            <a:ext cx="944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3400" y="3581400"/>
            <a:ext cx="8077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Is the horse red? — Yes, it is. </a:t>
            </a:r>
            <a:endParaRPr lang="ru-RU"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fontAlgn="base"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What is its name? — Its name is Reddy. </a:t>
            </a:r>
            <a:endParaRPr lang="ru-RU"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fontAlgn="base">
              <a:spcAft>
                <a:spcPts val="1200"/>
              </a:spcAft>
            </a:pP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Is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it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big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or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very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big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 —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It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is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very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big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</a:p>
          <a:p>
            <a:pPr fontAlgn="base"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Where is the horse? — The horse is on the farm. </a:t>
            </a:r>
            <a:endParaRPr lang="ru-RU"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fontAlgn="base">
              <a:spcAft>
                <a:spcPts val="1200"/>
              </a:spcAft>
            </a:pP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Can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Richard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ride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well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 —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No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he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can’t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endParaRPr lang="ru-RU" sz="2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8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470774" y="2514600"/>
            <a:ext cx="2551826" cy="620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tx1"/>
              </a:solidFill>
              <a:latin typeface="Bebas Neue Bold" pitchFamily="34" charset="-52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470774" y="2514600"/>
            <a:ext cx="2043826" cy="620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tx1"/>
              </a:solidFill>
              <a:latin typeface="Bebas Neue Bold" pitchFamily="34" charset="-52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304800" y="1541437"/>
            <a:ext cx="8458200" cy="3187763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1.Our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very narrow. 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you happy? Emma? Yes I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can see a little sparrow. It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in the tree. 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yellow chicks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under the bench. 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cars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slow but those cars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not. 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by the window and they are by the door. 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Sally and Sam? — He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in town and she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on the farm.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право 2">
            <a:hlinkClick r:id="rId2" action="ppaction://hlinksldjump"/>
          </p:cNvPr>
          <p:cNvSpPr/>
          <p:nvPr/>
        </p:nvSpPr>
        <p:spPr>
          <a:xfrm>
            <a:off x="7772400" y="61722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26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 tulip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 chick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 house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 car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 turtle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 lorry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 bus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 cow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3.low chair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desk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bench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4.narrow room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narrow street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narrow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house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narrow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door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43600"/>
            <a:ext cx="944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3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704850"/>
          </a:xfrm>
        </p:spPr>
        <p:txBody>
          <a:bodyPr>
            <a:noAutofit/>
          </a:bodyPr>
          <a:lstStyle/>
          <a:p>
            <a:pPr algn="ctr"/>
            <a:endParaRPr lang="ru-RU" sz="4000" dirty="0">
              <a:latin typeface="Bebas Neue Bold" pitchFamily="34" charset="-52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88620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u="sng" dirty="0">
                <a:latin typeface="Bebas Neue Bold" pitchFamily="34" charset="-52"/>
              </a:rPr>
              <a:t>Тип урока:</a:t>
            </a:r>
            <a:r>
              <a:rPr lang="ru-RU" dirty="0">
                <a:latin typeface="Bebas Neue Bold" pitchFamily="34" charset="-52"/>
              </a:rPr>
              <a:t> урок открытия нового знания</a:t>
            </a:r>
            <a:r>
              <a:rPr lang="ru-RU" dirty="0" smtClean="0">
                <a:latin typeface="Bebas Neue Bold" pitchFamily="34" charset="-52"/>
              </a:rPr>
              <a:t>.</a:t>
            </a:r>
            <a:endParaRPr lang="ru-RU" dirty="0">
              <a:latin typeface="Bebas Neue Bold" pitchFamily="34" charset="-52"/>
            </a:endParaRPr>
          </a:p>
          <a:p>
            <a:pPr marL="0" indent="0" algn="just">
              <a:buNone/>
            </a:pPr>
            <a:r>
              <a:rPr lang="ru-RU" u="sng" dirty="0">
                <a:latin typeface="Bebas Neue Bold" pitchFamily="34" charset="-52"/>
              </a:rPr>
              <a:t>Планируемые результаты:</a:t>
            </a:r>
          </a:p>
          <a:p>
            <a:pPr marL="0" indent="0" algn="just">
              <a:buNone/>
            </a:pPr>
            <a:r>
              <a:rPr lang="ru-RU" u="sng" dirty="0">
                <a:latin typeface="Bebas Neue Bold" pitchFamily="34" charset="-52"/>
              </a:rPr>
              <a:t>Предметные:</a:t>
            </a:r>
            <a:r>
              <a:rPr lang="ru-RU" dirty="0">
                <a:latin typeface="Bebas Neue Bold" pitchFamily="34" charset="-52"/>
              </a:rPr>
              <a:t> научиться читать сочетание </a:t>
            </a:r>
            <a:r>
              <a:rPr lang="ru-RU" dirty="0" err="1">
                <a:latin typeface="Bebas Neue Bold" pitchFamily="34" charset="-52"/>
              </a:rPr>
              <a:t>ow</a:t>
            </a:r>
            <a:r>
              <a:rPr lang="ru-RU" dirty="0">
                <a:latin typeface="Bebas Neue Bold" pitchFamily="34" charset="-52"/>
              </a:rPr>
              <a:t> на конце слова; изучить новые слова </a:t>
            </a:r>
            <a:r>
              <a:rPr lang="ru-RU" dirty="0" err="1">
                <a:latin typeface="Bebas Neue Bold" pitchFamily="34" charset="-52"/>
              </a:rPr>
              <a:t>sparrow</a:t>
            </a:r>
            <a:r>
              <a:rPr lang="ru-RU" dirty="0">
                <a:latin typeface="Bebas Neue Bold" pitchFamily="34" charset="-52"/>
              </a:rPr>
              <a:t>, </a:t>
            </a:r>
            <a:r>
              <a:rPr lang="ru-RU" dirty="0" err="1">
                <a:latin typeface="Bebas Neue Bold" pitchFamily="34" charset="-52"/>
              </a:rPr>
              <a:t>yellow</a:t>
            </a:r>
            <a:r>
              <a:rPr lang="ru-RU" dirty="0">
                <a:latin typeface="Bebas Neue Bold" pitchFamily="34" charset="-52"/>
              </a:rPr>
              <a:t>, </a:t>
            </a:r>
            <a:r>
              <a:rPr lang="ru-RU" dirty="0" err="1">
                <a:latin typeface="Bebas Neue Bold" pitchFamily="34" charset="-52"/>
              </a:rPr>
              <a:t>window</a:t>
            </a:r>
            <a:r>
              <a:rPr lang="ru-RU" dirty="0">
                <a:latin typeface="Bebas Neue Bold" pitchFamily="34" charset="-52"/>
              </a:rPr>
              <a:t>, </a:t>
            </a:r>
            <a:r>
              <a:rPr lang="ru-RU" dirty="0" err="1">
                <a:latin typeface="Bebas Neue Bold" pitchFamily="34" charset="-52"/>
              </a:rPr>
              <a:t>rainbow</a:t>
            </a:r>
            <a:r>
              <a:rPr lang="ru-RU" dirty="0">
                <a:latin typeface="Bebas Neue Bold" pitchFamily="34" charset="-52"/>
              </a:rPr>
              <a:t>, </a:t>
            </a:r>
            <a:r>
              <a:rPr lang="ru-RU" dirty="0" err="1">
                <a:latin typeface="Bebas Neue Bold" pitchFamily="34" charset="-52"/>
              </a:rPr>
              <a:t>low</a:t>
            </a:r>
            <a:r>
              <a:rPr lang="ru-RU" dirty="0">
                <a:latin typeface="Bebas Neue Bold" pitchFamily="34" charset="-52"/>
              </a:rPr>
              <a:t>, </a:t>
            </a:r>
            <a:r>
              <a:rPr lang="ru-RU" dirty="0" err="1">
                <a:latin typeface="Bebas Neue Bold" pitchFamily="34" charset="-52"/>
              </a:rPr>
              <a:t>slow</a:t>
            </a:r>
            <a:r>
              <a:rPr lang="ru-RU" dirty="0">
                <a:latin typeface="Bebas Neue Bold" pitchFamily="34" charset="-52"/>
              </a:rPr>
              <a:t>, </a:t>
            </a:r>
            <a:r>
              <a:rPr lang="ru-RU" dirty="0" err="1">
                <a:latin typeface="Bebas Neue Bold" pitchFamily="34" charset="-52"/>
              </a:rPr>
              <a:t>narrow</a:t>
            </a:r>
            <a:r>
              <a:rPr lang="ru-RU" dirty="0">
                <a:latin typeface="Bebas Neue Bold" pitchFamily="34" charset="-52"/>
              </a:rPr>
              <a:t>.</a:t>
            </a:r>
          </a:p>
          <a:p>
            <a:pPr marL="0" indent="0" algn="just">
              <a:buNone/>
            </a:pPr>
            <a:r>
              <a:rPr lang="ru-RU" u="sng" dirty="0">
                <a:latin typeface="Bebas Neue Bold" pitchFamily="34" charset="-52"/>
              </a:rPr>
              <a:t>Личностные:</a:t>
            </a:r>
            <a:r>
              <a:rPr lang="ru-RU" dirty="0">
                <a:latin typeface="Bebas Neue Bold" pitchFamily="34" charset="-52"/>
              </a:rPr>
              <a:t> развивать мотивы учебной деятельности и формировать личностный смысл учения.</a:t>
            </a:r>
          </a:p>
          <a:p>
            <a:pPr marL="0" indent="0" algn="just">
              <a:buNone/>
            </a:pPr>
            <a:r>
              <a:rPr lang="ru-RU" dirty="0" err="1" smtClean="0">
                <a:latin typeface="Bebas Neue Bold" pitchFamily="34" charset="-52"/>
              </a:rPr>
              <a:t>Метапредметные</a:t>
            </a:r>
            <a:r>
              <a:rPr lang="ru-RU" dirty="0" smtClean="0">
                <a:latin typeface="Bebas Neue Bold" pitchFamily="34" charset="-52"/>
              </a:rPr>
              <a:t>: </a:t>
            </a:r>
          </a:p>
          <a:p>
            <a:pPr marL="0" indent="0" algn="just">
              <a:buNone/>
            </a:pPr>
            <a:r>
              <a:rPr lang="ru-RU" i="1" u="sng" dirty="0">
                <a:latin typeface="Bebas Neue Bold" pitchFamily="34" charset="-52"/>
              </a:rPr>
              <a:t>коммуникативные:</a:t>
            </a:r>
            <a:r>
              <a:rPr lang="ru-RU" dirty="0">
                <a:latin typeface="Bebas Neue Bold" pitchFamily="34" charset="-52"/>
              </a:rPr>
              <a:t> слушать, читать, понимать тексты, содержащие изученный языковой материал и новые слова; </a:t>
            </a:r>
            <a:endParaRPr lang="ru-RU" dirty="0">
              <a:latin typeface="Bebas Neue Bold" pitchFamily="34" charset="-52"/>
            </a:endParaRPr>
          </a:p>
          <a:p>
            <a:pPr marL="0" indent="0" algn="just">
              <a:buNone/>
            </a:pPr>
            <a:r>
              <a:rPr lang="ru-RU" i="1" u="sng" dirty="0">
                <a:latin typeface="Bebas Neue Bold" pitchFamily="34" charset="-52"/>
              </a:rPr>
              <a:t>регулятивные:</a:t>
            </a:r>
            <a:r>
              <a:rPr lang="ru-RU" dirty="0">
                <a:latin typeface="Bebas Neue Bold" pitchFamily="34" charset="-52"/>
              </a:rPr>
              <a:t> принимать и сохранять цели учебной деятельности, находить средства ее осуществления; </a:t>
            </a:r>
            <a:endParaRPr lang="ru-RU" dirty="0">
              <a:latin typeface="Bebas Neue Bold" pitchFamily="34" charset="-52"/>
            </a:endParaRPr>
          </a:p>
          <a:p>
            <a:pPr marL="0" indent="0" algn="just">
              <a:buNone/>
            </a:pPr>
            <a:r>
              <a:rPr lang="ru-RU" i="1" u="sng" dirty="0">
                <a:latin typeface="Bebas Neue Bold" pitchFamily="34" charset="-52"/>
              </a:rPr>
              <a:t>познавательные:</a:t>
            </a:r>
            <a:r>
              <a:rPr lang="ru-RU" dirty="0">
                <a:latin typeface="Bebas Neue Bold" pitchFamily="34" charset="-52"/>
              </a:rPr>
              <a:t> строить речевые высказывания в соответствии с задачами коммуникации.</a:t>
            </a:r>
            <a:endParaRPr lang="ru-RU" dirty="0">
              <a:effectLst/>
              <a:latin typeface="Bebas Neue Bol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5366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8964" y="2684517"/>
            <a:ext cx="8390235" cy="31877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flowers are in the window. They are purple.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roses are under the window. They are red.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house is under the rainbow. It is little and nice. It is yellow.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cats are on the roof. One cat is red and one cat is black.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dog is in the doghouse. It is red. It sleeps. The doghouse is green.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girl is on the steps. She is little and cute. She feeds sparrows.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sparrows are by the door. They are little and gray.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big tree is by the house. It isn’t low. It is green. 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943600"/>
            <a:ext cx="944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09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70485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Bebas Neue Bold" pitchFamily="34" charset="-52"/>
              </a:rPr>
              <a:t>ФОНЕТИЧЕСКАЯ</a:t>
            </a:r>
            <a:r>
              <a:rPr lang="ru-RU" sz="4000" dirty="0" smtClean="0">
                <a:latin typeface="Bebas Neue Bold" pitchFamily="34" charset="-52"/>
              </a:rPr>
              <a:t> РАЗМИНКА</a:t>
            </a:r>
            <a:endParaRPr lang="ru-RU" sz="4000" dirty="0">
              <a:latin typeface="Bebas Neue Bold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Bebas Neue Bold" pitchFamily="34" charset="-52"/>
              </a:rPr>
              <a:t>I have a doll, I have a book,                                          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Bebas Neue Bold" pitchFamily="34" charset="-52"/>
              </a:rPr>
              <a:t>I have a cat, I have a dog,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Bebas Neue Bold" pitchFamily="34" charset="-52"/>
              </a:rPr>
              <a:t>I have a big white ball,                                                  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Bebas Neue Bold" pitchFamily="34" charset="-52"/>
              </a:rPr>
              <a:t>I have a big red ball,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Bebas Neue Bold" pitchFamily="34" charset="-52"/>
              </a:rPr>
              <a:t>I have a ring, I have a toy,                                              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Bebas Neue Bold" pitchFamily="34" charset="-52"/>
              </a:rPr>
              <a:t>I have a car, I have a wheel,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Bebas Neue Bold" pitchFamily="34" charset="-52"/>
              </a:rPr>
              <a:t>I have a place for all.                                                     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Bebas Neue Bold" pitchFamily="34" charset="-52"/>
              </a:rPr>
              <a:t>I’m glad to have them all.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38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153400" cy="70485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Bebas Neue Bold" pitchFamily="34" charset="-52"/>
              </a:rPr>
              <a:t>1.Послушай диктора и ответь на вопросы.</a:t>
            </a:r>
            <a:endParaRPr lang="ru-RU" sz="4000" dirty="0">
              <a:latin typeface="Bebas Neue Bold" pitchFamily="34" charset="-52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457200" y="2362200"/>
            <a:ext cx="2819400" cy="3763963"/>
          </a:xfrm>
        </p:spPr>
        <p:txBody>
          <a:bodyPr/>
          <a:lstStyle/>
          <a:p>
            <a:endParaRPr lang="en-US" dirty="0"/>
          </a:p>
          <a:p>
            <a:r>
              <a:rPr lang="en-US" sz="2000" dirty="0" smtClean="0">
                <a:latin typeface="Bebas Neue Bold" pitchFamily="34" charset="-52"/>
              </a:rPr>
              <a:t>Is the horse red?</a:t>
            </a:r>
            <a:r>
              <a:rPr lang="ru-RU" sz="2000" dirty="0" smtClean="0">
                <a:latin typeface="Bebas Neue Bold" pitchFamily="34" charset="-52"/>
              </a:rPr>
              <a:t> </a:t>
            </a:r>
            <a:endParaRPr lang="en-US" sz="2000" dirty="0" smtClean="0">
              <a:latin typeface="Bebas Neue Bold" pitchFamily="34" charset="-52"/>
            </a:endParaRPr>
          </a:p>
          <a:p>
            <a:endParaRPr lang="en-US" sz="2000" dirty="0" smtClean="0">
              <a:latin typeface="Bebas Neue Bold" pitchFamily="34" charset="-52"/>
            </a:endParaRPr>
          </a:p>
          <a:p>
            <a:r>
              <a:rPr lang="en-US" sz="2000" dirty="0" smtClean="0">
                <a:latin typeface="Bebas Neue Bold" pitchFamily="34" charset="-52"/>
              </a:rPr>
              <a:t>What is its name?</a:t>
            </a:r>
          </a:p>
          <a:p>
            <a:endParaRPr lang="en-US" sz="2000" dirty="0">
              <a:latin typeface="Bebas Neue Bold" pitchFamily="34" charset="-52"/>
            </a:endParaRPr>
          </a:p>
          <a:p>
            <a:r>
              <a:rPr lang="en-US" sz="2000" dirty="0" smtClean="0">
                <a:latin typeface="Bebas Neue Bold" pitchFamily="34" charset="-52"/>
              </a:rPr>
              <a:t>Is it big or very big?</a:t>
            </a:r>
          </a:p>
          <a:p>
            <a:endParaRPr lang="en-US" sz="2000" dirty="0">
              <a:latin typeface="Bebas Neue Bold" pitchFamily="34" charset="-52"/>
            </a:endParaRPr>
          </a:p>
          <a:p>
            <a:r>
              <a:rPr lang="en-US" sz="2000" dirty="0" smtClean="0">
                <a:latin typeface="Bebas Neue Bold" pitchFamily="34" charset="-52"/>
              </a:rPr>
              <a:t>Where is the horse?</a:t>
            </a:r>
          </a:p>
          <a:p>
            <a:endParaRPr lang="en-US" sz="2000" dirty="0">
              <a:latin typeface="Bebas Neue Bold" pitchFamily="34" charset="-52"/>
            </a:endParaRPr>
          </a:p>
          <a:p>
            <a:r>
              <a:rPr lang="en-US" sz="2000" dirty="0" smtClean="0">
                <a:latin typeface="Bebas Neue Bold" pitchFamily="34" charset="-52"/>
              </a:rPr>
              <a:t>Can Richard ride well?</a:t>
            </a:r>
            <a:endParaRPr lang="ru-RU" sz="2000" dirty="0">
              <a:latin typeface="Bebas Neue Bold" pitchFamily="34" charset="-52"/>
            </a:endParaRPr>
          </a:p>
        </p:txBody>
      </p:sp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09800"/>
            <a:ext cx="3932767" cy="268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04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0308" y="4038600"/>
            <a:ext cx="487363" cy="487363"/>
          </a:xfrm>
          <a:prstGeom prst="rect">
            <a:avLst/>
          </a:prstGeom>
        </p:spPr>
      </p:pic>
      <p:sp>
        <p:nvSpPr>
          <p:cNvPr id="15" name="Стрелка вправо 14">
            <a:hlinkClick r:id="rId6" action="ppaction://hlinksldjump"/>
          </p:cNvPr>
          <p:cNvSpPr/>
          <p:nvPr/>
        </p:nvSpPr>
        <p:spPr>
          <a:xfrm>
            <a:off x="7924800" y="6019800"/>
            <a:ext cx="762000" cy="404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0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153400" cy="70485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Bebas Neue Bold" pitchFamily="34" charset="-52"/>
              </a:rPr>
              <a:t>2.Прочитай слова и словосочетания</a:t>
            </a:r>
            <a:endParaRPr lang="ru-RU" sz="4000" dirty="0">
              <a:latin typeface="Bebas Neue Bold" pitchFamily="34" charset="-52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457200" y="2362200"/>
            <a:ext cx="8153400" cy="3763963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sz="2000" dirty="0" smtClean="0">
                <a:latin typeface="Bebas Neue Bold" pitchFamily="34" charset="-52"/>
              </a:rPr>
              <a:t>How </a:t>
            </a:r>
            <a:r>
              <a:rPr lang="en-US" sz="2000" dirty="0"/>
              <a:t>[</a:t>
            </a:r>
            <a:r>
              <a:rPr lang="en-US" sz="2000" dirty="0" err="1" smtClean="0"/>
              <a:t>haʊ</a:t>
            </a:r>
            <a:r>
              <a:rPr lang="en-US" sz="2000" dirty="0" smtClean="0"/>
              <a:t>]</a:t>
            </a:r>
            <a:endParaRPr lang="en-US" sz="2000" dirty="0" smtClean="0">
              <a:latin typeface="Bebas Neue Bold" pitchFamily="34" charset="-52"/>
            </a:endParaRPr>
          </a:p>
          <a:p>
            <a:r>
              <a:rPr lang="en-US" sz="2000" dirty="0" smtClean="0">
                <a:latin typeface="Bebas Neue Bold" pitchFamily="34" charset="-52"/>
              </a:rPr>
              <a:t>                                                                                                                now </a:t>
            </a:r>
            <a:r>
              <a:rPr lang="en-US" sz="2000" dirty="0">
                <a:latin typeface="Georgia"/>
              </a:rPr>
              <a:t>[</a:t>
            </a:r>
            <a:r>
              <a:rPr lang="en-US" sz="2000" dirty="0" err="1" smtClean="0">
                <a:latin typeface="Georgia"/>
              </a:rPr>
              <a:t>naʊ</a:t>
            </a:r>
            <a:r>
              <a:rPr lang="en-US" sz="2000" dirty="0">
                <a:latin typeface="Georgia"/>
              </a:rPr>
              <a:t>]</a:t>
            </a:r>
            <a:endParaRPr lang="en-US" sz="2000" dirty="0" smtClean="0">
              <a:latin typeface="Bebas Neue Bold" pitchFamily="34" charset="-52"/>
            </a:endParaRPr>
          </a:p>
          <a:p>
            <a:endParaRPr lang="en-US" sz="2000" dirty="0" smtClean="0">
              <a:latin typeface="Bebas Neue Bold" pitchFamily="34" charset="-52"/>
            </a:endParaRPr>
          </a:p>
          <a:p>
            <a:endParaRPr lang="en-US" sz="2000" dirty="0" smtClean="0">
              <a:latin typeface="Bebas Neue Bold" pitchFamily="34" charset="-52"/>
            </a:endParaRPr>
          </a:p>
          <a:p>
            <a:r>
              <a:rPr lang="en-US" sz="2000" dirty="0" smtClean="0">
                <a:latin typeface="Bebas Neue Bold" pitchFamily="34" charset="-52"/>
              </a:rPr>
              <a:t>Cow </a:t>
            </a:r>
            <a:r>
              <a:rPr lang="en-US" sz="2000" dirty="0" smtClean="0">
                <a:latin typeface="Georgia"/>
              </a:rPr>
              <a:t>[</a:t>
            </a:r>
            <a:r>
              <a:rPr lang="en-US" sz="2000" dirty="0" err="1" smtClean="0">
                <a:latin typeface="Georgia"/>
              </a:rPr>
              <a:t>kaʊ</a:t>
            </a:r>
            <a:r>
              <a:rPr lang="en-US" sz="2000" dirty="0" smtClean="0">
                <a:latin typeface="Georgia"/>
              </a:rPr>
              <a:t>]</a:t>
            </a:r>
            <a:endParaRPr lang="en-US" sz="2000" dirty="0" smtClean="0">
              <a:latin typeface="Bebas Neue Bold" pitchFamily="34" charset="-52"/>
            </a:endParaRPr>
          </a:p>
          <a:p>
            <a:endParaRPr lang="en-US" sz="2000" dirty="0">
              <a:latin typeface="Bebas Neue Bold" pitchFamily="34" charset="-52"/>
            </a:endParaRPr>
          </a:p>
          <a:p>
            <a:r>
              <a:rPr lang="en-US" sz="2000" dirty="0" smtClean="0">
                <a:latin typeface="Bebas Neue Bold" pitchFamily="34" charset="-52"/>
              </a:rPr>
              <a:t>                                                                                                                town </a:t>
            </a:r>
            <a:r>
              <a:rPr lang="en-US" sz="2000" dirty="0"/>
              <a:t>[</a:t>
            </a:r>
            <a:r>
              <a:rPr lang="en-US" sz="2000" dirty="0" err="1" smtClean="0"/>
              <a:t>taʊn</a:t>
            </a:r>
            <a:r>
              <a:rPr lang="en-US" sz="2000" dirty="0"/>
              <a:t>]</a:t>
            </a:r>
            <a:endParaRPr lang="en-US" sz="2000" dirty="0" smtClean="0">
              <a:latin typeface="Bebas Neue Bold" pitchFamily="34" charset="-52"/>
            </a:endParaRPr>
          </a:p>
          <a:p>
            <a:endParaRPr lang="en-US" sz="2000" dirty="0">
              <a:latin typeface="Bebas Neue Bold" pitchFamily="34" charset="-52"/>
            </a:endParaRPr>
          </a:p>
          <a:p>
            <a:r>
              <a:rPr lang="en-US" sz="2000" dirty="0" smtClean="0">
                <a:latin typeface="Bebas Neue Bold" pitchFamily="34" charset="-52"/>
              </a:rPr>
              <a:t>Brown </a:t>
            </a:r>
            <a:r>
              <a:rPr lang="en-US" sz="2000" dirty="0">
                <a:latin typeface="Georgia"/>
              </a:rPr>
              <a:t>[</a:t>
            </a:r>
            <a:r>
              <a:rPr lang="en-US" sz="2000" dirty="0" err="1" smtClean="0">
                <a:latin typeface="Georgia"/>
              </a:rPr>
              <a:t>braʊn</a:t>
            </a:r>
            <a:r>
              <a:rPr lang="en-US" sz="2000" dirty="0">
                <a:latin typeface="Georgia"/>
              </a:rPr>
              <a:t>]</a:t>
            </a:r>
            <a:endParaRPr lang="en-US" sz="2000" dirty="0" smtClean="0">
              <a:latin typeface="Bebas Neue Bold" pitchFamily="34" charset="-52"/>
            </a:endParaRPr>
          </a:p>
          <a:p>
            <a:endParaRPr lang="en-US" sz="2000" dirty="0">
              <a:latin typeface="Bebas Neue Bold" pitchFamily="34" charset="-52"/>
            </a:endParaRPr>
          </a:p>
          <a:p>
            <a:r>
              <a:rPr lang="en-US" sz="2000" dirty="0" smtClean="0">
                <a:latin typeface="Bebas Neue Bold" pitchFamily="34" charset="-52"/>
              </a:rPr>
              <a:t>                                                                                                                SIT</a:t>
            </a:r>
            <a:r>
              <a:rPr lang="ru-RU" sz="2000" dirty="0" smtClean="0">
                <a:latin typeface="Bebas Neue Bold" pitchFamily="34" charset="-52"/>
              </a:rPr>
              <a:t> </a:t>
            </a:r>
            <a:r>
              <a:rPr lang="en-US" sz="2000" dirty="0" smtClean="0">
                <a:latin typeface="Bebas Neue Bold" pitchFamily="34" charset="-52"/>
              </a:rPr>
              <a:t>down </a:t>
            </a:r>
            <a:r>
              <a:rPr lang="en-US" sz="2000" dirty="0"/>
              <a:t>[</a:t>
            </a:r>
            <a:r>
              <a:rPr lang="en-US" sz="2000" dirty="0" err="1" smtClean="0"/>
              <a:t>sɪt</a:t>
            </a:r>
            <a:r>
              <a:rPr lang="en-US" sz="2000" dirty="0" smtClean="0"/>
              <a:t> </a:t>
            </a:r>
            <a:r>
              <a:rPr lang="en-US" sz="2000" dirty="0" err="1" smtClean="0"/>
              <a:t>daʊn</a:t>
            </a:r>
            <a:r>
              <a:rPr lang="en-US" sz="2000" dirty="0"/>
              <a:t>]</a:t>
            </a:r>
            <a:endParaRPr lang="ru-RU" sz="2000" dirty="0">
              <a:latin typeface="Bebas Neue Bold" pitchFamily="34" charset="-52"/>
            </a:endParaRPr>
          </a:p>
        </p:txBody>
      </p:sp>
      <p:pic>
        <p:nvPicPr>
          <p:cNvPr id="4" name="brown_UK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27237" y="4846638"/>
            <a:ext cx="487363" cy="487362"/>
          </a:xfrm>
        </p:spPr>
      </p:pic>
      <p:pic>
        <p:nvPicPr>
          <p:cNvPr id="5" name="cow_UK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" y="3714487"/>
            <a:ext cx="487363" cy="487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280627"/>
            <a:ext cx="1371600" cy="1365722"/>
          </a:xfrm>
          <a:prstGeom prst="rect">
            <a:avLst/>
          </a:prstGeom>
        </p:spPr>
      </p:pic>
      <p:pic>
        <p:nvPicPr>
          <p:cNvPr id="7" name="town_U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65930" y="4184917"/>
            <a:ext cx="487363" cy="487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47" y="3714487"/>
            <a:ext cx="1514028" cy="14514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16" y="5280263"/>
            <a:ext cx="1230156" cy="1082199"/>
          </a:xfrm>
          <a:prstGeom prst="rect">
            <a:avLst/>
          </a:prstGeom>
        </p:spPr>
      </p:pic>
      <p:pic>
        <p:nvPicPr>
          <p:cNvPr id="18" name="how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30363" y="2495812"/>
            <a:ext cx="487363" cy="4873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30957"/>
            <a:ext cx="1333500" cy="1001751"/>
          </a:xfrm>
          <a:prstGeom prst="rect">
            <a:avLst/>
          </a:prstGeom>
        </p:spPr>
      </p:pic>
      <p:pic>
        <p:nvPicPr>
          <p:cNvPr id="21" name="now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26162" y="2773946"/>
            <a:ext cx="487363" cy="48736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94" y="2586935"/>
            <a:ext cx="1143000" cy="79248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227250"/>
            <a:ext cx="2033852" cy="2033852"/>
          </a:xfrm>
          <a:prstGeom prst="rect">
            <a:avLst/>
          </a:prstGeom>
        </p:spPr>
      </p:pic>
      <p:pic>
        <p:nvPicPr>
          <p:cNvPr id="26" name="pronunciation_en_sit-down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764683" y="5410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2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153400" cy="70485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Bebas Neue Bold" pitchFamily="34" charset="-52"/>
              </a:rPr>
              <a:t>РАЗГАДАЙ РЕБУСЫ</a:t>
            </a:r>
            <a:endParaRPr lang="ru-RU" sz="4000" dirty="0">
              <a:latin typeface="Bebas Neue Bold" pitchFamily="34" charset="-52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457200" y="2362200"/>
            <a:ext cx="8153400" cy="3763963"/>
          </a:xfrm>
        </p:spPr>
        <p:txBody>
          <a:bodyPr>
            <a:normAutofit/>
          </a:bodyPr>
          <a:lstStyle/>
          <a:p>
            <a:endParaRPr lang="ru-RU" sz="2000" dirty="0">
              <a:latin typeface="Bebas Neue Bold" pitchFamily="34" charset="-5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80733"/>
            <a:ext cx="54864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Галина\Downloads\rainbow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" t="4444" r="833" b="9445"/>
          <a:stretch/>
        </p:blipFill>
        <p:spPr bwMode="auto">
          <a:xfrm>
            <a:off x="2523067" y="4343400"/>
            <a:ext cx="41148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93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390235" cy="620719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Bebas Neue Bold" pitchFamily="34" charset="-52"/>
              </a:rPr>
              <a:t>3.Однако </a:t>
            </a:r>
            <a:r>
              <a:rPr lang="ru-RU" sz="1600" dirty="0">
                <a:solidFill>
                  <a:schemeClr val="tx1"/>
                </a:solidFill>
                <a:latin typeface="Bebas Neue Bold" pitchFamily="34" charset="-52"/>
              </a:rPr>
              <a:t>буквосочетание </a:t>
            </a:r>
            <a:r>
              <a:rPr lang="ru-RU" sz="1600" dirty="0" err="1">
                <a:solidFill>
                  <a:schemeClr val="tx1"/>
                </a:solidFill>
                <a:latin typeface="Bebas Neue Bold" pitchFamily="34" charset="-52"/>
              </a:rPr>
              <a:t>ow</a:t>
            </a:r>
            <a:r>
              <a:rPr lang="ru-RU" sz="1600" dirty="0">
                <a:solidFill>
                  <a:schemeClr val="tx1"/>
                </a:solidFill>
                <a:latin typeface="Bebas Neue Bold" pitchFamily="34" charset="-52"/>
              </a:rPr>
              <a:t> может читаться как </a:t>
            </a:r>
            <a:r>
              <a:rPr lang="en-US" sz="1600" dirty="0" smtClean="0">
                <a:solidFill>
                  <a:schemeClr val="tx1"/>
                </a:solidFill>
                <a:latin typeface="Bebas Neue Bold" pitchFamily="34" charset="-52"/>
              </a:rPr>
              <a:t>[</a:t>
            </a:r>
            <a:r>
              <a:rPr lang="en-US" sz="1600" dirty="0" err="1">
                <a:solidFill>
                  <a:schemeClr val="tx1"/>
                </a:solidFill>
                <a:latin typeface="Bebas Neue Bold" pitchFamily="34" charset="-52"/>
              </a:rPr>
              <a:t>əʊ</a:t>
            </a:r>
            <a:r>
              <a:rPr lang="en-US" sz="1600" dirty="0" smtClean="0">
                <a:solidFill>
                  <a:schemeClr val="tx1"/>
                </a:solidFill>
                <a:latin typeface="Bebas Neue Bold" pitchFamily="34" charset="-52"/>
              </a:rPr>
              <a:t>]</a:t>
            </a:r>
            <a:r>
              <a:rPr lang="ru-RU" sz="1600" dirty="0" smtClean="0">
                <a:solidFill>
                  <a:schemeClr val="tx1"/>
                </a:solidFill>
                <a:latin typeface="Bebas Neue Bold" pitchFamily="34" charset="-52"/>
              </a:rPr>
              <a:t>, </a:t>
            </a:r>
            <a:r>
              <a:rPr lang="ru-RU" sz="1600" dirty="0">
                <a:solidFill>
                  <a:schemeClr val="tx1"/>
                </a:solidFill>
                <a:latin typeface="Bebas Neue Bold" pitchFamily="34" charset="-52"/>
              </a:rPr>
              <a:t>например, в знакомом тебе слове </a:t>
            </a:r>
            <a:r>
              <a:rPr lang="ru-RU" sz="1600" dirty="0" err="1">
                <a:solidFill>
                  <a:schemeClr val="tx1"/>
                </a:solidFill>
                <a:latin typeface="Bebas Neue Bold" pitchFamily="34" charset="-52"/>
              </a:rPr>
              <a:t>Moscow</a:t>
            </a:r>
            <a:r>
              <a:rPr lang="ru-RU" sz="1600" dirty="0">
                <a:solidFill>
                  <a:schemeClr val="tx1"/>
                </a:solidFill>
                <a:latin typeface="Bebas Neue Bold" pitchFamily="34" charset="-52"/>
              </a:rPr>
              <a:t>. Чаще всего так оно читается на конце слова без ударения. Послушай, как диктор </a:t>
            </a:r>
            <a:r>
              <a:rPr lang="ru-RU" sz="1600" dirty="0" smtClean="0">
                <a:solidFill>
                  <a:schemeClr val="tx1"/>
                </a:solidFill>
                <a:latin typeface="Bebas Neue Bold" pitchFamily="34" charset="-52"/>
              </a:rPr>
              <a:t>произносит </a:t>
            </a:r>
            <a:r>
              <a:rPr lang="ru-RU" sz="1600" dirty="0">
                <a:solidFill>
                  <a:schemeClr val="tx1"/>
                </a:solidFill>
                <a:latin typeface="Bebas Neue Bold" pitchFamily="34" charset="-52"/>
              </a:rPr>
              <a:t>новые слова, и повтори </a:t>
            </a:r>
            <a:r>
              <a:rPr lang="ru-RU" sz="1600" dirty="0" smtClean="0">
                <a:solidFill>
                  <a:schemeClr val="tx1"/>
                </a:solidFill>
                <a:latin typeface="Bebas Neue Bold" pitchFamily="34" charset="-52"/>
              </a:rPr>
              <a:t>их.</a:t>
            </a:r>
            <a:endParaRPr lang="en-US" sz="1600" dirty="0">
              <a:solidFill>
                <a:schemeClr val="tx1"/>
              </a:solidFill>
              <a:latin typeface="Bebas Neue Bold" pitchFamily="34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5" y="2819400"/>
            <a:ext cx="1524000" cy="14306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690435"/>
            <a:ext cx="1557719" cy="16885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2846"/>
            <a:ext cx="2956098" cy="15237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15835"/>
            <a:ext cx="1817834" cy="1704724"/>
          </a:xfrm>
          <a:prstGeom prst="rect">
            <a:avLst/>
          </a:prstGeom>
        </p:spPr>
      </p:pic>
      <p:sp>
        <p:nvSpPr>
          <p:cNvPr id="15" name="Объект 14"/>
          <p:cNvSpPr>
            <a:spLocks noGrp="1"/>
          </p:cNvSpPr>
          <p:nvPr>
            <p:ph sz="half" idx="2"/>
          </p:nvPr>
        </p:nvSpPr>
        <p:spPr>
          <a:xfrm>
            <a:off x="448964" y="2684517"/>
            <a:ext cx="8603133" cy="318288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latin typeface="Bebas Neue Bold" pitchFamily="34" charset="-52"/>
              </a:rPr>
              <a:t>   </a:t>
            </a:r>
            <a:r>
              <a:rPr lang="en-US" dirty="0" smtClean="0">
                <a:solidFill>
                  <a:schemeClr val="tx1"/>
                </a:solidFill>
                <a:latin typeface="Bebas Neue Bold" pitchFamily="34" charset="-52"/>
              </a:rPr>
              <a:t>sparrow                             yellow</a:t>
            </a:r>
            <a:r>
              <a:rPr lang="en-US" dirty="0" smtClean="0">
                <a:solidFill>
                  <a:schemeClr val="tx1"/>
                </a:solidFill>
              </a:rPr>
              <a:t>                   </a:t>
            </a:r>
            <a:r>
              <a:rPr lang="en-US" dirty="0" smtClean="0">
                <a:solidFill>
                  <a:schemeClr val="tx1"/>
                </a:solidFill>
                <a:latin typeface="Bebas Neue Bold" pitchFamily="34" charset="-52"/>
              </a:rPr>
              <a:t>window</a:t>
            </a:r>
            <a:r>
              <a:rPr lang="en-US" dirty="0" smtClean="0">
                <a:solidFill>
                  <a:schemeClr val="tx1"/>
                </a:solidFill>
              </a:rPr>
              <a:t>                     </a:t>
            </a:r>
            <a:r>
              <a:rPr lang="en-US" dirty="0" smtClean="0">
                <a:solidFill>
                  <a:schemeClr val="tx1"/>
                </a:solidFill>
                <a:latin typeface="Bebas Neue Bold" pitchFamily="34" charset="-52"/>
              </a:rPr>
              <a:t>rainbow</a:t>
            </a:r>
            <a:endParaRPr lang="ru-RU" dirty="0" smtClean="0">
              <a:solidFill>
                <a:schemeClr val="tx1"/>
              </a:solidFill>
              <a:latin typeface="Bebas Neue Bold" pitchFamily="34" charset="-52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Bebas Neue Bold" pitchFamily="34" charset="-52"/>
              </a:rPr>
              <a:t>  (воробей)                          (Жёлтый)                        (окно)                               (радуга)</a:t>
            </a:r>
            <a:endParaRPr lang="en-US" dirty="0" smtClean="0">
              <a:solidFill>
                <a:schemeClr val="tx1"/>
              </a:solidFill>
              <a:latin typeface="Bebas Neue Bold" pitchFamily="34" charset="-52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[</a:t>
            </a:r>
            <a:r>
              <a:rPr lang="en-US" dirty="0" smtClean="0">
                <a:solidFill>
                  <a:schemeClr val="tx1"/>
                </a:solidFill>
              </a:rPr>
              <a:t>ˈ</a:t>
            </a:r>
            <a:r>
              <a:rPr lang="en-US" dirty="0" err="1" smtClean="0">
                <a:solidFill>
                  <a:schemeClr val="tx1"/>
                </a:solidFill>
              </a:rPr>
              <a:t>spærəʊ</a:t>
            </a:r>
            <a:r>
              <a:rPr lang="en-US" dirty="0" smtClean="0">
                <a:solidFill>
                  <a:schemeClr val="tx1"/>
                </a:solidFill>
              </a:rPr>
              <a:t>] </a:t>
            </a:r>
            <a:r>
              <a:rPr lang="en-US" dirty="0">
                <a:solidFill>
                  <a:srgbClr val="1A1A1A"/>
                </a:solidFill>
                <a:latin typeface="Georgia"/>
              </a:rPr>
              <a:t> </a:t>
            </a:r>
            <a:r>
              <a:rPr lang="en-US" dirty="0" smtClean="0">
                <a:solidFill>
                  <a:schemeClr val="tx1"/>
                </a:solidFill>
                <a:latin typeface="Georgia"/>
              </a:rPr>
              <a:t>             [ˈ</a:t>
            </a:r>
            <a:r>
              <a:rPr lang="en-US" dirty="0" err="1" smtClean="0">
                <a:solidFill>
                  <a:schemeClr val="tx1"/>
                </a:solidFill>
                <a:latin typeface="Georgia"/>
              </a:rPr>
              <a:t>jeləʊ</a:t>
            </a:r>
            <a:r>
              <a:rPr lang="en-US" dirty="0" smtClean="0">
                <a:solidFill>
                  <a:schemeClr val="tx1"/>
                </a:solidFill>
                <a:latin typeface="Georgia"/>
              </a:rPr>
              <a:t>]            [ˈ</a:t>
            </a:r>
            <a:r>
              <a:rPr lang="en-US" dirty="0" err="1" smtClean="0">
                <a:solidFill>
                  <a:schemeClr val="tx1"/>
                </a:solidFill>
                <a:latin typeface="Georgia"/>
              </a:rPr>
              <a:t>wɪndəʊ</a:t>
            </a:r>
            <a:r>
              <a:rPr lang="en-US" dirty="0" smtClean="0">
                <a:solidFill>
                  <a:schemeClr val="tx1"/>
                </a:solidFill>
                <a:latin typeface="Georgia"/>
              </a:rPr>
              <a:t>]</a:t>
            </a:r>
            <a:r>
              <a:rPr lang="en-US" dirty="0">
                <a:solidFill>
                  <a:srgbClr val="1A1A1A"/>
                </a:solidFill>
                <a:latin typeface="Georgia"/>
              </a:rPr>
              <a:t>  </a:t>
            </a:r>
            <a:r>
              <a:rPr lang="en-US" dirty="0" smtClean="0">
                <a:solidFill>
                  <a:srgbClr val="1A1A1A"/>
                </a:solidFill>
                <a:latin typeface="Georgia"/>
              </a:rPr>
              <a:t>            </a:t>
            </a:r>
            <a:r>
              <a:rPr lang="en-US" dirty="0" smtClean="0">
                <a:solidFill>
                  <a:schemeClr val="tx1"/>
                </a:solidFill>
                <a:latin typeface="Georgia"/>
              </a:rPr>
              <a:t>[ˈ</a:t>
            </a:r>
            <a:r>
              <a:rPr lang="en-US" dirty="0" err="1" smtClean="0">
                <a:solidFill>
                  <a:schemeClr val="tx1"/>
                </a:solidFill>
                <a:latin typeface="Georgia"/>
              </a:rPr>
              <a:t>reɪnbəʊ</a:t>
            </a:r>
            <a:r>
              <a:rPr lang="en-US" dirty="0" smtClean="0">
                <a:solidFill>
                  <a:schemeClr val="tx1"/>
                </a:solidFill>
                <a:latin typeface="Georgia"/>
              </a:rPr>
              <a:t>]</a:t>
            </a:r>
            <a:r>
              <a:rPr lang="en-US" dirty="0">
                <a:solidFill>
                  <a:srgbClr val="1A1A1A"/>
                </a:solidFill>
                <a:latin typeface="Georgia"/>
              </a:rPr>
              <a:t> 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715000"/>
            <a:ext cx="4121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4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22030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5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4644" y="1600200"/>
            <a:ext cx="8390235" cy="4887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Bebas Neue Bold" pitchFamily="34" charset="-52"/>
              </a:rPr>
              <a:t>Точно также </a:t>
            </a:r>
            <a:r>
              <a:rPr lang="en-US" dirty="0" smtClean="0">
                <a:solidFill>
                  <a:schemeClr val="tx1"/>
                </a:solidFill>
                <a:latin typeface="Bebas Neue Bold" pitchFamily="34" charset="-52"/>
              </a:rPr>
              <a:t>ow </a:t>
            </a:r>
            <a:r>
              <a:rPr lang="ru-RU" dirty="0" smtClean="0">
                <a:solidFill>
                  <a:schemeClr val="tx1"/>
                </a:solidFill>
                <a:latin typeface="Bebas Neue Bold" pitchFamily="34" charset="-52"/>
              </a:rPr>
              <a:t>произносится в словах: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Bebas Neue Bold" pitchFamily="34" charset="-52"/>
              </a:rPr>
              <a:t>Low</a:t>
            </a:r>
            <a:r>
              <a:rPr lang="ru-RU" dirty="0" smtClean="0">
                <a:solidFill>
                  <a:schemeClr val="tx1"/>
                </a:solidFill>
                <a:latin typeface="Bebas Neue Bold" pitchFamily="34" charset="-52"/>
              </a:rPr>
              <a:t> (низкий)</a:t>
            </a:r>
            <a:r>
              <a:rPr lang="en-US" dirty="0" smtClean="0">
                <a:solidFill>
                  <a:schemeClr val="tx1"/>
                </a:solidFill>
                <a:latin typeface="Bebas Neue Bold" pitchFamily="34" charset="-52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[</a:t>
            </a:r>
            <a:r>
              <a:rPr lang="en-US" dirty="0" err="1" smtClean="0">
                <a:solidFill>
                  <a:schemeClr val="tx1"/>
                </a:solidFill>
              </a:rPr>
              <a:t>ləʊ</a:t>
            </a:r>
            <a:r>
              <a:rPr lang="en-US" dirty="0">
                <a:solidFill>
                  <a:schemeClr val="tx1"/>
                </a:solidFill>
              </a:rPr>
              <a:t>] 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                                 </a:t>
            </a:r>
            <a:endParaRPr lang="ru-R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Bebas Neue Bold" pitchFamily="34" charset="-52"/>
              </a:rPr>
              <a:t>slow</a:t>
            </a:r>
            <a:r>
              <a:rPr lang="ru-RU" dirty="0" smtClean="0">
                <a:solidFill>
                  <a:schemeClr val="tx1"/>
                </a:solidFill>
                <a:latin typeface="Bebas Neue Bold" pitchFamily="34" charset="-52"/>
              </a:rPr>
              <a:t> (медленный)</a:t>
            </a:r>
            <a:r>
              <a:rPr lang="en-US" dirty="0">
                <a:solidFill>
                  <a:srgbClr val="1A1A1A"/>
                </a:solidFill>
                <a:latin typeface="Georgia"/>
              </a:rPr>
              <a:t> </a:t>
            </a:r>
            <a:r>
              <a:rPr lang="en-US" dirty="0" smtClean="0">
                <a:solidFill>
                  <a:schemeClr val="tx1"/>
                </a:solidFill>
                <a:latin typeface="Georgia"/>
              </a:rPr>
              <a:t>[</a:t>
            </a:r>
            <a:r>
              <a:rPr lang="en-US" dirty="0" err="1" smtClean="0">
                <a:solidFill>
                  <a:schemeClr val="tx1"/>
                </a:solidFill>
                <a:latin typeface="Georgia"/>
              </a:rPr>
              <a:t>sləʊ</a:t>
            </a:r>
            <a:r>
              <a:rPr lang="en-US" dirty="0" smtClean="0">
                <a:solidFill>
                  <a:schemeClr val="tx1"/>
                </a:solidFill>
                <a:latin typeface="Georgia"/>
              </a:rPr>
              <a:t>]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Bebas Neue Bold" pitchFamily="34" charset="-52"/>
              </a:rPr>
              <a:t>narrow </a:t>
            </a:r>
            <a:r>
              <a:rPr lang="ru-RU" dirty="0" smtClean="0">
                <a:solidFill>
                  <a:schemeClr val="tx1"/>
                </a:solidFill>
                <a:latin typeface="Bebas Neue Bold" pitchFamily="34" charset="-52"/>
              </a:rPr>
              <a:t> (узкий)</a:t>
            </a:r>
            <a:r>
              <a:rPr lang="en-US" dirty="0" smtClean="0">
                <a:solidFill>
                  <a:schemeClr val="tx1"/>
                </a:solidFill>
                <a:latin typeface="Bebas Neue Bold" pitchFamily="34" charset="-52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Georgia"/>
              </a:rPr>
              <a:t>[ˈ</a:t>
            </a:r>
            <a:r>
              <a:rPr lang="en-US" dirty="0" err="1" smtClean="0">
                <a:solidFill>
                  <a:schemeClr val="tx1"/>
                </a:solidFill>
                <a:latin typeface="Georgia"/>
              </a:rPr>
              <a:t>nærəʊ</a:t>
            </a:r>
            <a:r>
              <a:rPr lang="en-US" dirty="0" smtClean="0">
                <a:solidFill>
                  <a:schemeClr val="tx1"/>
                </a:solidFill>
                <a:latin typeface="Georgia"/>
              </a:rPr>
              <a:t>]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32754" y="2094969"/>
            <a:ext cx="4275740" cy="620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8" name="lo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94390" y="2405329"/>
            <a:ext cx="487363" cy="487363"/>
          </a:xfrm>
          <a:prstGeom prst="rect">
            <a:avLst/>
          </a:prstGeom>
        </p:spPr>
      </p:pic>
      <p:pic>
        <p:nvPicPr>
          <p:cNvPr id="9" name="narrow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62399" y="5592233"/>
            <a:ext cx="487363" cy="487363"/>
          </a:xfrm>
          <a:prstGeom prst="rect">
            <a:avLst/>
          </a:prstGeom>
        </p:spPr>
      </p:pic>
      <p:pic>
        <p:nvPicPr>
          <p:cNvPr id="10" name="slow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18717" y="3839370"/>
            <a:ext cx="487363" cy="4873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57400"/>
            <a:ext cx="1786554" cy="11493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33" y="3352800"/>
            <a:ext cx="1981200" cy="11094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94" y="4648200"/>
            <a:ext cx="126492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 txBox="1">
            <a:spLocks/>
          </p:cNvSpPr>
          <p:nvPr/>
        </p:nvSpPr>
        <p:spPr>
          <a:xfrm>
            <a:off x="1295400" y="1502291"/>
            <a:ext cx="5943600" cy="6207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>
                <a:solidFill>
                  <a:schemeClr val="tx1"/>
                </a:solidFill>
                <a:latin typeface="Bebas Neue Bold" pitchFamily="34" charset="-52"/>
              </a:rPr>
              <a:t>РАЗМИНКА</a:t>
            </a:r>
            <a:endParaRPr lang="ru-RU" sz="4000" dirty="0">
              <a:solidFill>
                <a:schemeClr val="tx1"/>
              </a:solidFill>
              <a:latin typeface="Bebas Neue Bold" pitchFamily="34" charset="-52"/>
            </a:endParaRPr>
          </a:p>
        </p:txBody>
      </p:sp>
      <p:pic>
        <p:nvPicPr>
          <p:cNvPr id="5" name="If you happy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123010"/>
            <a:ext cx="8028978" cy="4484064"/>
          </a:xfrm>
        </p:spPr>
      </p:pic>
    </p:spTree>
    <p:extLst>
      <p:ext uri="{BB962C8B-B14F-4D97-AF65-F5344CB8AC3E}">
        <p14:creationId xmlns:p14="http://schemas.microsoft.com/office/powerpoint/2010/main" val="331864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623</Words>
  <Application>Microsoft Office PowerPoint</Application>
  <PresentationFormat>Экран (4:3)</PresentationFormat>
  <Paragraphs>110</Paragraphs>
  <Slides>20</Slides>
  <Notes>1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What colour?</vt:lpstr>
      <vt:lpstr>Презентация PowerPoint</vt:lpstr>
      <vt:lpstr>ФОНЕТИЧЕСКАЯ РАЗМИНКА</vt:lpstr>
      <vt:lpstr>1.Послушай диктора и ответь на вопросы.</vt:lpstr>
      <vt:lpstr>2.Прочитай слова и словосочетания</vt:lpstr>
      <vt:lpstr>РАЗГАДАЙ РЕБУСЫ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Релаксация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Галина</cp:lastModifiedBy>
  <cp:revision>73</cp:revision>
  <dcterms:created xsi:type="dcterms:W3CDTF">2013-08-21T19:17:07Z</dcterms:created>
  <dcterms:modified xsi:type="dcterms:W3CDTF">2024-04-19T19:02:30Z</dcterms:modified>
</cp:coreProperties>
</file>