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70" r:id="rId9"/>
    <p:sldId id="275" r:id="rId10"/>
    <p:sldId id="272" r:id="rId11"/>
    <p:sldId id="276" r:id="rId12"/>
    <p:sldId id="277" r:id="rId13"/>
    <p:sldId id="278" r:id="rId14"/>
    <p:sldId id="317" r:id="rId15"/>
    <p:sldId id="279" r:id="rId16"/>
    <p:sldId id="306" r:id="rId17"/>
    <p:sldId id="280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973" autoAdjust="0"/>
  </p:normalViewPr>
  <p:slideViewPr>
    <p:cSldViewPr>
      <p:cViewPr varScale="1">
        <p:scale>
          <a:sx n="101" d="100"/>
          <a:sy n="101" d="100"/>
        </p:scale>
        <p:origin x="12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9AC34-82EA-4B88-B6FA-1FD29EA729C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97835-02FF-49A3-8EB1-7079780C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2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7835-02FF-49A3-8EB1-7079780C5B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8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F4D8-0CCF-4FEF-BC6F-24467F9DEC81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1304-5818-483A-A3FF-B7C9DCB5A586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1304-5818-483A-A3FF-B7C9DCB5A586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1304-5818-483A-A3FF-B7C9DCB5A586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1304-5818-483A-A3FF-B7C9DCB5A586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1304-5818-483A-A3FF-B7C9DCB5A586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1304-5818-483A-A3FF-B7C9DCB5A586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C17-559F-4236-A5B9-7411D7ED3467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7EEE-DE9B-4314-8D30-D363E4FD25A6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07A-2381-47A2-9B46-1171A6423D3A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CE6F-A61E-4880-B182-9318603B7DC3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C178-A745-4B27-BDF8-6997B2D1C544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826-3282-4377-BBA2-6AA1C3D44642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F84-0F32-4B9C-BBCF-D81EF0E3A671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3FD2-3BC1-4827-8221-7D2BFEDB8111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B5ED-A5FD-45B5-B749-2244A50E5C17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898F-F419-404A-9649-B17A635AAC61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1304-5818-483A-A3FF-B7C9DCB5A586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3877-4D80-4F38-AEFD-D779416C5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3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Modest-Mussorgsky-young.jpg?uselang=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9270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«</a:t>
            </a:r>
            <a:r>
              <a:rPr lang="ru-RU" sz="3600" dirty="0">
                <a:effectLst/>
                <a:ea typeface="Times New Roman" panose="02020603050405020304" pitchFamily="18" charset="0"/>
              </a:rPr>
              <a:t>Жизнь и творческий путь </a:t>
            </a:r>
          </a:p>
          <a:p>
            <a:pPr algn="ctr"/>
            <a:r>
              <a:rPr lang="ru-RU" sz="3600" dirty="0">
                <a:effectLst/>
                <a:ea typeface="Times New Roman" panose="02020603050405020304" pitchFamily="18" charset="0"/>
              </a:rPr>
              <a:t>М.П. Мусоргского</a:t>
            </a:r>
            <a:r>
              <a:rPr lang="ru-RU" sz="3600" dirty="0"/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14908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Автор: </a:t>
            </a:r>
          </a:p>
          <a:p>
            <a:r>
              <a:rPr lang="ru-RU" sz="2000" dirty="0"/>
              <a:t>Емельянова Юлия Алексеевна, </a:t>
            </a:r>
          </a:p>
          <a:p>
            <a:r>
              <a:rPr lang="ru-RU" sz="2000" dirty="0"/>
              <a:t>преподаватель теоретических дисциплин </a:t>
            </a:r>
          </a:p>
          <a:p>
            <a:r>
              <a:rPr lang="ru-RU" sz="2000" dirty="0"/>
              <a:t>муниципального бюджетного учреждения </a:t>
            </a:r>
          </a:p>
          <a:p>
            <a:r>
              <a:rPr lang="ru-RU" sz="2000" dirty="0"/>
              <a:t>дополнительного образования </a:t>
            </a:r>
          </a:p>
          <a:p>
            <a:r>
              <a:rPr lang="ru-RU" sz="2000" dirty="0"/>
              <a:t>«</a:t>
            </a:r>
            <a:r>
              <a:rPr lang="ru-RU" sz="2000" dirty="0" err="1"/>
              <a:t>Новодвинская</a:t>
            </a:r>
            <a:r>
              <a:rPr lang="ru-RU" sz="2000" dirty="0"/>
              <a:t> детская школа искусств»</a:t>
            </a:r>
          </a:p>
        </p:txBody>
      </p:sp>
      <p:pic>
        <p:nvPicPr>
          <p:cNvPr id="2" name="1 прогулка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5868" y="58634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537321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Антон Августович </a:t>
            </a:r>
            <a:r>
              <a:rPr lang="ru-RU" dirty="0" err="1"/>
              <a:t>Герке</a:t>
            </a:r>
            <a:endParaRPr lang="ru-RU" dirty="0"/>
          </a:p>
          <a:p>
            <a:pPr algn="ctr"/>
            <a:r>
              <a:rPr lang="ru-RU" dirty="0"/>
              <a:t>русский педагог и пианист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561E766-5622-4E03-B38C-C86F2AB2B4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587299" cy="500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525BC-F919-4139-A73A-C823A8166364}"/>
              </a:ext>
            </a:extLst>
          </p:cNvPr>
          <p:cNvSpPr txBox="1"/>
          <p:nvPr/>
        </p:nvSpPr>
        <p:spPr>
          <a:xfrm>
            <a:off x="3960440" y="833195"/>
            <a:ext cx="4572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	Игре на фортепиано Мусоргский учился (с 1849) у Антона Августовича </a:t>
            </a:r>
            <a:r>
              <a:rPr lang="ru-RU" sz="2400" dirty="0" err="1"/>
              <a:t>Герке</a:t>
            </a:r>
            <a:r>
              <a:rPr lang="ru-RU" sz="2400" dirty="0"/>
              <a:t> и стал хорошим пианистом. От природы обладая красивым камерным баритоном, он охотно пел на вечерах в частных музыкальных собраниях. В 1852 г. в Санкт-Петербурге вышла первая публикация композитора - фортепианная полька «Подпрапорщик».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5D3736-9575-4CFB-A015-A1CD6A247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489" y="836712"/>
            <a:ext cx="8021967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>
                <a:effectLst/>
              </a:rPr>
              <a:t>1866 г. – работа над оперой «</a:t>
            </a:r>
            <a:r>
              <a:rPr lang="ru-RU" sz="3100" dirty="0" err="1">
                <a:effectLst/>
              </a:rPr>
              <a:t>Саламбо</a:t>
            </a:r>
            <a:r>
              <a:rPr lang="ru-RU" sz="3100" dirty="0">
                <a:effectLst/>
              </a:rPr>
              <a:t>» по роману Г. Флобера</a:t>
            </a:r>
          </a:p>
          <a:p>
            <a:pPr algn="just"/>
            <a:r>
              <a:rPr lang="ru-RU" sz="3100" dirty="0">
                <a:effectLst/>
              </a:rPr>
              <a:t>симфоническая картина «Иванова ночь на Лысой горе» на сюжет народных преданий (1867) </a:t>
            </a:r>
          </a:p>
          <a:p>
            <a:pPr algn="just"/>
            <a:r>
              <a:rPr lang="ru-RU" sz="3100" dirty="0">
                <a:effectLst/>
              </a:rPr>
              <a:t>бытовая опера «Женитьба» по Гоголю, которая, как и «</a:t>
            </a:r>
            <a:r>
              <a:rPr lang="ru-RU" sz="3100" dirty="0" err="1">
                <a:effectLst/>
              </a:rPr>
              <a:t>Саламбо</a:t>
            </a:r>
            <a:r>
              <a:rPr lang="ru-RU" sz="3100" dirty="0">
                <a:effectLst/>
              </a:rPr>
              <a:t>», осталась незавершенной.</a:t>
            </a:r>
          </a:p>
          <a:p>
            <a:pPr algn="just"/>
            <a:r>
              <a:rPr lang="ru-RU" sz="3100" dirty="0">
                <a:effectLst/>
              </a:rPr>
              <a:t>Камерно-вокальное творчество:</a:t>
            </a:r>
          </a:p>
          <a:p>
            <a:pPr algn="just"/>
            <a:r>
              <a:rPr lang="ru-RU" sz="3100" dirty="0">
                <a:effectLst/>
              </a:rPr>
              <a:t>«народные картинки» (определение автора): «Калистрат», «Колыбельная </a:t>
            </a:r>
            <a:r>
              <a:rPr lang="ru-RU" sz="3100" dirty="0" err="1">
                <a:effectLst/>
              </a:rPr>
              <a:t>Еремушки</a:t>
            </a:r>
            <a:r>
              <a:rPr lang="ru-RU" sz="3100" dirty="0">
                <a:effectLst/>
              </a:rPr>
              <a:t>» и др. </a:t>
            </a:r>
          </a:p>
          <a:p>
            <a:pPr algn="just"/>
            <a:r>
              <a:rPr lang="ru-RU" sz="3100" dirty="0">
                <a:effectLst/>
              </a:rPr>
              <a:t>ряд сатирических произведений: «Семинарист», «Классик», «Раек»</a:t>
            </a:r>
          </a:p>
          <a:p>
            <a:pPr algn="just"/>
            <a:r>
              <a:rPr lang="ru-RU" sz="3100" dirty="0">
                <a:effectLst/>
              </a:rPr>
              <a:t>цикл «Детская». 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A76BCE-14C9-4818-9033-9970E81E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5656" y="260648"/>
            <a:ext cx="6768752" cy="8061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>
                <a:effectLst/>
              </a:rPr>
              <a:t>               Творчество 1860-х годов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95164" y="260649"/>
            <a:ext cx="4304827" cy="4982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            Великие оперы</a:t>
            </a:r>
          </a:p>
          <a:p>
            <a:r>
              <a:rPr lang="ru-RU" sz="2400" dirty="0">
                <a:effectLst/>
              </a:rPr>
              <a:t>музыкальная драма «Борис Годунов» (1868 -1872). Премьера состоялась на сцене Мариинского театра лишь в 1874 году.  </a:t>
            </a:r>
          </a:p>
          <a:p>
            <a:r>
              <a:rPr lang="ru-RU" sz="2400" dirty="0">
                <a:effectLst/>
              </a:rPr>
              <a:t>«Народная музыкальная драма» «Хованщина» - дух одного из самых напряженных этапов русской истории - начала царствования Петра I.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19465" y="5513944"/>
            <a:ext cx="28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Опера «Борис Годунов»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D3C6A-6B69-455F-B135-BED4F56D1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5"/>
          <a:stretch/>
        </p:blipFill>
        <p:spPr>
          <a:xfrm flipH="1">
            <a:off x="4555950" y="595175"/>
            <a:ext cx="451195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3286116" y="188640"/>
            <a:ext cx="5534356" cy="2597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/>
              <a:t>Сочинения 1870-х годов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365" y="50131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Виктор Александрович Гартман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D22233-CE83-426D-B194-024AFDCF4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3888" y="620689"/>
            <a:ext cx="4886780" cy="5688632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баллада «Забытый» на сюжет одноименной картины В. Верещагина</a:t>
            </a:r>
          </a:p>
          <a:p>
            <a:r>
              <a:rPr lang="ru-RU" sz="2400" dirty="0">
                <a:effectLst/>
              </a:rPr>
              <a:t>цикл «Песни и пляски смерти» на слова А. Голенищева -Кутузова </a:t>
            </a:r>
          </a:p>
          <a:p>
            <a:r>
              <a:rPr lang="ru-RU" sz="2400" dirty="0">
                <a:effectLst/>
              </a:rPr>
              <a:t>фортепианный цикл «Картинки с выставки», написанный под впечатлением посмертной выставки архитектора -художника В. Гартмана - одно из лучших произведений мировой программной музыки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C9A34-E610-475D-BD5C-5C75957C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2" y="576419"/>
            <a:ext cx="2862386" cy="420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DFBB80-52AD-414F-83D5-5A2502B51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5358" y="158937"/>
            <a:ext cx="3744416" cy="6336704"/>
          </a:xfrm>
        </p:spPr>
        <p:txBody>
          <a:bodyPr>
            <a:noAutofit/>
          </a:bodyPr>
          <a:lstStyle/>
          <a:p>
            <a:r>
              <a:rPr lang="ru-RU" sz="2400" dirty="0"/>
              <a:t>Последним светлым событием стала устроенная его другом, певицей Дарьей Михайловной  Леоновой, поездка в июле-сентябре 1879 года по югу России. В ходе гастролей Леоновой Мусоргский выступил как её аккомпаниатор, исполнял собственные новаторские сочинения.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1207C97-E760-4061-8DFE-53E27FACA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7343" r="60028" b="13887"/>
          <a:stretch/>
        </p:blipFill>
        <p:spPr>
          <a:xfrm>
            <a:off x="6212003" y="158937"/>
            <a:ext cx="2767357" cy="351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B5761-5CA7-4D67-9CA7-5071B3F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E78D0-B4EE-4739-A1FB-BCD52C8F2E85}"/>
              </a:ext>
            </a:extLst>
          </p:cNvPr>
          <p:cNvSpPr txBox="1"/>
          <p:nvPr/>
        </p:nvSpPr>
        <p:spPr>
          <a:xfrm>
            <a:off x="6514499" y="3760557"/>
            <a:ext cx="2646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Афиша концерта Д.М. Леоновой и М.П. Мусоргского в Тамбове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007CFE-BCDA-4BA8-87C1-44162A066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4791" r="13162" b="9814"/>
          <a:stretch/>
        </p:blipFill>
        <p:spPr>
          <a:xfrm>
            <a:off x="195125" y="1676483"/>
            <a:ext cx="2575800" cy="364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630FB8-29FC-4DF2-9220-2D0C7C1D7368}"/>
              </a:ext>
            </a:extLst>
          </p:cNvPr>
          <p:cNvSpPr txBox="1"/>
          <p:nvPr/>
        </p:nvSpPr>
        <p:spPr>
          <a:xfrm>
            <a:off x="332656" y="5560110"/>
            <a:ext cx="2646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Дарья Михайловна  Леонова</a:t>
            </a:r>
          </a:p>
        </p:txBody>
      </p:sp>
    </p:spTree>
    <p:extLst>
      <p:ext uri="{BB962C8B-B14F-4D97-AF65-F5344CB8AC3E}">
        <p14:creationId xmlns:p14="http://schemas.microsoft.com/office/powerpoint/2010/main" val="34155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508518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И. Е. Репин. </a:t>
            </a:r>
          </a:p>
          <a:p>
            <a:pPr algn="ctr"/>
            <a:r>
              <a:rPr lang="ru-RU" dirty="0"/>
              <a:t>Портрет композитора </a:t>
            </a:r>
          </a:p>
          <a:p>
            <a:pPr algn="ctr"/>
            <a:r>
              <a:rPr lang="ru-RU" dirty="0"/>
              <a:t>М. П. Мусоргского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E58489-43A6-4820-88FE-10CDE3FBA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597" y="487900"/>
            <a:ext cx="4143403" cy="5605395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effectLst/>
              </a:rPr>
              <a:t>В 1881 году Мусоргский тяжело заболел и 16 марта 1881 года скончался в Петербурге. </a:t>
            </a:r>
          </a:p>
          <a:p>
            <a:r>
              <a:rPr lang="ru-RU" sz="2600" dirty="0">
                <a:effectLst/>
              </a:rPr>
              <a:t>«Хованщину» закончил Н.А. Римский-Корсаков, </a:t>
            </a:r>
          </a:p>
          <a:p>
            <a:r>
              <a:rPr lang="ru-RU" sz="2600" dirty="0">
                <a:effectLst/>
              </a:rPr>
              <a:t>«Сорочинскую ярмарку» - друзья Мусоргского Ц.А. Кюи и А.К. Лядов. </a:t>
            </a:r>
          </a:p>
          <a:p>
            <a:r>
              <a:rPr lang="ru-RU" sz="2600" dirty="0">
                <a:effectLst/>
              </a:rPr>
              <a:t>Уже в наше время новый вариант оркестровки опер Мусоргского был сделан Д. Шостаковичем.</a:t>
            </a:r>
          </a:p>
          <a:p>
            <a:endParaRPr lang="ru-RU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F9416E-BF8E-4B8A-834B-0B726EB4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16" y="260648"/>
            <a:ext cx="3798639" cy="465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C4A5E8-F1FF-440E-BF92-1CDFBA7F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6632"/>
            <a:ext cx="4251844" cy="278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32AB48-6391-45B0-964C-BCD92DA7CC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029" y="3933055"/>
            <a:ext cx="4298782" cy="278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E9F4D7-49F7-469C-924D-A4F052181E93}"/>
              </a:ext>
            </a:extLst>
          </p:cNvPr>
          <p:cNvSpPr txBox="1"/>
          <p:nvPr/>
        </p:nvSpPr>
        <p:spPr>
          <a:xfrm>
            <a:off x="323528" y="3094014"/>
            <a:ext cx="3849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Музей-усадьба композитора </a:t>
            </a:r>
            <a:r>
              <a:rPr lang="ru-RU" dirty="0" err="1"/>
              <a:t>М.Мусоргского</a:t>
            </a:r>
            <a:endParaRPr lang="ru-RU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411A2525-D31B-4AED-B5D7-67C8F686B0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08104" y="549567"/>
            <a:ext cx="2944821" cy="450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FFD65A-FF69-4399-8010-86DE81A10C88}"/>
              </a:ext>
            </a:extLst>
          </p:cNvPr>
          <p:cNvSpPr txBox="1"/>
          <p:nvPr/>
        </p:nvSpPr>
        <p:spPr>
          <a:xfrm>
            <a:off x="4928286" y="5292227"/>
            <a:ext cx="4104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Надгробный памятник </a:t>
            </a:r>
          </a:p>
          <a:p>
            <a:pPr algn="ctr"/>
            <a:r>
              <a:rPr lang="ru-RU" dirty="0"/>
              <a:t>Мусоргского </a:t>
            </a:r>
          </a:p>
          <a:p>
            <a:pPr algn="ctr"/>
            <a:r>
              <a:rPr lang="ru-RU" dirty="0"/>
              <a:t>в Александро-Невской лавре (Петербург)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extLst>
    <p:ext uri="{E180D4A7-C9FB-4DFB-919C-405C955672EB}">
      <p14:showEvtLst xmlns:p14="http://schemas.microsoft.com/office/powerpoint/2010/main">
        <p14:playEvt time="0" objId="3"/>
        <p14:stopEvt time="16198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12A6DD-DEED-4A96-A9B9-2A6F87B6E296}"/>
              </a:ext>
            </a:extLst>
          </p:cNvPr>
          <p:cNvSpPr txBox="1"/>
          <p:nvPr/>
        </p:nvSpPr>
        <p:spPr>
          <a:xfrm>
            <a:off x="1115616" y="4221088"/>
            <a:ext cx="7444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Михайловский театр - один из старейших оперных и балетных театров России. Он был основан в 1833 году. С 1991 года он официально называется Санкт - Петербургский государственный академический театр оперы и балета имени Мусоргского -Михайловский театр.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73DBF611-403C-4CC5-9708-AC127E2C1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418437" cy="381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Picture 2" descr="&amp;Mcy;&amp;ucy;&amp;scy;&amp;ocy;&amp;rcy;&amp;gcy;&amp;scy;&amp;kcy;&amp;icy;&amp;jcy; &amp;Mcy;&amp;ocy;&amp;dcy;&amp;iecy;&amp;scy;&amp;tcy; &amp;Pcy;&amp;iecy;&amp;tcy;&amp;rcy;&amp;ocy;&amp;vcy;&amp;icy;&amp;chcy;">
            <a:extLst>
              <a:ext uri="{FF2B5EF4-FFF2-40B4-BE49-F238E27FC236}">
                <a16:creationId xmlns:a16="http://schemas.microsoft.com/office/drawing/2014/main" id="{E31C3B7F-4274-4407-932F-6342DFC5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556" y="430601"/>
            <a:ext cx="4296746" cy="616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02842D-41E8-42D5-8184-F6ABCEC20B86}"/>
              </a:ext>
            </a:extLst>
          </p:cNvPr>
          <p:cNvSpPr txBox="1"/>
          <p:nvPr/>
        </p:nvSpPr>
        <p:spPr>
          <a:xfrm>
            <a:off x="5436096" y="1484784"/>
            <a:ext cx="32403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/>
              <a:t>«Мусоргский принадлежит к числу людей, которым  потомство ставит монументы»</a:t>
            </a:r>
          </a:p>
          <a:p>
            <a:endParaRPr lang="ru-RU" sz="2400" i="1" dirty="0"/>
          </a:p>
          <a:p>
            <a:pPr algn="r"/>
            <a:r>
              <a:rPr lang="ru-RU" sz="2400" i="1" dirty="0"/>
              <a:t>Стасов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3968" y="332656"/>
            <a:ext cx="44099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«Он «был … в полном смысле слова певцом России. Ее судьбами, ее болью и радостями наполнены творчество композитора, вся его жизнь и всё его художественное воображение… Музыка была для него не профессией, а жизненным предназначением. Посредством музыки Модест Петрович поведал нам свой взгляд на судьбу народа нашего, свой взгляд на природу человека и смысл его жизни»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                                 Георгий Свиридов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F9A61E5-D6E7-4CE9-98D8-25F9650E5B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32656"/>
            <a:ext cx="3429132" cy="519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81F99-E237-444E-B15F-08517CF0A666}"/>
              </a:ext>
            </a:extLst>
          </p:cNvPr>
          <p:cNvSpPr txBox="1"/>
          <p:nvPr/>
        </p:nvSpPr>
        <p:spPr>
          <a:xfrm>
            <a:off x="942136" y="5602070"/>
            <a:ext cx="2623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М.П. Мусоргский</a:t>
            </a:r>
          </a:p>
          <a:p>
            <a:pPr algn="ctr"/>
            <a:r>
              <a:rPr lang="ru-RU" dirty="0"/>
              <a:t>1839–1881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06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+mn-lt"/>
              </a:rPr>
              <a:t>Родословная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A5C19-6343-4D07-9C76-BAF923F6870B}"/>
              </a:ext>
            </a:extLst>
          </p:cNvPr>
          <p:cNvSpPr txBox="1"/>
          <p:nvPr/>
        </p:nvSpPr>
        <p:spPr>
          <a:xfrm>
            <a:off x="678396" y="980728"/>
            <a:ext cx="7787208" cy="518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15" dirty="0">
                <a:cs typeface="Times New Roman"/>
              </a:rPr>
              <a:t>	Мусоргские (</a:t>
            </a:r>
            <a:r>
              <a:rPr lang="ru-RU" sz="2400" spc="-15" dirty="0" err="1">
                <a:cs typeface="Times New Roman"/>
              </a:rPr>
              <a:t>Мусогорские</a:t>
            </a:r>
            <a:r>
              <a:rPr lang="ru-RU" sz="2400" spc="-15" dirty="0">
                <a:cs typeface="Times New Roman"/>
              </a:rPr>
              <a:t>) </a:t>
            </a:r>
            <a:r>
              <a:rPr lang="ru-RU" sz="2400" dirty="0">
                <a:cs typeface="Times New Roman"/>
              </a:rPr>
              <a:t>- </a:t>
            </a:r>
            <a:r>
              <a:rPr lang="ru-RU" sz="2400" spc="-5" dirty="0">
                <a:cs typeface="Times New Roman"/>
              </a:rPr>
              <a:t>русский  дворянский </a:t>
            </a:r>
            <a:r>
              <a:rPr lang="ru-RU" sz="2400" spc="-15" dirty="0">
                <a:cs typeface="Times New Roman"/>
              </a:rPr>
              <a:t>род, происходящий </a:t>
            </a:r>
            <a:r>
              <a:rPr lang="ru-RU" sz="2400" spc="-20" dirty="0">
                <a:cs typeface="Times New Roman"/>
              </a:rPr>
              <a:t>от  </a:t>
            </a:r>
            <a:r>
              <a:rPr lang="ru-RU" sz="2400" spc="-5" dirty="0">
                <a:cs typeface="Times New Roman"/>
              </a:rPr>
              <a:t>князей </a:t>
            </a:r>
            <a:r>
              <a:rPr lang="ru-RU" sz="2400" spc="-10" dirty="0">
                <a:cs typeface="Times New Roman"/>
              </a:rPr>
              <a:t>Смоленских (</a:t>
            </a:r>
            <a:r>
              <a:rPr lang="ru-RU" sz="2400" spc="-10" dirty="0">
                <a:uFill>
                  <a:solidFill>
                    <a:srgbClr val="0462C0"/>
                  </a:solidFill>
                </a:uFill>
                <a:cs typeface="Times New Roman"/>
              </a:rPr>
              <a:t>Рюриковичи</a:t>
            </a:r>
            <a:r>
              <a:rPr lang="ru-RU" sz="2400" spc="-10" dirty="0">
                <a:cs typeface="Times New Roman"/>
              </a:rPr>
              <a:t>):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25" dirty="0">
                <a:uFill>
                  <a:solidFill>
                    <a:srgbClr val="0462C0"/>
                  </a:solidFill>
                </a:uFill>
                <a:cs typeface="Times New Roman"/>
              </a:rPr>
              <a:t>	Роман Васильевич Монастырёв</a:t>
            </a:r>
            <a:r>
              <a:rPr lang="ru-RU" sz="2400" spc="-5" dirty="0">
                <a:cs typeface="Times New Roman"/>
              </a:rPr>
              <a:t>, </a:t>
            </a:r>
            <a:r>
              <a:rPr lang="ru-RU" sz="2400" spc="-10" dirty="0">
                <a:cs typeface="Times New Roman"/>
              </a:rPr>
              <a:t>по  </a:t>
            </a:r>
            <a:r>
              <a:rPr lang="ru-RU" sz="2400" spc="-5" dirty="0">
                <a:cs typeface="Times New Roman"/>
              </a:rPr>
              <a:t>прозвищу </a:t>
            </a:r>
            <a:r>
              <a:rPr lang="ru-RU" sz="2400" spc="-10" dirty="0" err="1">
                <a:cs typeface="Times New Roman"/>
              </a:rPr>
              <a:t>Мусорга</a:t>
            </a:r>
            <a:r>
              <a:rPr lang="ru-RU" sz="2400" spc="-10" dirty="0">
                <a:cs typeface="Times New Roman"/>
              </a:rPr>
              <a:t>, </a:t>
            </a:r>
            <a:r>
              <a:rPr lang="ru-RU" sz="2400" dirty="0">
                <a:cs typeface="Times New Roman"/>
              </a:rPr>
              <a:t>был  </a:t>
            </a:r>
            <a:r>
              <a:rPr lang="ru-RU" sz="2400" spc="-20" dirty="0">
                <a:cs typeface="Times New Roman"/>
              </a:rPr>
              <a:t>родоначальником</a:t>
            </a:r>
            <a:r>
              <a:rPr lang="ru-RU" sz="2400" spc="-15" dirty="0">
                <a:cs typeface="Times New Roman"/>
              </a:rPr>
              <a:t> </a:t>
            </a:r>
            <a:r>
              <a:rPr lang="ru-RU" sz="2400" spc="-5" dirty="0">
                <a:cs typeface="Times New Roman"/>
              </a:rPr>
              <a:t>Мусоргских.</a:t>
            </a:r>
            <a:endParaRPr lang="ru-RU" sz="2400" dirty="0">
              <a:cs typeface="Times New Roman"/>
            </a:endParaRPr>
          </a:p>
          <a:p>
            <a:pPr marL="12700" marR="180340" algn="just">
              <a:lnSpc>
                <a:spcPct val="100000"/>
              </a:lnSpc>
            </a:pPr>
            <a:r>
              <a:rPr lang="ru-RU" sz="2400" spc="5" dirty="0">
                <a:cs typeface="Times New Roman"/>
              </a:rPr>
              <a:t>Петр </a:t>
            </a:r>
            <a:r>
              <a:rPr lang="ru-RU" sz="2400" spc="-15" dirty="0">
                <a:cs typeface="Times New Roman"/>
              </a:rPr>
              <a:t>Иванович Мусоргский </a:t>
            </a:r>
            <a:r>
              <a:rPr lang="ru-RU" sz="2400" spc="-5" dirty="0">
                <a:cs typeface="Times New Roman"/>
              </a:rPr>
              <a:t>был  </a:t>
            </a:r>
            <a:r>
              <a:rPr lang="ru-RU" sz="2400" spc="-10" dirty="0">
                <a:cs typeface="Times New Roman"/>
              </a:rPr>
              <a:t>воеводою </a:t>
            </a:r>
            <a:r>
              <a:rPr lang="ru-RU" sz="2400" dirty="0">
                <a:cs typeface="Times New Roman"/>
              </a:rPr>
              <a:t>в </a:t>
            </a:r>
            <a:r>
              <a:rPr lang="ru-RU" sz="2400" spc="-10" dirty="0">
                <a:cs typeface="Times New Roman"/>
              </a:rPr>
              <a:t>Старице </a:t>
            </a:r>
            <a:r>
              <a:rPr lang="ru-RU" sz="2400" dirty="0">
                <a:cs typeface="Times New Roman"/>
              </a:rPr>
              <a:t>(1620). </a:t>
            </a:r>
          </a:p>
          <a:p>
            <a:pPr marL="12700" marR="180340" algn="just">
              <a:lnSpc>
                <a:spcPct val="100000"/>
              </a:lnSpc>
            </a:pPr>
            <a:r>
              <a:rPr lang="ru-RU" sz="2400" spc="-5" dirty="0">
                <a:cs typeface="Times New Roman"/>
              </a:rPr>
              <a:t>	Из </a:t>
            </a:r>
            <a:r>
              <a:rPr lang="ru-RU" sz="2400" spc="-15" dirty="0">
                <a:cs typeface="Times New Roman"/>
              </a:rPr>
              <a:t>этого  рода </a:t>
            </a:r>
            <a:r>
              <a:rPr lang="ru-RU" sz="2400" spc="-20" dirty="0">
                <a:cs typeface="Times New Roman"/>
              </a:rPr>
              <a:t>происходил </a:t>
            </a:r>
            <a:r>
              <a:rPr lang="ru-RU" sz="2400" spc="-5" dirty="0">
                <a:cs typeface="Times New Roman"/>
              </a:rPr>
              <a:t>знаменитый  </a:t>
            </a:r>
            <a:r>
              <a:rPr lang="ru-RU" sz="2400" spc="-20" dirty="0">
                <a:cs typeface="Times New Roman"/>
              </a:rPr>
              <a:t>композитор </a:t>
            </a:r>
            <a:r>
              <a:rPr lang="ru-RU" sz="2400" spc="-10" dirty="0">
                <a:cs typeface="Times New Roman"/>
              </a:rPr>
              <a:t>Модест Петрович  </a:t>
            </a:r>
            <a:r>
              <a:rPr lang="ru-RU" sz="2400" spc="-15" dirty="0">
                <a:cs typeface="Times New Roman"/>
              </a:rPr>
              <a:t>Мусоргский.</a:t>
            </a:r>
            <a:endParaRPr lang="ru-RU" sz="2400" dirty="0">
              <a:cs typeface="Times New Roman"/>
            </a:endParaRPr>
          </a:p>
          <a:p>
            <a:pPr marL="12700" marR="408940" algn="just">
              <a:lnSpc>
                <a:spcPct val="100000"/>
              </a:lnSpc>
            </a:pPr>
            <a:r>
              <a:rPr lang="ru-RU" sz="2400" spc="-35" dirty="0">
                <a:cs typeface="Times New Roman"/>
              </a:rPr>
              <a:t>	Род </a:t>
            </a:r>
            <a:r>
              <a:rPr lang="ru-RU" sz="2400" spc="-5" dirty="0">
                <a:cs typeface="Times New Roman"/>
              </a:rPr>
              <a:t>Мусоргских </a:t>
            </a:r>
            <a:r>
              <a:rPr lang="ru-RU" sz="2400" spc="5" dirty="0">
                <a:cs typeface="Times New Roman"/>
              </a:rPr>
              <a:t>внесен </a:t>
            </a:r>
            <a:r>
              <a:rPr lang="ru-RU" sz="2400" dirty="0">
                <a:cs typeface="Times New Roman"/>
              </a:rPr>
              <a:t>в </a:t>
            </a:r>
            <a:r>
              <a:rPr lang="ru-RU" sz="2400" spc="-5" dirty="0">
                <a:cs typeface="Times New Roman"/>
              </a:rPr>
              <a:t>VI часть  родословной книги </a:t>
            </a:r>
            <a:r>
              <a:rPr lang="ru-RU" sz="2400" spc="-25" dirty="0">
                <a:cs typeface="Times New Roman"/>
              </a:rPr>
              <a:t>Псковской  </a:t>
            </a:r>
            <a:r>
              <a:rPr lang="ru-RU" sz="2400" spc="-10" dirty="0">
                <a:cs typeface="Times New Roman"/>
              </a:rPr>
              <a:t>губернии. Потомок Романа Васильевича в XIV колене - композитор Модест Петрович Мусоргский</a:t>
            </a:r>
          </a:p>
          <a:p>
            <a:pPr marL="12700" marR="408940">
              <a:lnSpc>
                <a:spcPct val="100000"/>
              </a:lnSpc>
            </a:pPr>
            <a:endParaRPr lang="ru-RU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latin typeface="+mn-lt"/>
              </a:rPr>
              <a:t>Родители композитора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772816"/>
            <a:ext cx="8522722" cy="35283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>
                <a:effectLst/>
              </a:rPr>
              <a:t>Отец Мусоргского, коллежский секретарь Пётр Алексеевич Мусоргский, мать, Юлия Ивановна Чирикова - дочь губернского секретаря Ивана Ивановича Чирикова.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>
                <a:effectLst/>
              </a:rPr>
              <a:t>Под ее руководством мальчик делал большие успехи в игре на фортепиано. Уже в семилетнем в возрасте он играл небольшие сочинения Листа, а в 9 лет он сыграл большой концерт </a:t>
            </a:r>
            <a:r>
              <a:rPr lang="ru-RU" sz="2400" dirty="0" err="1">
                <a:effectLst/>
              </a:rPr>
              <a:t>Фильда</a:t>
            </a:r>
            <a:r>
              <a:rPr lang="ru-RU" sz="2400" dirty="0">
                <a:effectLst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F69F-D636-4168-B21E-608FEFE5B802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93332" y="4869160"/>
            <a:ext cx="7912586" cy="1075560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9600" dirty="0">
                <a:effectLst/>
                <a:ea typeface="Times New Roman" pitchFamily="18" charset="0"/>
              </a:rPr>
              <a:t>Модест Петрович Мусоргский родился 9 марта 1839 года в селе </a:t>
            </a:r>
            <a:r>
              <a:rPr lang="ru-RU" sz="9600" dirty="0" err="1">
                <a:effectLst/>
                <a:ea typeface="Times New Roman" pitchFamily="18" charset="0"/>
              </a:rPr>
              <a:t>Карево</a:t>
            </a:r>
            <a:r>
              <a:rPr lang="ru-RU" sz="9600" dirty="0">
                <a:effectLst/>
                <a:ea typeface="Times New Roman" pitchFamily="18" charset="0"/>
              </a:rPr>
              <a:t> Псковской губернии. </a:t>
            </a:r>
            <a:endParaRPr lang="ru-RU" dirty="0"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43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91CFD0E-A1E8-487F-83E2-4B235B0C2F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688632" cy="426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04F496E-962C-4626-91D4-A24FBA38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6199610"/>
            <a:ext cx="3960440" cy="417985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  </a:t>
            </a:r>
            <a:r>
              <a:rPr lang="ru-RU" sz="1800" dirty="0">
                <a:effectLst/>
              </a:rPr>
              <a:t>Филарет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Модест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D1CAA2-D09E-4318-97BD-A3859264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16" y="240405"/>
            <a:ext cx="4072481" cy="571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B73AF-155F-4E6E-A1B0-AF5F87871A30}"/>
              </a:ext>
            </a:extLst>
          </p:cNvPr>
          <p:cNvSpPr txBox="1"/>
          <p:nvPr/>
        </p:nvSpPr>
        <p:spPr>
          <a:xfrm>
            <a:off x="323527" y="908720"/>
            <a:ext cx="40409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До 10-летнего возраста Модест и его старший брат Филарет получали домашнее образование. В 1849 году, переехав в Петербург, братья поступили в училище (гимназию)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Петришуле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	</a:t>
            </a:r>
          </a:p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1852 году, не окончив училища, Модест поступил в Школу гвардейских подпрапорщиков.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39752" y="6093296"/>
            <a:ext cx="6226460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</a:rPr>
              <a:t>Модест Мусоргский - офицер Преображенского полка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hlinkClick r:id="rId2"/>
            <a:extLst>
              <a:ext uri="{FF2B5EF4-FFF2-40B4-BE49-F238E27FC236}">
                <a16:creationId xmlns:a16="http://schemas.microsoft.com/office/drawing/2014/main" id="{C5EF3830-759B-458D-B93E-D9E37C185A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18" y="449674"/>
            <a:ext cx="367240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E1ABB-7860-428B-9921-262CFC642772}"/>
              </a:ext>
            </a:extLst>
          </p:cNvPr>
          <p:cNvSpPr txBox="1"/>
          <p:nvPr/>
        </p:nvSpPr>
        <p:spPr>
          <a:xfrm>
            <a:off x="323528" y="851812"/>
            <a:ext cx="41044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	Окончив школу в 1856 году, Мусоргский недолго служил в лейб-гвардейском Преображенском полку (в эти годы познакомился с А. С. Даргомыжским), потом в главном инженерном управлении, в министерстве государственных имуществ и в государственном контроле.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97141" y="4221088"/>
            <a:ext cx="7625535" cy="22322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>
                <a:effectLst/>
              </a:rPr>
              <a:t>В 1856 году Мусоргский сблизился с А.С. Даргомыжским, а год спустя - с М.А. Балакиревым, который и распознал его композиторский талант. </a:t>
            </a:r>
          </a:p>
          <a:p>
            <a:pPr algn="just"/>
            <a:r>
              <a:rPr lang="ru-RU" sz="3100" dirty="0">
                <a:effectLst/>
              </a:rPr>
              <a:t>Под влиянием Балакирева в 1858 году он вышел в отставку, чтобы посвятить себя музыке.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7141" y="3376866"/>
            <a:ext cx="31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Александр Сергеевич </a:t>
            </a:r>
          </a:p>
          <a:p>
            <a:pPr algn="ctr"/>
            <a:r>
              <a:rPr lang="ru-RU" dirty="0"/>
              <a:t>Даргомыжский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195B15-3E66-4594-A6C3-25C1F31C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511" y="153508"/>
            <a:ext cx="2310385" cy="320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D09BE-E3F8-4F52-9813-350E7349E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91" y="159610"/>
            <a:ext cx="2607001" cy="308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8230F-1A11-49A6-9E13-FC7FBDFC387F}"/>
              </a:ext>
            </a:extLst>
          </p:cNvPr>
          <p:cNvSpPr txBox="1"/>
          <p:nvPr/>
        </p:nvSpPr>
        <p:spPr>
          <a:xfrm>
            <a:off x="5148064" y="3287824"/>
            <a:ext cx="35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Милий</a:t>
            </a:r>
            <a:r>
              <a:rPr lang="ru-RU" dirty="0"/>
              <a:t> Алексеевич </a:t>
            </a:r>
          </a:p>
          <a:p>
            <a:pPr algn="ctr"/>
            <a:r>
              <a:rPr lang="ru-RU" dirty="0"/>
              <a:t>Балакирев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3877-4D80-4F38-AEFD-D779416C585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04E722B-1BBE-41C1-A3B1-AE81B2F801BF}"/>
              </a:ext>
            </a:extLst>
          </p:cNvPr>
          <p:cNvSpPr/>
          <p:nvPr/>
        </p:nvSpPr>
        <p:spPr>
          <a:xfrm>
            <a:off x="771748" y="260648"/>
            <a:ext cx="7678920" cy="619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409">
        <p:circle/>
      </p:transition>
    </mc:Choice>
    <mc:Fallback xmlns="">
      <p:transition spd="slow" advTm="11409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1994</TotalTime>
  <Words>877</Words>
  <Application>Microsoft Office PowerPoint</Application>
  <PresentationFormat>Экран (4:3)</PresentationFormat>
  <Paragraphs>91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Monotype Corsiva</vt:lpstr>
      <vt:lpstr>Rockwell</vt:lpstr>
      <vt:lpstr>Symbol</vt:lpstr>
      <vt:lpstr>Times New Roman</vt:lpstr>
      <vt:lpstr>Damask</vt:lpstr>
      <vt:lpstr>Презентация PowerPoint</vt:lpstr>
      <vt:lpstr>Презентация PowerPoint</vt:lpstr>
      <vt:lpstr>Родословная</vt:lpstr>
      <vt:lpstr>Родители композитора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Emily</cp:lastModifiedBy>
  <cp:revision>249</cp:revision>
  <dcterms:created xsi:type="dcterms:W3CDTF">2009-03-21T11:56:30Z</dcterms:created>
  <dcterms:modified xsi:type="dcterms:W3CDTF">2024-05-08T18:10:17Z</dcterms:modified>
</cp:coreProperties>
</file>