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7" r:id="rId16"/>
    <p:sldId id="276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E88066-A5A6-4FEF-91FB-9A361B9846D7}" type="datetimeFigureOut">
              <a:rPr lang="ru-RU" smtClean="0"/>
              <a:t>16.02.2016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258C4AE-0A43-498B-BA00-DA4D5AF679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476672"/>
            <a:ext cx="7175351" cy="4448785"/>
          </a:xfrm>
        </p:spPr>
        <p:txBody>
          <a:bodyPr>
            <a:normAutofit/>
          </a:bodyPr>
          <a:lstStyle/>
          <a:p>
            <a:r>
              <a:rPr lang="ru-RU" dirty="0" smtClean="0"/>
              <a:t>«Инновационные технологии </a:t>
            </a:r>
            <a:br>
              <a:rPr lang="ru-RU" dirty="0" smtClean="0"/>
            </a:br>
            <a:r>
              <a:rPr lang="ru-RU" dirty="0" smtClean="0"/>
              <a:t>в художественно-эстетической деятельности в соответствии с ФГОС ДО»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309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692696"/>
            <a:ext cx="7272808" cy="5184576"/>
          </a:xfrm>
        </p:spPr>
        <p:txBody>
          <a:bodyPr>
            <a:normAutofit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 Инновации- нововведение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 Современный словарь по педагогике так трактует этот термин: «Педагогическая инновация - нововведение в педагогическую </a:t>
            </a:r>
            <a:r>
              <a:rPr lang="ru-RU" sz="2600" dirty="0" smtClean="0">
                <a:solidFill>
                  <a:prstClr val="black"/>
                </a:solidFill>
              </a:rPr>
              <a:t>деятельность, </a:t>
            </a:r>
            <a:r>
              <a:rPr lang="ru-RU" sz="2600" i="1" dirty="0" smtClean="0">
                <a:solidFill>
                  <a:prstClr val="black"/>
                </a:solidFill>
              </a:rPr>
              <a:t>изменение </a:t>
            </a:r>
            <a:r>
              <a:rPr lang="ru-RU" sz="2600" i="1" dirty="0">
                <a:solidFill>
                  <a:prstClr val="black"/>
                </a:solidFill>
              </a:rPr>
              <a:t>в содержании и технологии</a:t>
            </a:r>
            <a:r>
              <a:rPr lang="ru-RU" sz="2600" dirty="0">
                <a:solidFill>
                  <a:prstClr val="black"/>
                </a:solidFill>
              </a:rPr>
              <a:t> обучения и воспитания, имеющие целью повышение их эффективности».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212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84175"/>
          </a:xfrm>
        </p:spPr>
        <p:txBody>
          <a:bodyPr/>
          <a:lstStyle/>
          <a:p>
            <a:r>
              <a:rPr lang="ru-RU" sz="2900" b="1" dirty="0">
                <a:solidFill>
                  <a:srgbClr val="7030A0"/>
                </a:solidFill>
                <a:latin typeface="Cambria"/>
              </a:rPr>
              <a:t>Инновационные подходы воспитательной работы в ДОУ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632848" cy="4824536"/>
          </a:xfrm>
        </p:spPr>
        <p:txBody>
          <a:bodyPr>
            <a:normAutofit fontScale="92500" lnSpcReduction="10000"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создать личностно-ориентированную образовательную среду в ДОУ, позволяющую формировать условия для полноценного физического, духовного психоэмоционального здоровья, межличностного, группового развивающего взаимодействия детей, родителей, педагогов и специалистов.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воспитывать социально–личностные качества дошкольников, умеющих мыслить неординарно и творчески;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развивать инициативность, любознательность, произвольность, способность к творческому самовыражению, стимулировать коммуникативную, познавательную, игровую и другую активность детей в различных видах деятельности;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научить детей применять современные инновационные технологии, направленные на успешную социализацию личности в обществе и повышения уровня интеллектуального мышления и креативного воображения.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3566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Cambria"/>
              </a:rPr>
              <a:t>Формы воспитания дошкольников с использованием инновационных технологий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Формы воспитания дошкольников с использованием инновационных технологий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8251" y="1785938"/>
            <a:ext cx="6875649" cy="485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0399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152127"/>
          </a:xfrm>
        </p:spPr>
        <p:txBody>
          <a:bodyPr/>
          <a:lstStyle/>
          <a:p>
            <a:r>
              <a:rPr lang="ru-RU" sz="2900" b="1" dirty="0">
                <a:solidFill>
                  <a:srgbClr val="7030A0"/>
                </a:solidFill>
                <a:latin typeface="Cambria"/>
              </a:rPr>
              <a:t>Методы работы с использованием инновационных технологий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Методы работы с использованием инновационных технологий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340768"/>
            <a:ext cx="8784976" cy="530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702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7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640"/>
            <a:ext cx="9144000" cy="6097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0194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864096"/>
          </a:xfrm>
        </p:spPr>
        <p:txBody>
          <a:bodyPr/>
          <a:lstStyle/>
          <a:p>
            <a:r>
              <a:rPr lang="ru-RU" sz="2900" dirty="0">
                <a:solidFill>
                  <a:srgbClr val="464653"/>
                </a:solidFill>
                <a:latin typeface="Cambria"/>
              </a:rPr>
              <a:t>Литература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632848" cy="5184576"/>
          </a:xfrm>
        </p:spPr>
        <p:txBody>
          <a:bodyPr>
            <a:normAutofit fontScale="92500" lnSpcReduction="10000"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  <a:latin typeface="Calibri"/>
              </a:rPr>
              <a:t>1.Атемаскина Ю.В., </a:t>
            </a:r>
            <a:r>
              <a:rPr lang="ru-RU" sz="2200" dirty="0" err="1">
                <a:solidFill>
                  <a:prstClr val="black"/>
                </a:solidFill>
                <a:latin typeface="Calibri"/>
              </a:rPr>
              <a:t>Богославец</a:t>
            </a:r>
            <a:r>
              <a:rPr lang="ru-RU" sz="2200" dirty="0">
                <a:solidFill>
                  <a:prstClr val="black"/>
                </a:solidFill>
                <a:latin typeface="Calibri"/>
              </a:rPr>
              <a:t> Л.Г. «Современные педагогические технологии в ДОУ».- </a:t>
            </a:r>
            <a:r>
              <a:rPr lang="ru-RU" sz="2200" dirty="0" err="1">
                <a:solidFill>
                  <a:prstClr val="black"/>
                </a:solidFill>
                <a:latin typeface="Calibri"/>
              </a:rPr>
              <a:t>Спб</a:t>
            </a:r>
            <a:r>
              <a:rPr lang="ru-RU" sz="2200" dirty="0">
                <a:solidFill>
                  <a:prstClr val="black"/>
                </a:solidFill>
                <a:latin typeface="Calibri"/>
              </a:rPr>
              <a:t>., Детство-Пресс. 2011 г.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  <a:latin typeface="Calibri"/>
              </a:rPr>
              <a:t>2.Сыпченко Е.А. «ИННОВАЦИОННЫЕ ПЕДАГОГИЧЕСКИЕ ТЕХНОЛОГИИ. Метод проектов в ДОУ».- </a:t>
            </a:r>
            <a:r>
              <a:rPr lang="ru-RU" sz="2200" dirty="0" err="1">
                <a:solidFill>
                  <a:prstClr val="black"/>
                </a:solidFill>
                <a:latin typeface="Calibri"/>
              </a:rPr>
              <a:t>Спб</a:t>
            </a:r>
            <a:r>
              <a:rPr lang="ru-RU" sz="2200" dirty="0">
                <a:solidFill>
                  <a:prstClr val="black"/>
                </a:solidFill>
                <a:latin typeface="Calibri"/>
              </a:rPr>
              <a:t>., Детство-Пресс. 2012 г.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  <a:latin typeface="Calibri"/>
              </a:rPr>
              <a:t>3.Хабарова Т. В. «Педагогические технологии в дошкольном образовании»-</a:t>
            </a:r>
            <a:r>
              <a:rPr lang="ru-RU" sz="2200" dirty="0" err="1">
                <a:solidFill>
                  <a:prstClr val="black"/>
                </a:solidFill>
                <a:latin typeface="Calibri"/>
              </a:rPr>
              <a:t>Спб</a:t>
            </a:r>
            <a:r>
              <a:rPr lang="ru-RU" sz="2200" dirty="0">
                <a:solidFill>
                  <a:prstClr val="black"/>
                </a:solidFill>
                <a:latin typeface="Calibri"/>
              </a:rPr>
              <a:t>., Детство-Пресс. 2011 г.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  <a:latin typeface="Calibri"/>
              </a:rPr>
              <a:t>Касаткина Е. И. Игра в жизни дошкольника. - М. , 2010.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  <a:latin typeface="Calibri"/>
              </a:rPr>
              <a:t>Касаткина Е. И. Игровые технологии в образовательном процессе ДОУ. //Управление ДОУ. - 2012. - №5.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 err="1">
                <a:solidFill>
                  <a:prstClr val="black"/>
                </a:solidFill>
                <a:latin typeface="Calibri"/>
              </a:rPr>
              <a:t>Карпюк</a:t>
            </a:r>
            <a:r>
              <a:rPr lang="ru-RU" sz="2200" dirty="0">
                <a:solidFill>
                  <a:prstClr val="black"/>
                </a:solidFill>
                <a:latin typeface="Calibri"/>
              </a:rPr>
              <a:t> Г. А. Реализация права ребенка на игру. //Старший воспитатель. - 2007 - №6.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 err="1">
                <a:solidFill>
                  <a:prstClr val="black"/>
                </a:solidFill>
                <a:latin typeface="Calibri"/>
              </a:rPr>
              <a:t>Пенькова</a:t>
            </a:r>
            <a:r>
              <a:rPr lang="ru-RU" sz="2200" dirty="0">
                <a:solidFill>
                  <a:prstClr val="black"/>
                </a:solidFill>
                <a:latin typeface="Calibri"/>
              </a:rPr>
              <a:t> Л. А. , </a:t>
            </a:r>
            <a:r>
              <a:rPr lang="ru-RU" sz="2200" dirty="0" err="1">
                <a:solidFill>
                  <a:prstClr val="black"/>
                </a:solidFill>
                <a:latin typeface="Calibri"/>
              </a:rPr>
              <a:t>Коннова</a:t>
            </a:r>
            <a:r>
              <a:rPr lang="ru-RU" sz="2200" dirty="0">
                <a:solidFill>
                  <a:prstClr val="black"/>
                </a:solidFill>
                <a:latin typeface="Calibri"/>
              </a:rPr>
              <a:t> З. П. Развитие игровой активности дошкольников.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 err="1">
                <a:solidFill>
                  <a:prstClr val="black"/>
                </a:solidFill>
                <a:latin typeface="Calibri"/>
              </a:rPr>
              <a:t>РекламаИсточник</a:t>
            </a:r>
            <a:r>
              <a:rPr lang="ru-RU" sz="2200" dirty="0">
                <a:solidFill>
                  <a:prstClr val="black"/>
                </a:solidFill>
                <a:latin typeface="Calibri"/>
              </a:rPr>
              <a:t>: http://doshvozrast.ru/metodich/konsultac158.htm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3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529"/>
            <a:ext cx="3255963" cy="224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63" y="110879"/>
            <a:ext cx="3627437" cy="223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221088"/>
            <a:ext cx="3683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олнце 6"/>
          <p:cNvSpPr/>
          <p:nvPr/>
        </p:nvSpPr>
        <p:spPr>
          <a:xfrm>
            <a:off x="2267744" y="1700808"/>
            <a:ext cx="4032448" cy="2731368"/>
          </a:xfrm>
          <a:prstGeom prst="sun">
            <a:avLst>
              <a:gd name="adj" fmla="val 18054"/>
            </a:avLst>
          </a:prstGeom>
          <a:solidFill>
            <a:srgbClr val="FFFF00"/>
          </a:solidFill>
          <a:ln w="19050" cap="flat" cmpd="sng" algn="ctr">
            <a:solidFill>
              <a:srgbClr val="727CA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Современные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информационные технологии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ДОУ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01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6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88640"/>
            <a:ext cx="8784976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2505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/>
          <a:lstStyle/>
          <a:p>
            <a:r>
              <a:rPr lang="ru-RU" sz="2900" b="1" dirty="0">
                <a:solidFill>
                  <a:srgbClr val="464653"/>
                </a:solidFill>
                <a:latin typeface="Cambria"/>
              </a:rPr>
              <a:t>Технология проектной деятельности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6912768" cy="4608512"/>
          </a:xfrm>
        </p:spPr>
        <p:txBody>
          <a:bodyPr>
            <a:normAutofit lnSpcReduction="10000"/>
          </a:bodyPr>
          <a:lstStyle/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Целенаправленная деятельность по определенному плану для решения поисковых исследовательских, практических задач в разных направлениях содержания образования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endParaRPr lang="ru-RU" sz="2600" dirty="0">
              <a:solidFill>
                <a:prstClr val="black"/>
              </a:solidFill>
            </a:endParaRP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endParaRPr lang="ru-RU" sz="2600" dirty="0">
              <a:solidFill>
                <a:prstClr val="black"/>
              </a:solidFill>
            </a:endParaRP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endParaRPr lang="ru-RU" sz="2600" dirty="0">
              <a:solidFill>
                <a:prstClr val="black"/>
              </a:solidFill>
            </a:endParaRP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Цель — работа над проблемой, в результате которой ребенок получает ответы на вопросы.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945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>
            <a:normAutofit fontScale="90000"/>
          </a:bodyPr>
          <a:lstStyle/>
          <a:p>
            <a:pPr marL="274320" lvl="0" indent="-274320" fontAlgn="base">
              <a:spcBef>
                <a:spcPts val="600"/>
              </a:spcBef>
            </a:pPr>
            <a:r>
              <a:rPr lang="ru-RU" sz="2600" dirty="0">
                <a:solidFill>
                  <a:prstClr val="black"/>
                </a:solidFill>
                <a:ea typeface="+mn-ea"/>
                <a:cs typeface="+mn-cs"/>
              </a:rPr>
              <a:t>Проекты различаются:</a:t>
            </a:r>
            <a:br>
              <a:rPr lang="ru-RU" sz="26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7056784" cy="4752528"/>
          </a:xfrm>
        </p:spPr>
        <p:txBody>
          <a:bodyPr>
            <a:normAutofit/>
          </a:bodyPr>
          <a:lstStyle/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по количеству участников: индивидуальные, парные, групповые, фронтальные;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по продолжительности: краткосрочные, средней продолжительности, долгосрочные;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по приоритетному методу: творческие, игровые, исследовательские, информационные;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по тематике: включают семью ребенка, природу, общество, культурные ценности и другое.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93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016824" cy="4824536"/>
          </a:xfrm>
        </p:spPr>
        <p:txBody>
          <a:bodyPr>
            <a:normAutofit fontScale="85000" lnSpcReduction="10000"/>
          </a:bodyPr>
          <a:lstStyle/>
          <a:p>
            <a:pPr marL="274320" lvl="0" indent="-27432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Художественно-эстетическое развитие - важнейшая сторона воспитания ребенка.</a:t>
            </a:r>
            <a:endParaRPr lang="ru-RU" sz="2400" b="1" dirty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274320" lvl="0" indent="-27432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обогащение чувственного опыта, эмоциональной сферы личности </a:t>
            </a:r>
          </a:p>
          <a:p>
            <a:pPr marL="274320" lvl="0" indent="-27432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повышение  познавательной активности </a:t>
            </a:r>
          </a:p>
          <a:p>
            <a:pPr marL="274320" lvl="0" indent="-27432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развития способностей к художественному творчеству.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74320" lvl="0" indent="-27432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нравственное воспитание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74320" lvl="0" indent="-27432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создание образовательной системы, ориентированной на развитие личности через приобщение к духовным ценностям, через вовлечение в творческую деятельность, развитие предпосылок ценностно-смыслового восприятия и понимания произведений искусства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161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920880" cy="5616624"/>
          </a:xfrm>
        </p:spPr>
        <p:txBody>
          <a:bodyPr>
            <a:normAutofit fontScale="92500" lnSpcReduction="20000"/>
          </a:bodyPr>
          <a:lstStyle/>
          <a:p>
            <a:pPr lvl="0" algn="l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ru-RU" sz="2400" dirty="0">
                <a:solidFill>
                  <a:prstClr val="black"/>
                </a:solidFill>
              </a:rPr>
              <a:t>Игровая педагогическая технология – организация педагогического процесса в форме различных педагогических игр.</a:t>
            </a:r>
            <a:endParaRPr lang="ru-RU" sz="2400" b="1" i="1" dirty="0">
              <a:solidFill>
                <a:prstClr val="black"/>
              </a:solidFill>
            </a:endParaRP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endParaRPr lang="ru-RU" sz="2400" b="1" i="1" dirty="0">
              <a:solidFill>
                <a:prstClr val="black"/>
              </a:solidFill>
            </a:endParaRP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b="1" i="1" dirty="0">
                <a:solidFill>
                  <a:prstClr val="black"/>
                </a:solidFill>
              </a:rPr>
              <a:t>Ц</a:t>
            </a:r>
            <a:r>
              <a:rPr lang="ru-RU" sz="2400" b="1" i="1" dirty="0" smtClean="0">
                <a:solidFill>
                  <a:prstClr val="black"/>
                </a:solidFill>
              </a:rPr>
              <a:t>ель </a:t>
            </a:r>
            <a:r>
              <a:rPr lang="ru-RU" sz="2400" b="1" i="1" dirty="0">
                <a:solidFill>
                  <a:prstClr val="black"/>
                </a:solidFill>
              </a:rPr>
              <a:t>игровой технологии</a:t>
            </a:r>
            <a:r>
              <a:rPr lang="ru-RU" sz="2400" dirty="0">
                <a:solidFill>
                  <a:prstClr val="black"/>
                </a:solidFill>
              </a:rPr>
              <a:t> </a:t>
            </a:r>
            <a:r>
              <a:rPr lang="ru-RU" sz="2400" dirty="0" smtClean="0">
                <a:solidFill>
                  <a:prstClr val="black"/>
                </a:solidFill>
              </a:rPr>
              <a:t>: создание </a:t>
            </a:r>
            <a:r>
              <a:rPr lang="ru-RU" sz="2400" dirty="0">
                <a:solidFill>
                  <a:prstClr val="black"/>
                </a:solidFill>
              </a:rPr>
              <a:t>полноценной мотивационной основы для формирования навыков и умений деятельности в зависимости от условий функционирования дошкольного учреждения и уровня развития детей.</a:t>
            </a:r>
            <a:br>
              <a:rPr lang="ru-RU" sz="2400" dirty="0">
                <a:solidFill>
                  <a:prstClr val="black"/>
                </a:solidFill>
              </a:rPr>
            </a:br>
            <a:endParaRPr lang="ru-RU" sz="2400" dirty="0">
              <a:solidFill>
                <a:prstClr val="black"/>
              </a:solidFill>
            </a:endParaRP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endParaRPr lang="ru-RU" sz="2400" dirty="0">
              <a:solidFill>
                <a:prstClr val="black"/>
              </a:solidFill>
            </a:endParaRP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endParaRPr lang="ru-RU" sz="2400" dirty="0">
              <a:solidFill>
                <a:prstClr val="black"/>
              </a:solidFill>
            </a:endParaRP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b="1" i="1" dirty="0">
                <a:solidFill>
                  <a:prstClr val="black"/>
                </a:solidFill>
              </a:rPr>
              <a:t>Задачи: </a:t>
            </a:r>
            <a:r>
              <a:rPr lang="ru-RU" sz="2400" dirty="0">
                <a:solidFill>
                  <a:prstClr val="black"/>
                </a:solidFill>
              </a:rPr>
              <a:t>Достигнуть высокого уровня мотивации, осознанной потребности в условии знаний и умений за счет собственной активности ребенка.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Подобрать средства активирующие деятельность детей и повышение ее результативности.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945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76672"/>
            <a:ext cx="7416824" cy="5832648"/>
          </a:xfrm>
        </p:spPr>
        <p:txBody>
          <a:bodyPr>
            <a:normAutofit lnSpcReduction="10000"/>
          </a:bodyPr>
          <a:lstStyle/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</a:rPr>
              <a:t>Игровые технологии —  фундамент всего дошкольного образования. В свете ФГОС (федеральных государственных образовательных стандартов) личность ребенка выводится на первый план и теперь все дошкольное детство должно быть посвящено игре.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</a:rPr>
              <a:t>При этом, игры имеют множество познавательных, обучающих функций. Среди игровых упражнений можно выделить те,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</a:rPr>
              <a:t>которые помогают выделять характерные признаки предметов: то есть учат сравнивать;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</a:rPr>
              <a:t>которые помогают обобщать предметы по определенным признакам;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</a:rPr>
              <a:t>которые учат ребенка отделять вымысел от реального;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</a:rPr>
              <a:t>которые воспитывают общение в коллективе, развивают быстроту реакции, смекалку и другое.</a:t>
            </a:r>
          </a:p>
          <a:p>
            <a:pPr marL="274320" lvl="0" indent="-274320" algn="l" fontAlgn="base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200" dirty="0">
                <a:solidFill>
                  <a:prstClr val="black"/>
                </a:solidFill>
              </a:rPr>
              <a:t>Познавать  мир с помощью сказок и бытовых ситуаций.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822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160239"/>
          </a:xfrm>
        </p:spPr>
        <p:txBody>
          <a:bodyPr>
            <a:normAutofit/>
          </a:bodyPr>
          <a:lstStyle/>
          <a:p>
            <a:pPr marL="274320" lvl="0" indent="-274320">
              <a:spcBef>
                <a:spcPts val="600"/>
              </a:spcBef>
            </a:pPr>
            <a:r>
              <a:rPr lang="ru-RU" sz="2600" dirty="0">
                <a:solidFill>
                  <a:prstClr val="black"/>
                </a:solidFill>
                <a:ea typeface="+mn-ea"/>
                <a:cs typeface="+mn-cs"/>
              </a:rPr>
              <a:t>Главным устойчивым результатом реализации инновационной образовательной деятельности является:</a:t>
            </a:r>
            <a:br>
              <a:rPr lang="ru-RU" sz="26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920880" cy="4536504"/>
          </a:xfrm>
        </p:spPr>
        <p:txBody>
          <a:bodyPr>
            <a:normAutofit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- формирование инновационной инфраструктуры, обеспечивающей устойчивое развитие и дальнейшее изучение и распространением передового опыта;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- лидерская позиция образовательной организации на рынке образовательных услуг;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- создание позитивного имиджа учебного заведения.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98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/>
          <a:lstStyle/>
          <a:p>
            <a:r>
              <a:rPr lang="ru-RU" sz="3200" dirty="0">
                <a:solidFill>
                  <a:srgbClr val="464653"/>
                </a:solidFill>
                <a:latin typeface="Cambria"/>
              </a:rPr>
              <a:t>Цель: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lnSpcReduction="10000"/>
          </a:bodyPr>
          <a:lstStyle/>
          <a:p>
            <a:pPr marL="274320" lvl="0" indent="-27432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Создание системы работы по художественно-эстетическому воспитанию, обеспечивающих эмоциональное благополучие каждого ребенка и на этой базе развитие его духовного, творческого потенциала, создание условий для его самореализации.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99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080119"/>
          </a:xfrm>
        </p:spPr>
        <p:txBody>
          <a:bodyPr/>
          <a:lstStyle/>
          <a:p>
            <a:r>
              <a:rPr lang="ru-RU" sz="3200" dirty="0">
                <a:solidFill>
                  <a:srgbClr val="464653"/>
                </a:solidFill>
                <a:latin typeface="Cambria"/>
              </a:rPr>
              <a:t>Задачи: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>
            <a:normAutofit lnSpcReduction="10000"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Изучение современных подходов к проблемам художественно-эстетического развития дошкольников.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Создание условий, способствующих, реализации художественно-эстетического развития воспитанников, их творческого потенциала.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Использование современных технологий по художественно-эстетическому развитию детей.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endParaRPr lang="ru-RU" sz="26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15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3"/>
          </a:xfrm>
        </p:spPr>
        <p:txBody>
          <a:bodyPr/>
          <a:lstStyle/>
          <a:p>
            <a:r>
              <a:rPr lang="ru-RU" sz="3200" dirty="0">
                <a:solidFill>
                  <a:srgbClr val="464653"/>
                </a:solidFill>
                <a:latin typeface="Cambria"/>
              </a:rPr>
              <a:t>Компоненты: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082008"/>
          </a:xfrm>
        </p:spPr>
        <p:txBody>
          <a:bodyPr>
            <a:normAutofit fontScale="92500" lnSpcReduction="10000"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обновление содержания образования (выбор программ и технологий);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создание условий для художественно-эстетического воспитания (кадровое обеспечение, учебно-методическое обеспечение, создание предметно - развивающей среды);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организация образовательного процесса (работа с детьми и родителями);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координация работы с другими учреждениями и организациями.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517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/>
          <a:lstStyle/>
          <a:p>
            <a:r>
              <a:rPr lang="ru-RU" sz="3200" b="1" dirty="0">
                <a:solidFill>
                  <a:srgbClr val="464653"/>
                </a:solidFill>
                <a:latin typeface="Cambria"/>
              </a:rPr>
              <a:t>Обновление содержания образования.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344816" cy="4608512"/>
          </a:xfrm>
        </p:spPr>
        <p:txBody>
          <a:bodyPr>
            <a:normAutofit fontScale="85000" lnSpcReduction="10000"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Работа в ДОУ строится в соответствии с требованиями комплексной образовательной программы « От рождения до школы"  под редакцией Н.Е. </a:t>
            </a:r>
            <a:r>
              <a:rPr lang="ru-RU" sz="2400" dirty="0" err="1">
                <a:solidFill>
                  <a:prstClr val="black"/>
                </a:solidFill>
              </a:rPr>
              <a:t>Вераксы</a:t>
            </a:r>
            <a:r>
              <a:rPr lang="ru-RU" sz="2400" dirty="0">
                <a:solidFill>
                  <a:prstClr val="black"/>
                </a:solidFill>
              </a:rPr>
              <a:t>, Т.С. Комаровой </a:t>
            </a:r>
            <a:r>
              <a:rPr lang="ru-RU" sz="2400" dirty="0" err="1">
                <a:solidFill>
                  <a:prstClr val="black"/>
                </a:solidFill>
              </a:rPr>
              <a:t>М.А.Васильевой</a:t>
            </a:r>
            <a:r>
              <a:rPr lang="ru-RU" sz="2400" dirty="0">
                <a:solidFill>
                  <a:prstClr val="black"/>
                </a:solidFill>
              </a:rPr>
              <a:t> в сочетании с программами: 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«Приобщение детей к истокам русской национальной культуры» (</a:t>
            </a:r>
            <a:r>
              <a:rPr lang="ru-RU" sz="2400" dirty="0" err="1">
                <a:solidFill>
                  <a:prstClr val="black"/>
                </a:solidFill>
              </a:rPr>
              <a:t>авт.О.Л.Князева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400" dirty="0" err="1">
                <a:solidFill>
                  <a:prstClr val="black"/>
                </a:solidFill>
              </a:rPr>
              <a:t>М.Д.Маханева</a:t>
            </a:r>
            <a:r>
              <a:rPr lang="ru-RU" sz="2400" dirty="0">
                <a:solidFill>
                  <a:prstClr val="black"/>
                </a:solidFill>
              </a:rPr>
              <a:t> ),  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Авторская технология интеллектуально-творческого развития детей 2-7 лет "</a:t>
            </a:r>
            <a:r>
              <a:rPr lang="ru-RU" sz="2400" dirty="0" err="1">
                <a:solidFill>
                  <a:prstClr val="black"/>
                </a:solidFill>
              </a:rPr>
              <a:t>Бусоград</a:t>
            </a:r>
            <a:r>
              <a:rPr lang="ru-RU" sz="2400" dirty="0">
                <a:solidFill>
                  <a:prstClr val="black"/>
                </a:solidFill>
              </a:rPr>
              <a:t> или Волшебные игры 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 Феи Бусинки" М.И. Родина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Методика М. В. Карпеевой по применение упражнений с пуговицами и дидактические игры в художественно- эстетической образовательной и свободной деятельности 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«Красота-радость-Творчество» под ред.   Т.С.  Комаровой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«Музыкальные шедевры» автор О. П. </a:t>
            </a:r>
            <a:r>
              <a:rPr lang="ru-RU" sz="2400" dirty="0" err="1">
                <a:solidFill>
                  <a:prstClr val="black"/>
                </a:solidFill>
              </a:rPr>
              <a:t>Радынова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57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512167"/>
          </a:xfrm>
        </p:spPr>
        <p:txBody>
          <a:bodyPr/>
          <a:lstStyle/>
          <a:p>
            <a:r>
              <a:rPr lang="ru-RU" sz="2900" b="1" dirty="0">
                <a:solidFill>
                  <a:srgbClr val="464653"/>
                </a:solidFill>
                <a:latin typeface="Cambria"/>
              </a:rPr>
              <a:t>Создание условий для художественно-эстетического воспитания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560840" cy="4680520"/>
          </a:xfrm>
        </p:spPr>
        <p:txBody>
          <a:bodyPr>
            <a:normAutofit fontScale="92500" lnSpcReduction="10000"/>
          </a:bodyPr>
          <a:lstStyle/>
          <a:p>
            <a:pPr lvl="0" algn="l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ru-RU" sz="2400" dirty="0">
                <a:solidFill>
                  <a:prstClr val="black"/>
                </a:solidFill>
              </a:rPr>
              <a:t> Кадровое обеспечение. 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повышение квалификации в рамках курсовой подготовки.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повышение квалификации педагогов по художественно-эстетическому развитию в рамках дошкольного учреждения через педагогические советы, семинары - практикумы, консультации, открытые занятия, смотры - конкурсы.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 тематический контроль, открытые просмотры, </a:t>
            </a:r>
            <a:r>
              <a:rPr lang="ru-RU" sz="2400" dirty="0" err="1">
                <a:solidFill>
                  <a:prstClr val="black"/>
                </a:solidFill>
              </a:rPr>
              <a:t>взаимопосещения</a:t>
            </a:r>
            <a:r>
              <a:rPr lang="ru-RU" sz="2400" dirty="0">
                <a:solidFill>
                  <a:prstClr val="black"/>
                </a:solidFill>
              </a:rPr>
              <a:t> педагогов, конкурсы детского творчества.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400" dirty="0">
                <a:solidFill>
                  <a:prstClr val="black"/>
                </a:solidFill>
              </a:rPr>
              <a:t>участие педагогов в ДОУ городских методических объединениях, представление своего опыта на городских мероприятиях.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98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/>
          <a:lstStyle/>
          <a:p>
            <a:r>
              <a:rPr lang="ru-RU" sz="3200" dirty="0">
                <a:solidFill>
                  <a:srgbClr val="464653"/>
                </a:solidFill>
                <a:latin typeface="Times New Roman"/>
                <a:ea typeface="Times New Roman"/>
              </a:rPr>
              <a:t>Учебно-методическое обеспечение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556792"/>
            <a:ext cx="6984776" cy="4824536"/>
          </a:xfrm>
        </p:spPr>
        <p:txBody>
          <a:bodyPr>
            <a:normAutofit fontScale="92500" lnSpcReduction="10000"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программы художественно-эстетического воспитания и методические рекомендации;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перспективные планы кружковой работы, планы организации культурно-досуговой деятельности детей по всем группам;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картотека занятий, сценарии досугов и праздников;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картотеки дидактических музыкальных игр;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фонотека, </a:t>
            </a:r>
            <a:r>
              <a:rPr lang="ru-RU" sz="2600" dirty="0" err="1">
                <a:solidFill>
                  <a:prstClr val="black"/>
                </a:solidFill>
              </a:rPr>
              <a:t>медиатека</a:t>
            </a:r>
            <a:r>
              <a:rPr lang="ru-RU" sz="2600" dirty="0">
                <a:solidFill>
                  <a:prstClr val="black"/>
                </a:solidFill>
              </a:rPr>
              <a:t> по данному направлению;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создается библиотека познавательной литературы по знакомству детей с миром искусства.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9265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/>
          <a:lstStyle/>
          <a:p>
            <a:r>
              <a:rPr lang="ru-RU" sz="2900" b="1" dirty="0" smtClean="0">
                <a:solidFill>
                  <a:srgbClr val="464653"/>
                </a:solidFill>
                <a:latin typeface="Cambria"/>
              </a:rPr>
              <a:t>Организация </a:t>
            </a:r>
            <a:r>
              <a:rPr lang="ru-RU" sz="2900" b="1" dirty="0">
                <a:solidFill>
                  <a:srgbClr val="464653"/>
                </a:solidFill>
                <a:latin typeface="Cambria"/>
              </a:rPr>
              <a:t>образовательного процесса.</a:t>
            </a:r>
            <a:r>
              <a:rPr lang="ru-RU" sz="2900" dirty="0">
                <a:solidFill>
                  <a:srgbClr val="464653"/>
                </a:solidFill>
                <a:latin typeface="Cambria"/>
              </a:rPr>
              <a:t/>
            </a:r>
            <a:br>
              <a:rPr lang="ru-RU" sz="2900" dirty="0">
                <a:solidFill>
                  <a:srgbClr val="464653"/>
                </a:solidFill>
                <a:latin typeface="Cambria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196752"/>
            <a:ext cx="7488832" cy="4442048"/>
          </a:xfrm>
        </p:spPr>
        <p:txBody>
          <a:bodyPr>
            <a:normAutofit/>
          </a:bodyPr>
          <a:lstStyle/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организованная деятельность (занятия, экскурсии, развлечения, индивидуальная работа, игры);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совместная деятельность педагогов и детей;</a:t>
            </a:r>
          </a:p>
          <a:p>
            <a:pPr marL="274320" lvl="0" indent="-274320" algn="l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600" dirty="0">
                <a:solidFill>
                  <a:prstClr val="black"/>
                </a:solidFill>
              </a:rPr>
              <a:t>самостоятельная деятельность детей, направленная на укрепление интереса к художественной деятельности и развитие творческих способностей (игры, концерты, инсценировки, продуктивная деятельность).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580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</TotalTime>
  <Words>938</Words>
  <Application>Microsoft Office PowerPoint</Application>
  <PresentationFormat>Экран (4:3)</PresentationFormat>
  <Paragraphs>93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«Инновационные технологии  в художественно-эстетической деятельности в соответствии с ФГОС ДО»</vt:lpstr>
      <vt:lpstr>Актуальность</vt:lpstr>
      <vt:lpstr>Цель:</vt:lpstr>
      <vt:lpstr>Задачи:</vt:lpstr>
      <vt:lpstr>Компоненты:</vt:lpstr>
      <vt:lpstr>Обновление содержания образования.</vt:lpstr>
      <vt:lpstr>Создание условий для художественно-эстетического воспитания</vt:lpstr>
      <vt:lpstr>Учебно-методическое обеспечение</vt:lpstr>
      <vt:lpstr>Организация образовательного процесса. </vt:lpstr>
      <vt:lpstr>Презентация PowerPoint</vt:lpstr>
      <vt:lpstr>Инновационные подходы воспитательной работы в ДОУ</vt:lpstr>
      <vt:lpstr>Формы воспитания дошкольников с использованием инновационных технологий</vt:lpstr>
      <vt:lpstr>Методы работы с использованием инновационных технологий</vt:lpstr>
      <vt:lpstr>Презентация PowerPoint</vt:lpstr>
      <vt:lpstr>Литература</vt:lpstr>
      <vt:lpstr>Презентация PowerPoint</vt:lpstr>
      <vt:lpstr>Презентация PowerPoint</vt:lpstr>
      <vt:lpstr>Технология проектной деятельности</vt:lpstr>
      <vt:lpstr>Проекты различаются: </vt:lpstr>
      <vt:lpstr>Презентация PowerPoint</vt:lpstr>
      <vt:lpstr>Презентация PowerPoint</vt:lpstr>
      <vt:lpstr>Главным устойчивым результатом реализации инновационной образовательной деятельности является: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«Инновационные технологии  в художественно-эстетической деятельности в соответствии с ФГОС ДО»</dc:title>
  <dc:creator>светлана</dc:creator>
  <cp:lastModifiedBy>светлана</cp:lastModifiedBy>
  <cp:revision>4</cp:revision>
  <dcterms:created xsi:type="dcterms:W3CDTF">2016-02-16T16:45:55Z</dcterms:created>
  <dcterms:modified xsi:type="dcterms:W3CDTF">2016-02-16T17:20:17Z</dcterms:modified>
</cp:coreProperties>
</file>