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4" r:id="rId12"/>
    <p:sldId id="28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8" autoAdjust="0"/>
    <p:restoredTop sz="94660"/>
  </p:normalViewPr>
  <p:slideViewPr>
    <p:cSldViewPr>
      <p:cViewPr varScale="1">
        <p:scale>
          <a:sx n="74" d="100"/>
          <a:sy n="74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1A0E1-BF04-416F-AB5E-4D34A1E24BBE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179BF-7BA7-4824-BDE4-B5FB922AA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613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8D06B-E10B-4C35-B84B-4A0069FC1448}" type="datetime1">
              <a:rPr lang="ru-RU" smtClean="0"/>
              <a:t>19.06.2024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40F0-B9BF-4342-83EA-06838599D593}" type="datetime1">
              <a:rPr lang="ru-RU" smtClean="0"/>
              <a:t>19.06.2024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ECC2-AA60-4C39-9A63-D30B94DE328A}" type="datetime1">
              <a:rPr lang="ru-RU" smtClean="0"/>
              <a:t>19.06.2024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7ED6-3D1B-4CAB-B867-44665DFF8840}" type="datetime1">
              <a:rPr lang="ru-RU" smtClean="0"/>
              <a:t>19.06.2024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4316C-16A4-4785-A370-B9A0333FFD62}" type="datetime1">
              <a:rPr lang="ru-RU" smtClean="0"/>
              <a:t>19.06.2024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CA74-CFD6-498F-866A-94FC1E64A682}" type="datetime1">
              <a:rPr lang="ru-RU" smtClean="0"/>
              <a:t>19.06.2024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9080-5468-4BA8-B8E5-AD2D6646B860}" type="datetime1">
              <a:rPr lang="ru-RU" smtClean="0"/>
              <a:t>19.06.2024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A5E7-C9F9-4535-8032-CAC180937CE1}" type="datetime1">
              <a:rPr lang="ru-RU" smtClean="0"/>
              <a:t>19.06.2024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6FF1-AC32-4FFF-B178-13872B3EFACC}" type="datetime1">
              <a:rPr lang="ru-RU" smtClean="0"/>
              <a:t>19.06.2024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BA2E-1FDC-4A24-9762-C03813C7DCCC}" type="datetime1">
              <a:rPr lang="ru-RU" smtClean="0"/>
              <a:t>19.06.2024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A4F0E-3CE9-4C0A-8974-3173BB57A9C7}" type="datetime1">
              <a:rPr lang="ru-RU" smtClean="0"/>
              <a:t>19.06.2024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A4E93A-8533-4147-8CF9-7E07025774E7}" type="datetime1">
              <a:rPr lang="ru-RU" smtClean="0"/>
              <a:t>19.06.2024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Познават развитие\фо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" y="0"/>
            <a:ext cx="91156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0461" y="980728"/>
            <a:ext cx="82809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400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200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Способы </a:t>
            </a:r>
            <a:r>
              <a:rPr lang="ru-RU" sz="3200" b="1" dirty="0">
                <a:latin typeface="Times New Roman" pitchFamily="18" charset="0"/>
                <a:ea typeface="Calibri"/>
                <a:cs typeface="Times New Roman" pitchFamily="18" charset="0"/>
              </a:rPr>
              <a:t>вовлечения родителей в жизнь детского сада</a:t>
            </a:r>
            <a:endParaRPr lang="ru-RU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Подготовила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2970530" algn="r"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Воспитатель высшей категории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Поздина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Евгения Владимировна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2024г.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78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Познават развитие\фо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" y="0"/>
            <a:ext cx="91156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404664"/>
            <a:ext cx="73448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Формы взаимодействия с семьями воспитанников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 Родительские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собрания;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 Консультации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 «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Круглые столы»;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 Беседы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дискуссии;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 Анкетирование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 Конкурсы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 Выставки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 Утренники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 Кружки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 Тренинги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Квесты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 Встречи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 интересными людьми;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 Праздники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развлечения;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 Дни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открытых дверей;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 Походы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тематические прогулки;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 Мастер-классы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305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Познават развитие\фо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" y="0"/>
            <a:ext cx="91156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404664"/>
            <a:ext cx="7200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Данные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формы взаимодействия с семьёй позволяют обеспечить психолого-педагогическую поддержку семьи и повышение компетентности родителей (законных представителей) в вопросах развития и образования, охраны и укрепления здоровья детей. И как результат: успешное развитие воспитанников ДОУ и реализацию творческого потенциала родителей и детей.</a:t>
            </a:r>
          </a:p>
          <a:p>
            <a:pPr indent="457200"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659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Познават развитие\фо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" y="0"/>
            <a:ext cx="91156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1033498">
            <a:off x="539552" y="816968"/>
            <a:ext cx="79928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</a:t>
            </a:r>
          </a:p>
          <a:p>
            <a:pPr algn="ctr"/>
            <a:r>
              <a:rPr lang="ru-RU" sz="8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8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14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:\Познават развитие\фо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" y="0"/>
            <a:ext cx="91156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ÐÐ°ÑÑÐ¸Ð½ÐºÐ¸ Ð¿Ð¾ Ð·Ð°Ð¿ÑÐ¾ÑÑ ÑÑÑÐ¾Ð¼Ð»Ð¸Ð½ÑÐºÐ¸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5" descr="ÐÐ°ÑÑÐ¸Ð½ÐºÐ¸ Ð¿Ð¾ Ð·Ð°Ð¿ÑÐ¾ÑÑ ÑÑÑÐ¾Ð¼Ð»Ð¸Ð½ÑÐºÐ¸Ð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ÐÐ°ÑÑÐ¸Ð½ÐºÐ¸ Ð¿Ð¾ Ð·Ð°Ð¿ÑÐ¾ÑÑ ÑÑÑÐ¾Ð¼Ð»Ð¸Ð½ÑÐºÐ¸Ð¹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6" y="764704"/>
            <a:ext cx="265469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79912" y="908720"/>
            <a:ext cx="4752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ru-RU" sz="2400" dirty="0" smtClean="0"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latin typeface="Times New Roman"/>
                <a:ea typeface="Calibri"/>
              </a:rPr>
              <a:t>«</a:t>
            </a:r>
            <a:r>
              <a:rPr lang="ru-RU" sz="2400" b="1" dirty="0">
                <a:latin typeface="Times New Roman"/>
                <a:ea typeface="Calibri"/>
              </a:rPr>
              <a:t>Только вместе с родителями, общими усилиями, педагоги могут дать детям большое человеческое счастье</a:t>
            </a:r>
            <a:r>
              <a:rPr lang="ru-RU" sz="2400" b="1" dirty="0" smtClean="0">
                <a:latin typeface="Times New Roman"/>
                <a:ea typeface="Calibri"/>
              </a:rPr>
              <a:t>».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5176" y="4581128"/>
            <a:ext cx="23415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Василий Александрович Сухомлинский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(1918-1970)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84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Познават развитие\фо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" y="0"/>
            <a:ext cx="91156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476672"/>
            <a:ext cx="7344816" cy="5616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детский сад – это два общественных института, которые стоят у истоков нашего будущего.</a:t>
            </a:r>
          </a:p>
          <a:p>
            <a:pPr indent="45720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соответствии с новым законом «Об образовании в Российской Федерации» одной из основных задач, стоящих перед детским дошкольным учреждением, является «взаимодействие с семьей для обеспечения полноценного развития личности ребенка».</a:t>
            </a:r>
          </a:p>
          <a:p>
            <a:pPr indent="45720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 принятием Закона РФ возникли предпосылки для равноправного, творческого, заинтересованного взаимодействия семьи и образовательного учреждения.</a:t>
            </a:r>
          </a:p>
          <a:p>
            <a:pPr indent="45720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Разработанный федеральный государственный образовательный стандарт дошкольного образования (ФГОС ДО) отвечает новым социальным запросам.  В ФГОС большое внимание уделяется работе с родителями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940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Познават развитие\фо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" y="0"/>
            <a:ext cx="91156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404664"/>
            <a:ext cx="748883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endParaRPr lang="ru-RU" sz="2200" dirty="0" smtClean="0">
              <a:latin typeface="Times New Roman"/>
              <a:ea typeface="Calibri"/>
            </a:endParaRPr>
          </a:p>
          <a:p>
            <a:pPr indent="457200" algn="just"/>
            <a:r>
              <a:rPr lang="ru-RU" sz="2200" dirty="0" smtClean="0">
                <a:latin typeface="Times New Roman"/>
                <a:ea typeface="Calibri"/>
              </a:rPr>
              <a:t>В </a:t>
            </a:r>
            <a:r>
              <a:rPr lang="ru-RU" sz="2200" dirty="0">
                <a:latin typeface="Times New Roman"/>
                <a:ea typeface="Calibri"/>
              </a:rPr>
              <a:t>ФГОС говорится, что работа с родителями должна иметь дифференцированный подход, учитывать социальный статус, микроклимат семьи, родительские запросы и степень заинтересованности родителей деятельностью ДОУ, повышение культуры педагогической грамотности семьи. </a:t>
            </a:r>
            <a:endParaRPr lang="ru-RU" sz="2200" dirty="0" smtClean="0">
              <a:latin typeface="Times New Roman"/>
              <a:ea typeface="Calibri"/>
            </a:endParaRPr>
          </a:p>
          <a:p>
            <a:pPr indent="457200" algn="just"/>
            <a:r>
              <a:rPr lang="ru-RU" sz="2200" dirty="0" smtClean="0">
                <a:latin typeface="Times New Roman"/>
                <a:ea typeface="Calibri"/>
              </a:rPr>
              <a:t>Также </a:t>
            </a:r>
            <a:r>
              <a:rPr lang="ru-RU" sz="2200" dirty="0">
                <a:latin typeface="Times New Roman"/>
                <a:ea typeface="Calibri"/>
              </a:rPr>
              <a:t>сформулированы  и требования по взаимодействию Организации работы с родителями. </a:t>
            </a:r>
            <a:endParaRPr lang="ru-RU" sz="2200" dirty="0" smtClean="0">
              <a:latin typeface="Times New Roman"/>
              <a:ea typeface="Calibri"/>
            </a:endParaRPr>
          </a:p>
          <a:p>
            <a:pPr indent="457200" algn="just"/>
            <a:r>
              <a:rPr lang="ru-RU" sz="2200" dirty="0" smtClean="0">
                <a:latin typeface="Times New Roman"/>
                <a:ea typeface="Calibri"/>
              </a:rPr>
              <a:t>Подчеркнуто</a:t>
            </a:r>
            <a:r>
              <a:rPr lang="ru-RU" sz="2200" dirty="0">
                <a:latin typeface="Times New Roman"/>
                <a:ea typeface="Calibri"/>
              </a:rPr>
              <a:t>,  что  одним из принципов дошкольного образования является сотрудничество Организации работы с семьёй, а  ФГОС ДО является основой для оказания помощи родителям (законным представителям) в воспитании детей, охране и укреплении их физического и психического здоровья, в развитии индивидуальных способностей и необходимой коррекции нарушений их развития.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867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Познават развитие\фо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" y="0"/>
            <a:ext cx="91156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476672"/>
            <a:ext cx="763284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Одним из требований к психолого-педагогическим условиям является требование 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 </a:t>
            </a:r>
          </a:p>
          <a:p>
            <a:pPr indent="45720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(законные представители) должны принимать участие в разработке части образовательной Программы Организации, формируемой участниками образовательных отношений  с  учётом  образовательных потребностей, интересов и мотивов детей, членов их семей и  педагогов.</a:t>
            </a:r>
          </a:p>
          <a:p>
            <a:pPr indent="45720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Основной целью взаимодействия с семьями воспитанников является создание единого пространства семья – детский сад как пространства развития ребенка, в котором всем участникам педагогического процесса (детям, родителям, педагогам) будет уютно, интересно, безопасно, полезно, благополучно.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806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Познават развитие\фо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" y="0"/>
            <a:ext cx="91156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476672"/>
            <a:ext cx="7128792" cy="5472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Основные принципы взаимодействия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педагога и семьи воспитанника ДОУ по созданию единого пространства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 Преемственность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согласованных действий.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2. Гуманный подход к выстраиванию взаимоотношений семьи 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ДОУ.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Открытость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 отношению к семье воспитанника. 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Индивидуальный подход.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Эффективность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форм взаимодействия ДОУ 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семьи.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Доброжелательный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стиль общения педагогов с родителями.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Сотрудничество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Динамичность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Обратная связь. 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02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Познават развитие\фо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" y="0"/>
            <a:ext cx="91156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260648"/>
            <a:ext cx="79208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Пять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уровней участия семей в жизни ДОУ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 Оказание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разовой помощи.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Участие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организации образовательной работы с детьми на занятиях.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  Участие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качестве постоянных добровольных помощников.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   Участие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принятии решений относительно ребенка или группы, которую он посещает.</a:t>
            </a:r>
          </a:p>
          <a:p>
            <a:pPr marL="457200" indent="-457200" algn="just">
              <a:buAutoNum type="arabicPeriod" startAt="5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обсуждении вопросов и принятие решений, касающихся деятельности ДОУ в целом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Выделение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уровней не означает, что каждая семья в процессе взаимодействия с детским садом будет продвигаться от одного уровня к другому. Это значит только то, что строить взаимоотношения с семьями нужно на основе индивидуализации, признания за семьей права выбора характера и степени своего участия в совместной с педагогами деятельности.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25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Познават развитие\фо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" y="0"/>
            <a:ext cx="91156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9" y="332657"/>
            <a:ext cx="772819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Задачи работы педагога по взаимодействию с родителями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установить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партнерские отношения с семьей каждого воспитанника;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   объединить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усилия для развития и воспитания детей;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   создать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атмосферу взаимопонимания, общности интересов,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эмоциональной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взаимоподдержки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активизировать 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обогащать воспитательные умения родителей;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   поддерживать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их уверенность в собственных педагогических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возможностях;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включать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семьи в образовательный процесс с учетом социальных  запросов  родителей;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создать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атмосферу общности интересов, эмоциональной поддержки;      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   разнообразить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совместную деятельность и общение.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012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Познават развитие\фо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" y="0"/>
            <a:ext cx="91156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332656"/>
            <a:ext cx="777686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/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Привлечение родителей и других взрослых к работе с детьми в группе создает дополнительные возможности для всех участников образовательного процесса и позволяет, наконец-то, реализовать сложный, с точки зрения педагогов, индивидуальный подход.</a:t>
            </a:r>
          </a:p>
          <a:p>
            <a:pPr lvl="0" indent="457200" algn="just"/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Связи между семьёй и детским садом строятся на доверии. А взаимное доверие возникает в результате эффективного обмена информацией. </a:t>
            </a:r>
          </a:p>
          <a:p>
            <a:pPr lvl="0" indent="457200" algn="just"/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Если воспитатели хотят стимулировать успешное вовлечение родителей в свою работу, им необходимо установить персонифицированный, непрерывный, гибкий и позитивный обмен информацией с родителями. </a:t>
            </a:r>
          </a:p>
          <a:p>
            <a:pPr lvl="0" indent="457200" algn="just"/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этого педагоги должны находить способы документировать и сообщать информацию о ежедневных успехах воспитанников так, чтобы менялись представления родителей о их собственной роли и их взгляды на опыт, который приобретают дети в ДОУ.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9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8865</TotalTime>
  <Words>842</Words>
  <Application>Microsoft Office PowerPoint</Application>
  <PresentationFormat>Экран (4:3)</PresentationFormat>
  <Paragraphs>102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PC</cp:lastModifiedBy>
  <cp:revision>81</cp:revision>
  <dcterms:created xsi:type="dcterms:W3CDTF">2019-04-22T18:08:41Z</dcterms:created>
  <dcterms:modified xsi:type="dcterms:W3CDTF">2024-06-19T20:44:58Z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101734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