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3_1E954868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5" r:id="rId10"/>
    <p:sldId id="263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E34DB5-A6B7-B74B-8EF5-4C1362B50C9F}" name="Cветлана титчук" initials="Cт" userId="50d59376961fde5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3_1E95486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B9363D-1133-4FAB-A18A-59D9E665B034}" authorId="{97E34DB5-A6B7-B74B-8EF5-4C1362B50C9F}" created="2023-10-22T16:55:08.964">
    <pc:sldMkLst xmlns:pc="http://schemas.microsoft.com/office/powerpoint/2013/main/command">
      <pc:docMk/>
      <pc:sldMk cId="513099880" sldId="259"/>
    </pc:sldMkLst>
    <p188:txBody>
      <a:bodyPr/>
      <a:lstStyle/>
      <a:p>
        <a:r>
          <a:rPr lang="ru-RU"/>
          <a:t>Материал взят на странице nsportal.ru  педагога Федотовой Н.В. https://www.youtube.com/watch?v=VxcGYDnhGfU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43108-41F1-E043-8AC4-4ABDD4C10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626339-197D-404E-B880-AF35DD00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C37619-58DC-E494-3EB4-56216F3D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467172-3FBB-9DB5-8638-C00B132D0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CBA59-5695-1F92-689A-0AC83983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18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E8D0E-C2AB-08BE-8414-F6068F1E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DCE207-2AF8-AA76-E625-E2AAB3BD6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A3D156-9C32-4DF8-604D-50493868C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FDA90-E987-61BA-6A06-F01C776D1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11DB69-6387-7AB8-54AC-541AE441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7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7F6966-9485-EBE8-FD63-5401BF6E64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8C1851-0265-B95E-1F21-D2E1E20C4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78847-AB31-CCF8-E09C-7BC7BEDA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77A65C-F9F4-EEE5-73F0-A283B088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DB7FD4-6209-9B40-1B5D-9B6A58C1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0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B4DB-8AC4-E8BF-B929-462D36C4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A2C720-6004-0895-F3C1-36D16417B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71935E-F3F6-117F-99F1-108C5A5B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C317B0-9A54-833B-DD7E-85DE7AAB2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0698F-1D8D-03BC-7D1E-699EA8D6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06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98E87-9F4B-340D-2F1C-D1B8C01F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8F8AC-3479-4152-5BBE-8CE686C45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9474E9-82C4-FEDF-88F2-7F239FC3B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EEA40C-49AB-5C63-44BA-9C3E29D7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DE8C44-A348-F7B2-D33E-D884314D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89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49705-7584-3BB8-C128-95978425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2D474-87FC-B78F-BFB2-E64AA48E8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4D2956-E71F-8DEA-79FB-EFC7B1C1D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6BE1D6-89C9-F255-2900-012672F4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599182-979A-CC50-9D32-5C129FF6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86AA2F-7080-1442-D85B-A186A70D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66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3722D-7E1F-F624-D76F-D83E9504A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0996-FF3B-DCB6-DD72-15BC1326C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C5799A-A0F9-2CEE-75C3-24DE6E586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FD5F68-F36F-8590-6B59-9177B1DF3B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CE40D6-57DE-0D69-A9E5-F69E84AFC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DBB7FF-3577-5037-855E-5952091B2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672DDC-FDA5-B03D-41E2-74CD6676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581238-2778-C6AC-61A2-D096D3C5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45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374CC-304C-457A-F506-587D4A02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7B3B71-163A-3D77-8633-14C40D95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4C0BDB-99CC-1F6E-4862-CCF66CD0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77A6F1-605F-8FB9-C732-23155E64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70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42F711-4C55-BE6B-3072-E20D40DA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EDA3E2-1371-941C-C347-0AD8FD73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C30356-C30C-6C85-872B-6496E8BB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40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7FF99-21C5-88CD-CD5D-B29A189D1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89B7D-70A3-2D2D-E017-3F51B6120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599D8E-2090-E3BA-D963-19DFE85F2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A68D0-6948-9D15-4CFC-6766F2DE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AC0A8A-7EEC-4055-5F36-5E85FD17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7B0CC1-1341-CBE6-277C-0B58CE6C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56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CC585-D679-0BAA-ED15-EDFECEF0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5BDA82-2694-C754-1A8F-6D80272BC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C9298-A7C3-957A-CA3E-60D204345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074DBE-A9CE-76C0-CFBD-8DC7E5FC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1FF7B-3076-A52B-53B0-7D0E338D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4F849D-F716-5BA4-EECE-99C340537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3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C48E-66AD-CA44-CD35-0BBF3E9E7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514B8F-980C-FF88-951C-1551094A5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7D5A00-E177-0302-5082-3F496B816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84D58-7F7F-400C-A1DF-C5A8E6B9490F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4D9042-9AB3-7022-EDE0-EF4F8ECF0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910DF-371A-69CE-CF13-5EE6D5FA3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0D90E-7D4E-415B-A08A-D428788FD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85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3_1E95486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B7BEE6-720C-E811-C47B-B16E34EDEAD0}"/>
              </a:ext>
            </a:extLst>
          </p:cNvPr>
          <p:cNvSpPr txBox="1"/>
          <p:nvPr/>
        </p:nvSpPr>
        <p:spPr>
          <a:xfrm>
            <a:off x="959925" y="585356"/>
            <a:ext cx="10272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Тему урока сформулируем, разгадав ребус:</a:t>
            </a:r>
            <a:endParaRPr lang="ru-RU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0504DB-C2D5-07EE-86D6-E40D9D76F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42" y="1867383"/>
            <a:ext cx="1671904" cy="18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90DB81-D2C0-5EC3-393E-32C5B5B5CF17}"/>
              </a:ext>
            </a:extLst>
          </p:cNvPr>
          <p:cNvSpPr txBox="1"/>
          <p:nvPr/>
        </p:nvSpPr>
        <p:spPr>
          <a:xfrm>
            <a:off x="3666939" y="1205663"/>
            <a:ext cx="45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latin typeface="Arial Black" panose="020B0A04020102020204" pitchFamily="34" charset="0"/>
              </a:rPr>
              <a:t>,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928B3E-3609-EA9B-DF64-AF44756A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97" y="1862733"/>
            <a:ext cx="1791995" cy="18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B8E162-54A9-18D5-6564-2F7F75A9E6D1}"/>
              </a:ext>
            </a:extLst>
          </p:cNvPr>
          <p:cNvSpPr txBox="1"/>
          <p:nvPr/>
        </p:nvSpPr>
        <p:spPr>
          <a:xfrm>
            <a:off x="6293784" y="1201013"/>
            <a:ext cx="45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latin typeface="Arial Black" panose="020B0A0402010202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FB09B2-9A92-4A12-4FBF-5ED0599F8C93}"/>
              </a:ext>
            </a:extLst>
          </p:cNvPr>
          <p:cNvSpPr txBox="1"/>
          <p:nvPr/>
        </p:nvSpPr>
        <p:spPr>
          <a:xfrm>
            <a:off x="6036988" y="1201013"/>
            <a:ext cx="45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latin typeface="Arial Black" panose="020B0A04020102020204" pitchFamily="34" charset="0"/>
              </a:rPr>
              <a:t>,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56599B3-3B2B-D6D0-91C5-4D2C7FFB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36" y="1873341"/>
            <a:ext cx="2385313" cy="17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97EB0E-AF72-B5DB-B82D-31E08953D16C}"/>
              </a:ext>
            </a:extLst>
          </p:cNvPr>
          <p:cNvSpPr txBox="1"/>
          <p:nvPr/>
        </p:nvSpPr>
        <p:spPr>
          <a:xfrm>
            <a:off x="9356001" y="1094106"/>
            <a:ext cx="45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latin typeface="Arial Black" panose="020B0A0402010202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ED90B-B9B5-06A1-43BA-35C231E966FA}"/>
              </a:ext>
            </a:extLst>
          </p:cNvPr>
          <p:cNvSpPr txBox="1"/>
          <p:nvPr/>
        </p:nvSpPr>
        <p:spPr>
          <a:xfrm>
            <a:off x="9099205" y="1094106"/>
            <a:ext cx="45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latin typeface="Arial Black" panose="020B0A04020102020204" pitchFamily="34" charset="0"/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49E500-7A3E-C4C8-C4A5-9C2B8CCA4E5F}"/>
              </a:ext>
            </a:extLst>
          </p:cNvPr>
          <p:cNvSpPr txBox="1"/>
          <p:nvPr/>
        </p:nvSpPr>
        <p:spPr>
          <a:xfrm>
            <a:off x="1907884" y="4594342"/>
            <a:ext cx="21870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</a:t>
            </a:r>
            <a:endParaRPr lang="ru-RU" sz="7000" b="1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B3D9223-59CA-58A6-9876-B1797BDB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95" y="3766652"/>
            <a:ext cx="2853005" cy="199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E49CBE-0353-D8CF-DCCE-20B08D872696}"/>
              </a:ext>
            </a:extLst>
          </p:cNvPr>
          <p:cNvSpPr txBox="1"/>
          <p:nvPr/>
        </p:nvSpPr>
        <p:spPr>
          <a:xfrm>
            <a:off x="3580956" y="5649327"/>
            <a:ext cx="1849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1,2</a:t>
            </a:r>
            <a:endParaRPr lang="ru-RU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61BCC8-11F4-9702-20A4-AB6A2915036C}"/>
              </a:ext>
            </a:extLst>
          </p:cNvPr>
          <p:cNvSpPr txBox="1"/>
          <p:nvPr/>
        </p:nvSpPr>
        <p:spPr>
          <a:xfrm>
            <a:off x="5430051" y="4594342"/>
            <a:ext cx="21870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</a:t>
            </a:r>
            <a:endParaRPr lang="ru-RU" sz="7000" b="1" dirty="0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8F41DDDC-9846-7781-6071-D7314820C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23" y="3993075"/>
            <a:ext cx="2597458" cy="17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A44676-AE7E-A42C-24BD-14C36768FEF8}"/>
              </a:ext>
            </a:extLst>
          </p:cNvPr>
          <p:cNvSpPr txBox="1"/>
          <p:nvPr/>
        </p:nvSpPr>
        <p:spPr>
          <a:xfrm>
            <a:off x="7477304" y="5605888"/>
            <a:ext cx="1849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ru-RU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,5,6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967702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32E7B7-A8D3-743E-00D8-B3801AF09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780" y="0"/>
            <a:ext cx="7267575" cy="6600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747CC-D0CE-6AD3-37C4-323EA3B451F8}"/>
              </a:ext>
            </a:extLst>
          </p:cNvPr>
          <p:cNvSpPr txBox="1"/>
          <p:nvPr/>
        </p:nvSpPr>
        <p:spPr>
          <a:xfrm>
            <a:off x="740527" y="3105834"/>
            <a:ext cx="3660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https://www.youtube.com/watch?v=GXT9YHLHM9E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5CD6C5F-DBFE-262C-1463-BE53F2EA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15782" y="4065916"/>
            <a:ext cx="4709785" cy="41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62D3553-AFD9-5A8F-49A9-F0139D0FC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5004" y="1202090"/>
            <a:ext cx="4730299" cy="152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125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40EBF4-F813-73F1-0CBE-CE780CCBB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21" y="138112"/>
            <a:ext cx="6486525" cy="6581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6059D3-20B0-0169-89AF-87589298E121}"/>
              </a:ext>
            </a:extLst>
          </p:cNvPr>
          <p:cNvSpPr txBox="1"/>
          <p:nvPr/>
        </p:nvSpPr>
        <p:spPr>
          <a:xfrm rot="10800000" flipV="1">
            <a:off x="7839456" y="2084832"/>
            <a:ext cx="3401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https://www.youtube.com/watch?v=VxcGYDnhGfU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9DAB91-0C77-53D4-DDD5-443FE6B4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01" y="320040"/>
            <a:ext cx="4209478" cy="140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74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606679-5EFC-4AD2-188D-1A319478CAA6}"/>
              </a:ext>
            </a:extLst>
          </p:cNvPr>
          <p:cNvSpPr txBox="1"/>
          <p:nvPr/>
        </p:nvSpPr>
        <p:spPr>
          <a:xfrm>
            <a:off x="1438656" y="2228671"/>
            <a:ext cx="9534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1A1A1A"/>
                </a:solidFill>
                <a:latin typeface="Bookman Old Style" panose="02050604050505020204" pitchFamily="18" charset="0"/>
              </a:rPr>
              <a:t>	Какие виды этикета представлены в данных видео неприглядно?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35704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606679-5EFC-4AD2-188D-1A319478CAA6}"/>
              </a:ext>
            </a:extLst>
          </p:cNvPr>
          <p:cNvSpPr txBox="1"/>
          <p:nvPr/>
        </p:nvSpPr>
        <p:spPr>
          <a:xfrm>
            <a:off x="1109472" y="2192095"/>
            <a:ext cx="9973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rgbClr val="1A1A1A"/>
                </a:solidFill>
                <a:latin typeface="Bookman Old Style" panose="02050604050505020204" pitchFamily="18" charset="0"/>
              </a:rPr>
              <a:t>Разбейтесь на команды по 4-5 человек. Составьте свои своды правил по одному из известных вам видов этикета.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897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01310C-AC2A-FBAF-116A-003CE7D77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0"/>
            <a:ext cx="11256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72A9B8-1076-8601-1E1D-88984B434BA3}"/>
              </a:ext>
            </a:extLst>
          </p:cNvPr>
          <p:cNvSpPr txBox="1"/>
          <p:nvPr/>
        </p:nvSpPr>
        <p:spPr>
          <a:xfrm>
            <a:off x="194854" y="2696767"/>
            <a:ext cx="1180070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000" b="1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Vijaya" panose="02020604020202020204" pitchFamily="18" charset="0"/>
              </a:rPr>
              <a:t>КРАСОТА ЭТИКЕТА</a:t>
            </a:r>
            <a:endParaRPr lang="ru-RU" sz="7000" b="1" dirty="0">
              <a:latin typeface="Batang" panose="02030600000101010101" pitchFamily="18" charset="-127"/>
              <a:ea typeface="Batang" panose="02030600000101010101" pitchFamily="18" charset="-127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4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3273D-82BF-484C-6AA5-A443CE2F66A8}"/>
              </a:ext>
            </a:extLst>
          </p:cNvPr>
          <p:cNvSpPr txBox="1"/>
          <p:nvPr/>
        </p:nvSpPr>
        <p:spPr>
          <a:xfrm>
            <a:off x="1255776" y="0"/>
            <a:ext cx="10094976" cy="680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3000" b="1" i="0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ИГРА «ХОРОШО - ПЛОХО»</a:t>
            </a:r>
          </a:p>
          <a:p>
            <a:pPr algn="l"/>
            <a:r>
              <a:rPr lang="ru-RU" b="0" i="1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Хорошо – хлопаем в ладоши, плохо – топаем ногами.</a:t>
            </a:r>
          </a:p>
          <a:p>
            <a:pPr algn="l"/>
            <a:endParaRPr lang="ru-RU" b="0" i="1" dirty="0">
              <a:solidFill>
                <a:srgbClr val="1A1A1A"/>
              </a:solidFill>
              <a:effectLst/>
              <a:latin typeface="Bookman Old Style" panose="020506040505050202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3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1 Здороваться при встрече;</a:t>
            </a:r>
          </a:p>
          <a:p>
            <a:pPr algn="l">
              <a:lnSpc>
                <a:spcPct val="150000"/>
              </a:lnSpc>
            </a:pPr>
            <a:r>
              <a:rPr lang="ru-RU" sz="3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2 Толкнуть и не извиниться;</a:t>
            </a:r>
          </a:p>
          <a:p>
            <a:pPr algn="l">
              <a:lnSpc>
                <a:spcPct val="150000"/>
              </a:lnSpc>
            </a:pPr>
            <a:r>
              <a:rPr lang="ru-RU" sz="3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3 Помочь поднять упавшую вещь;</a:t>
            </a:r>
          </a:p>
          <a:p>
            <a:pPr algn="l">
              <a:lnSpc>
                <a:spcPct val="150000"/>
              </a:lnSpc>
            </a:pPr>
            <a:r>
              <a:rPr lang="ru-RU" sz="3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4 Не встать, обращаясь к учителю;</a:t>
            </a:r>
          </a:p>
          <a:p>
            <a:pPr algn="l">
              <a:lnSpc>
                <a:spcPct val="150000"/>
              </a:lnSpc>
            </a:pPr>
            <a:r>
              <a:rPr lang="ru-RU" sz="3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5 Не уступить место в транспорте;</a:t>
            </a:r>
          </a:p>
          <a:p>
            <a:pPr algn="l">
              <a:lnSpc>
                <a:spcPct val="150000"/>
              </a:lnSpc>
            </a:pPr>
            <a:r>
              <a:rPr lang="ru-RU" sz="3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6 Сидеть в шапке за столом;</a:t>
            </a:r>
          </a:p>
          <a:p>
            <a:pPr algn="l">
              <a:lnSpc>
                <a:spcPct val="150000"/>
              </a:lnSpc>
            </a:pPr>
            <a:r>
              <a:rPr lang="ru-RU" sz="3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7 Ломать ветки деревьев и кустов;</a:t>
            </a:r>
          </a:p>
          <a:p>
            <a:pPr algn="l">
              <a:lnSpc>
                <a:spcPct val="150000"/>
              </a:lnSpc>
            </a:pPr>
            <a:r>
              <a:rPr lang="ru-RU" sz="3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8 После отдыха в лесу оставить после себя свалку.</a:t>
            </a:r>
          </a:p>
        </p:txBody>
      </p:sp>
    </p:spTree>
    <p:extLst>
      <p:ext uri="{BB962C8B-B14F-4D97-AF65-F5344CB8AC3E}">
        <p14:creationId xmlns:p14="http://schemas.microsoft.com/office/powerpoint/2010/main" val="5130998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287BE6-62E9-76E7-94B8-FD82547CE123}"/>
              </a:ext>
            </a:extLst>
          </p:cNvPr>
          <p:cNvSpPr txBox="1"/>
          <p:nvPr/>
        </p:nvSpPr>
        <p:spPr>
          <a:xfrm>
            <a:off x="1298448" y="905232"/>
            <a:ext cx="9595104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0" i="0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разные виды этикета: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речевой;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столовый;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«выходного дня» (при посещении разных культурных мест);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религиозный;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повседневный;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;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праздничный;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(специализированный);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свадебный;</a:t>
            </a:r>
          </a:p>
          <a:p>
            <a:pPr algn="ctr"/>
            <a:r>
              <a:rPr lang="ru-RU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траурный и т.д.</a:t>
            </a:r>
          </a:p>
        </p:txBody>
      </p:sp>
    </p:spTree>
    <p:extLst>
      <p:ext uri="{BB962C8B-B14F-4D97-AF65-F5344CB8AC3E}">
        <p14:creationId xmlns:p14="http://schemas.microsoft.com/office/powerpoint/2010/main" val="2544747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4387AC-3E9A-991B-945D-2127E3CCA668}"/>
              </a:ext>
            </a:extLst>
          </p:cNvPr>
          <p:cNvSpPr txBox="1"/>
          <p:nvPr/>
        </p:nvSpPr>
        <p:spPr>
          <a:xfrm>
            <a:off x="1170432" y="3075057"/>
            <a:ext cx="9851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Сценка «</a:t>
            </a:r>
            <a:r>
              <a:rPr lang="ru-RU" sz="4000" b="0" i="0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гости на день рождения</a:t>
            </a:r>
            <a:r>
              <a:rPr lang="ru-RU" sz="4000" b="0" i="0" dirty="0">
                <a:solidFill>
                  <a:srgbClr val="1A1A1A"/>
                </a:solidFill>
                <a:effectLst/>
                <a:latin typeface="Bookman Old Style" panose="02050604050505020204" pitchFamily="18" charset="0"/>
              </a:rPr>
              <a:t>»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8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7F9605-7BF1-3E66-DADF-E33EAB9E6460}"/>
              </a:ext>
            </a:extLst>
          </p:cNvPr>
          <p:cNvSpPr txBox="1"/>
          <p:nvPr/>
        </p:nvSpPr>
        <p:spPr>
          <a:xfrm>
            <a:off x="704335" y="2151727"/>
            <a:ext cx="109439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чем была неправа хозяйка?</a:t>
            </a:r>
          </a:p>
          <a:p>
            <a:pPr algn="just"/>
            <a:endParaRPr lang="ru-RU" sz="4000" dirty="0">
              <a:solidFill>
                <a:srgbClr val="1A1A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4000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Какой вид этикета представлен в некрасивом свете в этой сценке?</a:t>
            </a:r>
          </a:p>
        </p:txBody>
      </p:sp>
    </p:spTree>
    <p:extLst>
      <p:ext uri="{BB962C8B-B14F-4D97-AF65-F5344CB8AC3E}">
        <p14:creationId xmlns:p14="http://schemas.microsoft.com/office/powerpoint/2010/main" val="1538351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7F9605-7BF1-3E66-DADF-E33EAB9E6460}"/>
              </a:ext>
            </a:extLst>
          </p:cNvPr>
          <p:cNvSpPr txBox="1"/>
          <p:nvPr/>
        </p:nvSpPr>
        <p:spPr>
          <a:xfrm>
            <a:off x="729049" y="2164084"/>
            <a:ext cx="109439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Правила гостевого этикета.</a:t>
            </a:r>
          </a:p>
          <a:p>
            <a:pPr algn="just"/>
            <a:r>
              <a:rPr lang="ru-RU" sz="4000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Составьте свои правила приёма гостей. Работа в парах.</a:t>
            </a:r>
          </a:p>
        </p:txBody>
      </p:sp>
    </p:spTree>
    <p:extLst>
      <p:ext uri="{BB962C8B-B14F-4D97-AF65-F5344CB8AC3E}">
        <p14:creationId xmlns:p14="http://schemas.microsoft.com/office/powerpoint/2010/main" val="350315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46EBE09-ADDF-2E28-FA6B-0E556A6A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4036">
            <a:off x="9695459" y="639989"/>
            <a:ext cx="1961021" cy="21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7F9605-7BF1-3E66-DADF-E33EAB9E6460}"/>
              </a:ext>
            </a:extLst>
          </p:cNvPr>
          <p:cNvSpPr txBox="1"/>
          <p:nvPr/>
        </p:nvSpPr>
        <p:spPr>
          <a:xfrm>
            <a:off x="871989" y="151179"/>
            <a:ext cx="1072137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000" i="1" dirty="0">
                <a:solidFill>
                  <a:srgbClr val="1A1A1A"/>
                </a:solidFill>
                <a:latin typeface="Bookman Old Style" panose="02050604050505020204" pitchFamily="18" charset="0"/>
              </a:rPr>
              <a:t>	А теперь давайте сравним свой свод правил гостевого этикета с образцом.</a:t>
            </a:r>
          </a:p>
          <a:p>
            <a:pPr algn="just"/>
            <a:endParaRPr lang="ru-RU" sz="3000" i="1" dirty="0">
              <a:solidFill>
                <a:srgbClr val="1A1A1A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3000" dirty="0">
                <a:solidFill>
                  <a:srgbClr val="1A1A1A"/>
                </a:solidFill>
                <a:latin typeface="Bookman Old Style" panose="02050604050505020204" pitchFamily="18" charset="0"/>
              </a:rPr>
              <a:t>Надо уметь вежливо принимать гостей.</a:t>
            </a:r>
          </a:p>
          <a:p>
            <a:pPr algn="just"/>
            <a:r>
              <a:rPr lang="ru-RU" sz="3000" dirty="0">
                <a:solidFill>
                  <a:srgbClr val="1A1A1A"/>
                </a:solidFill>
                <a:latin typeface="Bookman Old Style" panose="02050604050505020204" pitchFamily="18" charset="0"/>
              </a:rPr>
              <a:t>За поздравления и подарки благодарят.</a:t>
            </a:r>
          </a:p>
          <a:p>
            <a:pPr algn="just"/>
            <a:r>
              <a:rPr lang="ru-RU" sz="3000" dirty="0">
                <a:solidFill>
                  <a:srgbClr val="1A1A1A"/>
                </a:solidFill>
                <a:latin typeface="Bookman Old Style" panose="02050604050505020204" pitchFamily="18" charset="0"/>
              </a:rPr>
              <a:t>Нужно помнить, что дарить подарок труднее, чем его получать.</a:t>
            </a:r>
          </a:p>
          <a:p>
            <a:pPr algn="just"/>
            <a:r>
              <a:rPr lang="ru-RU" sz="3000" dirty="0">
                <a:solidFill>
                  <a:srgbClr val="1A1A1A"/>
                </a:solidFill>
                <a:latin typeface="Bookman Old Style" panose="02050604050505020204" pitchFamily="18" charset="0"/>
              </a:rPr>
              <a:t>Хозяин должен быть приветливым – радушно встретить гостя.</a:t>
            </a:r>
          </a:p>
          <a:p>
            <a:pPr algn="just"/>
            <a:r>
              <a:rPr lang="ru-RU" sz="3000" dirty="0">
                <a:solidFill>
                  <a:srgbClr val="1A1A1A"/>
                </a:solidFill>
                <a:latin typeface="Bookman Old Style" panose="02050604050505020204" pitchFamily="18" charset="0"/>
              </a:rPr>
              <a:t>Помочь раздеться, пригласить в лучшую комнату, усадить поудобнее,</a:t>
            </a:r>
          </a:p>
          <a:p>
            <a:pPr algn="just"/>
            <a:r>
              <a:rPr lang="ru-RU" sz="3000" dirty="0">
                <a:solidFill>
                  <a:srgbClr val="1A1A1A"/>
                </a:solidFill>
                <a:latin typeface="Bookman Old Style" panose="02050604050505020204" pitchFamily="18" charset="0"/>
              </a:rPr>
              <a:t>развлечь.</a:t>
            </a:r>
          </a:p>
          <a:p>
            <a:pPr algn="just"/>
            <a:r>
              <a:rPr lang="ru-RU" sz="3000" dirty="0">
                <a:solidFill>
                  <a:srgbClr val="1A1A1A"/>
                </a:solidFill>
                <a:latin typeface="Bookman Old Style" panose="02050604050505020204" pitchFamily="18" charset="0"/>
              </a:rPr>
              <a:t>Быть внимательным, видеть всех своих гостей, уделять внимание.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7B6549B-97EE-F3D4-0B6A-82CBF59D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13" y="59494"/>
            <a:ext cx="969433" cy="10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174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DDEC0A-23EF-EC31-0F75-D2D73BF60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20125" cy="6562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02A72-AE89-EA4F-AA14-E225F0467058}"/>
              </a:ext>
            </a:extLst>
          </p:cNvPr>
          <p:cNvSpPr txBox="1"/>
          <p:nvPr/>
        </p:nvSpPr>
        <p:spPr>
          <a:xfrm>
            <a:off x="8755149" y="1553520"/>
            <a:ext cx="3180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https://www.youtube.com/watch?v=E-12GXyy018&amp;t=3s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59BBAF-B4F4-A7EA-8810-056D910DF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100" y="2199851"/>
            <a:ext cx="3436851" cy="30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1353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312</Words>
  <Application>Microsoft Office PowerPoint</Application>
  <PresentationFormat>Широкоэкранный</PresentationFormat>
  <Paragraphs>53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Batang</vt:lpstr>
      <vt:lpstr>Arial</vt:lpstr>
      <vt:lpstr>Arial Black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Cветлана титчук</dc:creator>
  <cp:lastModifiedBy>Cветлана титчук</cp:lastModifiedBy>
  <cp:revision>2</cp:revision>
  <dcterms:created xsi:type="dcterms:W3CDTF">2023-10-22T09:47:55Z</dcterms:created>
  <dcterms:modified xsi:type="dcterms:W3CDTF">2023-10-22T18:45:46Z</dcterms:modified>
</cp:coreProperties>
</file>