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69" r:id="rId2"/>
    <p:sldId id="256" r:id="rId3"/>
    <p:sldId id="257" r:id="rId4"/>
    <p:sldId id="270" r:id="rId5"/>
    <p:sldId id="258" r:id="rId6"/>
    <p:sldId id="259" r:id="rId7"/>
    <p:sldId id="260" r:id="rId8"/>
    <p:sldId id="261" r:id="rId9"/>
    <p:sldId id="271" r:id="rId10"/>
    <p:sldId id="277" r:id="rId11"/>
    <p:sldId id="273" r:id="rId12"/>
    <p:sldId id="262" r:id="rId13"/>
    <p:sldId id="263" r:id="rId14"/>
    <p:sldId id="274" r:id="rId15"/>
    <p:sldId id="264" r:id="rId16"/>
    <p:sldId id="265" r:id="rId17"/>
    <p:sldId id="275" r:id="rId18"/>
    <p:sldId id="276" r:id="rId19"/>
    <p:sldId id="266" r:id="rId20"/>
    <p:sldId id="267" r:id="rId21"/>
    <p:sldId id="26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88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7625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444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162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25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41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9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84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49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0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3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8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4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3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580A-F9ED-4B09-97EB-34FC4DCE3469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F7B0C8-9A2F-4F02-8249-ABC48D482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47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rus.1september.ru/2001/18/ris-2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русского языка в 9 классе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6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687352" cy="3880773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chemeClr val="accent1"/>
                </a:solidFill>
              </a:rPr>
              <a:t>Задание 5. </a:t>
            </a:r>
            <a:r>
              <a:rPr lang="ru-RU" sz="4000" u="sng" dirty="0">
                <a:solidFill>
                  <a:schemeClr val="accent1"/>
                </a:solidFill>
              </a:rPr>
              <a:t>Восстановите </a:t>
            </a:r>
            <a:r>
              <a:rPr lang="ru-RU" sz="4000" u="sng" dirty="0" smtClean="0">
                <a:solidFill>
                  <a:schemeClr val="accent1"/>
                </a:solidFill>
              </a:rPr>
              <a:t>теорию в таблице, </a:t>
            </a:r>
            <a:r>
              <a:rPr lang="ru-RU" sz="4000" u="sng" dirty="0">
                <a:solidFill>
                  <a:schemeClr val="accent1"/>
                </a:solidFill>
              </a:rPr>
              <a:t>заполнив пробелы необходимыми сведениями. Работа в парах(рабочий лист).</a:t>
            </a:r>
            <a:endParaRPr lang="ru-RU" sz="4000" dirty="0">
              <a:solidFill>
                <a:schemeClr val="accent1"/>
              </a:solidFill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4595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886" y="406400"/>
            <a:ext cx="11306628" cy="595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42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1137295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>Задание </a:t>
            </a:r>
            <a:r>
              <a:rPr lang="ru-RU" b="1" i="1" dirty="0"/>
              <a:t>6. </a:t>
            </a:r>
            <a:r>
              <a:rPr lang="ru-RU" dirty="0"/>
              <a:t/>
            </a:r>
            <a:br>
              <a:rPr lang="ru-RU" dirty="0"/>
            </a:br>
            <a:r>
              <a:rPr lang="ru-RU" u="sng" dirty="0" smtClean="0"/>
              <a:t>Прочитайте текст . </a:t>
            </a:r>
            <a:r>
              <a:rPr lang="ru-RU" u="sng" dirty="0"/>
              <a:t>Сформулируйте основную мысль текста. </a:t>
            </a:r>
            <a:r>
              <a:rPr lang="ru-RU" u="sng" dirty="0" smtClean="0"/>
              <a:t>Перепишите</a:t>
            </a:r>
            <a:r>
              <a:rPr lang="ru-RU" u="sng" dirty="0"/>
              <a:t>, расставляя знаки препинания и вставляя пропущенные </a:t>
            </a:r>
            <a:r>
              <a:rPr lang="ru-RU" u="sng" dirty="0" err="1"/>
              <a:t>бквы</a:t>
            </a:r>
            <a:r>
              <a:rPr lang="ru-RU" u="sng" dirty="0"/>
              <a:t>. Определите способ подчинения в СПП с несколькими придаточными.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426095" cy="388077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5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9601"/>
            <a:ext cx="11413066" cy="5431762"/>
          </a:xfrm>
        </p:spPr>
        <p:txBody>
          <a:bodyPr>
            <a:noAutofit/>
          </a:bodyPr>
          <a:lstStyle/>
          <a:p>
            <a:r>
              <a:rPr lang="ru-RU" sz="2800" dirty="0"/>
              <a:t>Важнейший эмоциональный источник любви к Родине  - это восхищение красотой земли где жили деды и прадеды где нам суждено прожить жизнь повторить себя в детях и уйти в землю родившую нас.  </a:t>
            </a:r>
          </a:p>
          <a:p>
            <a:r>
              <a:rPr lang="ru-RU" sz="2800" dirty="0"/>
              <a:t>Но пусть эта красота войдет  в сердце вместе с мыслью о том что (н..)было (бы) (н..)цветущего сада</a:t>
            </a:r>
            <a:r>
              <a:rPr lang="ru-RU" sz="2800" i="1" dirty="0"/>
              <a:t> </a:t>
            </a:r>
            <a:r>
              <a:rPr lang="ru-RU" sz="2800" dirty="0"/>
              <a:t>(н..) ласковой материнской песни    если(бы) (н..) пролили свою кровь  за свободу Родины тысячи   героев.</a:t>
            </a:r>
          </a:p>
          <a:p>
            <a:r>
              <a:rPr lang="ru-RU" sz="2800" dirty="0"/>
              <a:t>Р…</a:t>
            </a:r>
            <a:r>
              <a:rPr lang="ru-RU" sz="2800" dirty="0" err="1"/>
              <a:t>дная</a:t>
            </a:r>
            <a:r>
              <a:rPr lang="ru-RU" sz="2800" dirty="0"/>
              <a:t> земля </a:t>
            </a:r>
            <a:r>
              <a:rPr lang="ru-RU" sz="2800" dirty="0" err="1"/>
              <a:t>ст</a:t>
            </a:r>
            <a:r>
              <a:rPr lang="ru-RU" sz="2800" dirty="0"/>
              <a:t>…нови(т, </a:t>
            </a:r>
            <a:r>
              <a:rPr lang="ru-RU" sz="2800" dirty="0" err="1"/>
              <a:t>ть</a:t>
            </a:r>
            <a:r>
              <a:rPr lang="ru-RU" sz="2800" dirty="0"/>
              <a:t>)</a:t>
            </a:r>
            <a:r>
              <a:rPr lang="ru-RU" sz="2800" dirty="0" err="1"/>
              <a:t>ся</a:t>
            </a:r>
            <a:r>
              <a:rPr lang="ru-RU" sz="2800" dirty="0"/>
              <a:t> </a:t>
            </a:r>
            <a:r>
              <a:rPr lang="ru-RU" sz="2800" dirty="0" err="1"/>
              <a:t>бе</a:t>
            </a:r>
            <a:r>
              <a:rPr lang="ru-RU" sz="2800" dirty="0"/>
              <a:t>…конечно дорогой когда радость бытия </a:t>
            </a:r>
            <a:r>
              <a:rPr lang="ru-RU" sz="2800" dirty="0" err="1"/>
              <a:t>сл</a:t>
            </a:r>
            <a:r>
              <a:rPr lang="ru-RU" sz="2800" dirty="0"/>
              <a:t>..</a:t>
            </a:r>
            <a:r>
              <a:rPr lang="ru-RU" sz="2800" dirty="0" err="1"/>
              <a:t>вается</a:t>
            </a:r>
            <a:r>
              <a:rPr lang="ru-RU" sz="2800" dirty="0"/>
              <a:t> с чу..</a:t>
            </a:r>
            <a:r>
              <a:rPr lang="ru-RU" sz="2800" dirty="0" err="1"/>
              <a:t>вом</a:t>
            </a:r>
            <a:r>
              <a:rPr lang="ru-RU" sz="2800" dirty="0"/>
              <a:t> долга перед людьми которые </a:t>
            </a:r>
            <a:r>
              <a:rPr lang="ru-RU" sz="2800" dirty="0" err="1"/>
              <a:t>отст</a:t>
            </a:r>
            <a:r>
              <a:rPr lang="ru-RU" sz="2800" dirty="0"/>
              <a:t>..</a:t>
            </a:r>
            <a:r>
              <a:rPr lang="ru-RU" sz="2800" dirty="0" err="1"/>
              <a:t>яли</a:t>
            </a:r>
            <a:r>
              <a:rPr lang="ru-RU" sz="2800" dirty="0"/>
              <a:t> красоту. 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871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543" y="145143"/>
            <a:ext cx="8287657" cy="870857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Задание 6. Самопроверка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543" y="1407885"/>
            <a:ext cx="11350171" cy="4633476"/>
          </a:xfrm>
        </p:spPr>
        <p:txBody>
          <a:bodyPr>
            <a:normAutofit/>
          </a:bodyPr>
          <a:lstStyle/>
          <a:p>
            <a:pPr marL="0" lvl="0" indent="90170" algn="just" defTabSz="914400">
              <a:spcBef>
                <a:spcPts val="0"/>
              </a:spcBef>
              <a:buClrTx/>
              <a:buSzTx/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Но пусть эта красота войдет  в сердце вместе с мыслью о том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,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что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не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было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бы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цветущего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,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сада</a:t>
            </a: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ласковой материнской песни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,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   если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бы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н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пролили свою кровь  за свободу Родины тысячи   героев.</a:t>
            </a:r>
            <a:endParaRPr lang="ru-RU" sz="2400" dirty="0">
              <a:solidFill>
                <a:prstClr val="black"/>
              </a:solidFill>
              <a:latin typeface="Garamond" panose="02020404030301010803"/>
            </a:endParaRP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Р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дная земля ст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нови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ся бе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конечно дорогой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,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когда радость бытия сл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вается с чу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вс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твом долга перед людьми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,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которые отст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яли красоту.  </a:t>
            </a: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        О чем?         При каком условии?</a:t>
            </a: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[           ]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, (что…), (если…). ПОСЛЕДОВАТЕЛЬНОЕ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ПОДЧИНЕНИЕ</a:t>
            </a:r>
            <a:endParaRPr lang="ru-RU" sz="2400" dirty="0" smtClean="0">
              <a:solidFill>
                <a:prstClr val="black"/>
              </a:solidFill>
              <a:latin typeface="Garamond" panose="02020404030301010803"/>
            </a:endParaRP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каком условии?       Какими?</a:t>
            </a: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[           ]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, (когда…), (которые…). ПОСЛЕДОВАТЕЛЬНОЕ ПОДЧИНЕНИЕ</a:t>
            </a:r>
            <a:endParaRPr lang="ru-RU" sz="2400" dirty="0">
              <a:solidFill>
                <a:prstClr val="black"/>
              </a:solidFill>
              <a:latin typeface="Garamond" panose="02020404030301010803"/>
            </a:endParaRPr>
          </a:p>
          <a:p>
            <a:pPr marL="0" lvl="0" indent="90170" defTabSz="914400">
              <a:spcBef>
                <a:spcPts val="0"/>
              </a:spcBef>
              <a:buClrTx/>
              <a:buSzTx/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175657" y="3724623"/>
            <a:ext cx="1494972" cy="393595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2566969" y="3724623"/>
            <a:ext cx="1455548" cy="393595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175657" y="4727818"/>
            <a:ext cx="1611086" cy="520806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2849997" y="4799535"/>
            <a:ext cx="1867146" cy="377372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62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06286"/>
            <a:ext cx="10164837" cy="4735077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Задание </a:t>
            </a:r>
            <a:r>
              <a:rPr lang="ru-RU" sz="3200" b="1" i="1" dirty="0" smtClean="0"/>
              <a:t>7</a:t>
            </a:r>
            <a:endParaRPr lang="ru-RU" sz="3200" dirty="0"/>
          </a:p>
          <a:p>
            <a:pPr algn="ctr"/>
            <a:r>
              <a:rPr lang="ru-RU" sz="3200" b="1" dirty="0"/>
              <a:t>Исследовательская работа. Работа в парах.</a:t>
            </a:r>
            <a:endParaRPr lang="ru-RU" sz="3200" dirty="0"/>
          </a:p>
          <a:p>
            <a:pPr algn="ctr"/>
            <a:r>
              <a:rPr lang="ru-RU" sz="3200" u="sng" dirty="0"/>
              <a:t>Найдите в тексте СПП предложения с несколькими придаточными, выпишите их и постройте </a:t>
            </a:r>
            <a:r>
              <a:rPr lang="ru-RU" sz="3200" u="sng" dirty="0" smtClean="0"/>
              <a:t>схемы. Определите вид подчинения придаточных.</a:t>
            </a:r>
            <a:endParaRPr lang="ru-RU" sz="3200" dirty="0"/>
          </a:p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3610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114" y="609600"/>
            <a:ext cx="11248572" cy="5878285"/>
          </a:xfrm>
        </p:spPr>
        <p:txBody>
          <a:bodyPr>
            <a:normAutofit fontScale="92500" lnSpcReduction="10000"/>
          </a:bodyPr>
          <a:lstStyle/>
          <a:p>
            <a:r>
              <a:rPr lang="ru-RU" sz="2800" i="1" dirty="0"/>
              <a:t>Говорят что содержание определяет форму. Это верно. Но верно и то что от формы в известной мере зависит содержание. Поэтому поговорим о форме нашего поведения о том что должно войти в нашу привычку и что тоже должно стать нашим внутренним содержанием. В разговоре с другими умейте слушать умейте помолчать умейте редко и вовремя пошутить. Занимайте собой как можно меньше места не старайтесь быть «душой общества».</a:t>
            </a:r>
            <a:br>
              <a:rPr lang="ru-RU" sz="2800" i="1" dirty="0"/>
            </a:br>
            <a:r>
              <a:rPr lang="ru-RU" sz="2800" i="1" dirty="0"/>
              <a:t>Будьте просты и снисходительны к своим недостаткам не страдайте от них так как хуже нет когда в человеке развивается «комплекс неполноценности». Человек теряет то что в нем лучшее доброту.</a:t>
            </a:r>
            <a:br>
              <a:rPr lang="ru-RU" sz="2800" i="1" dirty="0"/>
            </a:br>
            <a:r>
              <a:rPr lang="ru-RU" sz="2800" i="1" dirty="0"/>
              <a:t>И еще одно и самое может быть важное будьте правдивы. Тот кто стремится обмануть других обманывается сам потому что ложь всегда выдает себя.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8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12801"/>
            <a:ext cx="10672837" cy="5228562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Тот, кто стремится обмануть других, обманывается сам, потому что ложь всегда выдает себя.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Какой?                               Почему?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ru-RU" sz="2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[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   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… 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, (кто…), 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…  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]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</a:rPr>
              <a:t>, (потому что…).    ПАРАЛЛЕЛЬНОЕ ПОДЧИНЕНИЕ</a:t>
            </a:r>
            <a:endParaRPr lang="ru-RU" sz="2800" b="1" dirty="0">
              <a:solidFill>
                <a:prstClr val="black"/>
              </a:solidFill>
              <a:latin typeface="Garamond" panose="02020404030301010803"/>
            </a:endParaRPr>
          </a:p>
          <a:p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2946400" y="2665422"/>
            <a:ext cx="1712686" cy="45254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296537" y="2665422"/>
            <a:ext cx="1216152" cy="45254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715" y="609600"/>
            <a:ext cx="11103428" cy="595086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Задание </a:t>
            </a:r>
            <a:r>
              <a:rPr lang="ru-RU" b="1" i="1" dirty="0" smtClean="0">
                <a:solidFill>
                  <a:srgbClr val="FF0000"/>
                </a:solidFill>
              </a:rPr>
              <a:t>7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b="1" dirty="0" smtClean="0">
                <a:solidFill>
                  <a:srgbClr val="FF0000"/>
                </a:solidFill>
              </a:rPr>
              <a:t>Исследовательская </a:t>
            </a:r>
            <a:r>
              <a:rPr lang="ru-RU" b="1" dirty="0">
                <a:solidFill>
                  <a:srgbClr val="FF0000"/>
                </a:solidFill>
              </a:rPr>
              <a:t>работа. Проверка.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49829"/>
            <a:ext cx="10643809" cy="5167085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 поговорим о форме нашего поведения, о том, что должно войти в нашу привычку, что тоже должно стать нашим внутренним содержанием.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О чем?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[           ]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,(что…), (что…).  ОДНОРОДНОЕ СОПОДЧИНЕНИЕ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ru-RU" sz="2400" b="1" i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просты и снисходительны к своим недостаткам, не страдайте от них, так как хуже нет, когда в человеке развивается «комплекс неполноценности». </a:t>
            </a:r>
            <a:endParaRPr lang="ru-RU" sz="24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/>
              </a:rPr>
              <a:t>              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Почему?                   Чего?</a:t>
            </a: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endParaRPr lang="ru-RU" sz="2400" b="1" dirty="0">
              <a:solidFill>
                <a:prstClr val="black"/>
              </a:solidFill>
              <a:latin typeface="Garamond" panose="02020404030301010803"/>
            </a:endParaRPr>
          </a:p>
          <a:p>
            <a:pPr marL="0" lvl="0" indent="0" defTabSz="914400">
              <a:spcBef>
                <a:spcPts val="0"/>
              </a:spcBef>
              <a:buClrTx/>
              <a:buSzTx/>
              <a:buNone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[           ]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</a:rPr>
              <a:t>,(так как …), (когда…).  ПОСЛЕДОВАТЕЛЬНОЕ ПОДЧИНЕНИЕ</a:t>
            </a:r>
            <a:endParaRPr lang="ru-RU" sz="2400" b="1" dirty="0">
              <a:solidFill>
                <a:prstClr val="black"/>
              </a:solidFill>
              <a:latin typeface="Garamond" panose="02020404030301010803"/>
            </a:endParaRPr>
          </a:p>
          <a:p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269241" y="3281739"/>
            <a:ext cx="1447582" cy="32754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269241" y="3062514"/>
            <a:ext cx="2533501" cy="43542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269241" y="5602513"/>
            <a:ext cx="1735216" cy="43542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3004457" y="5602513"/>
            <a:ext cx="1582057" cy="4354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из ОГЭ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314" y="1291771"/>
            <a:ext cx="11364686" cy="5225143"/>
          </a:xfrm>
        </p:spPr>
        <p:txBody>
          <a:bodyPr>
            <a:normAutofit/>
          </a:bodyPr>
          <a:lstStyle/>
          <a:p>
            <a:r>
              <a:rPr lang="ru-RU" dirty="0"/>
              <a:t>1.Среди предложений 1-5 найдите сложноподчинённое предложение с </a:t>
            </a:r>
            <a:r>
              <a:rPr lang="ru-RU" b="1" dirty="0"/>
              <a:t>однородным</a:t>
            </a:r>
            <a:r>
              <a:rPr lang="ru-RU" dirty="0"/>
              <a:t> </a:t>
            </a:r>
            <a:r>
              <a:rPr lang="ru-RU" b="1" dirty="0"/>
              <a:t>подчинением </a:t>
            </a:r>
            <a:r>
              <a:rPr lang="ru-RU" dirty="0"/>
              <a:t>придаточны</a:t>
            </a:r>
            <a:r>
              <a:rPr lang="ru-RU" b="1" dirty="0"/>
              <a:t>х</a:t>
            </a:r>
            <a:r>
              <a:rPr lang="ru-RU" dirty="0"/>
              <a:t>. Напишите номер этого предложения.</a:t>
            </a:r>
            <a:r>
              <a:rPr lang="ru-RU" b="1" dirty="0"/>
              <a:t> </a:t>
            </a:r>
            <a:endParaRPr lang="ru-RU" dirty="0"/>
          </a:p>
          <a:p>
            <a:r>
              <a:rPr lang="ru-RU" i="1" dirty="0"/>
              <a:t>(1) Ольга Ивановна тоже готовилась к приходу жильца. (2) Поначалу, узнав от дочки о неожиданном госте, она вспылила: "Терпеть не могу, когда в доме чужие люди!" (3) Но потом стала сама себя убеждать, что места в доме достаточно, что сама она все равно целыми днями пропадает в своей больнице. (4) И вообще, жилец - временный. (5) Ольга Ивановна отошла и весь остаток дня приводила дом в порядок: ей не хотелось ударить лицом в грязь перед незнакомым человеком</a:t>
            </a:r>
            <a:r>
              <a:rPr lang="ru-RU" i="1" dirty="0" smtClean="0"/>
              <a:t>.</a:t>
            </a:r>
          </a:p>
          <a:p>
            <a:pPr fontAlgn="base"/>
            <a:r>
              <a:rPr lang="ru-RU" i="1" dirty="0" smtClean="0"/>
              <a:t>2.</a:t>
            </a:r>
            <a:r>
              <a:rPr lang="ru-RU" dirty="0"/>
              <a:t> Среди пред­ло­же­ний 1—5най­ди­те слож­ное пред­ло­же­ние с</a:t>
            </a:r>
            <a:r>
              <a:rPr lang="ru-RU" b="1" dirty="0"/>
              <a:t> по­сле­до­ва­тель­ным под­чи­не­ни­ем </a:t>
            </a:r>
            <a:r>
              <a:rPr lang="ru-RU" dirty="0"/>
              <a:t>при­да­точ­ных. На­пи­ши­те номер этого пред­ло­же­ния.</a:t>
            </a:r>
          </a:p>
          <a:p>
            <a:pPr fontAlgn="base"/>
            <a:r>
              <a:rPr lang="ru-RU" i="1" dirty="0"/>
              <a:t>(1)Запах кофе был для Андрея не просто запахом. (2)Он был незабываемым воспоминанием, воспоминанием о прошлом, о детстве, о счастье, о том самом настоящем счастье, которое можно испытать только тогда, когда лет тебе совсем мало. (3)Запах молотого кофе всегда наводит его на эти воспоминания...</a:t>
            </a:r>
            <a:endParaRPr lang="ru-RU" dirty="0"/>
          </a:p>
          <a:p>
            <a:r>
              <a:rPr lang="ru-RU" i="1" dirty="0"/>
              <a:t>(4)Дома у них, по правде говоря, кофе не водился. (5)Насколько Андрей помнил, ни мать, ни отец его не пили.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36677" y="2704978"/>
            <a:ext cx="2979894" cy="2387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62743" y="877332"/>
            <a:ext cx="8374743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Задание 1.</a:t>
            </a:r>
            <a:r>
              <a:rPr kumimoji="0" lang="ru-RU" alt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ru-RU" altLang="ru-RU" sz="28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Заполните «слепую» таблицу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 descr="http://rus.1september.ru/2001/18/ris-2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03603"/>
            <a:ext cx="9143999" cy="390789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8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Рефлексия учебной деятельности на </a:t>
            </a:r>
            <a:r>
              <a:rPr lang="ru-RU" b="1" dirty="0" smtClean="0"/>
              <a:t>уроке: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687352" cy="3880773"/>
          </a:xfrm>
        </p:spPr>
        <p:txBody>
          <a:bodyPr>
            <a:normAutofit/>
          </a:bodyPr>
          <a:lstStyle/>
          <a:p>
            <a:endParaRPr lang="ru-RU" dirty="0"/>
          </a:p>
          <a:p>
            <a:pPr lvl="0"/>
            <a:r>
              <a:rPr lang="ru-RU" sz="3200" dirty="0"/>
              <a:t>Какое задание сегодня вам больше понравилось и почему?</a:t>
            </a:r>
          </a:p>
          <a:p>
            <a:pPr lvl="0"/>
            <a:r>
              <a:rPr lang="ru-RU" sz="3200" dirty="0"/>
              <a:t>На каком этапе урока вы чувствовали себя уверенно?</a:t>
            </a:r>
          </a:p>
          <a:p>
            <a:pPr lvl="0"/>
            <a:r>
              <a:rPr lang="ru-RU" sz="3200" dirty="0"/>
              <a:t>Над чем вы чувствуете необходимость поработать дополнительно?</a:t>
            </a:r>
          </a:p>
          <a:p>
            <a:pPr marL="0" indent="0">
              <a:buNone/>
            </a:pPr>
            <a:r>
              <a:rPr lang="ru-RU" sz="32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5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382552" cy="38807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Выучить теорию( параграф 14),вклеить правило в справочник;</a:t>
            </a:r>
          </a:p>
          <a:p>
            <a:r>
              <a:rPr lang="ru-RU" sz="2800" dirty="0" smtClean="0"/>
              <a:t>Упр. 236( плюс грамматические основы);</a:t>
            </a:r>
          </a:p>
          <a:p>
            <a:r>
              <a:rPr lang="ru-RU" sz="2800" dirty="0"/>
              <a:t>И</a:t>
            </a:r>
            <a:r>
              <a:rPr lang="ru-RU" sz="2800" dirty="0" smtClean="0"/>
              <a:t>ли </a:t>
            </a:r>
            <a:r>
              <a:rPr lang="ru-RU" sz="2800" dirty="0"/>
              <a:t>выписать 7  СПП с несколькими придаточными из поэмы Н.В. Гоголя «Мертвые души</a:t>
            </a:r>
            <a:r>
              <a:rPr lang="ru-RU" sz="2800" dirty="0" smtClean="0"/>
              <a:t>», </a:t>
            </a:r>
            <a:r>
              <a:rPr lang="ru-RU" sz="2800" dirty="0"/>
              <a:t>составить схемы </a:t>
            </a:r>
            <a:r>
              <a:rPr lang="ru-RU" sz="2800" dirty="0" smtClean="0"/>
              <a:t>предложений, определить вид подчинения придаточных, выделить основы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5369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406401"/>
            <a:ext cx="9603275" cy="66765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2.Цифровой диктант(ДА-1,нет-0)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14" y="1219199"/>
            <a:ext cx="11974285" cy="545737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</a:t>
            </a:r>
            <a:r>
              <a:rPr lang="ru-RU" sz="2000" dirty="0"/>
              <a:t>.  Союзы </a:t>
            </a:r>
            <a:r>
              <a:rPr lang="ru-RU" sz="2000" u="sng" dirty="0"/>
              <a:t>что, если, когда </a:t>
            </a:r>
            <a:r>
              <a:rPr lang="ru-RU" sz="2000" dirty="0"/>
              <a:t>– подчинительные. </a:t>
            </a:r>
          </a:p>
          <a:p>
            <a:r>
              <a:rPr lang="ru-RU" sz="2000" dirty="0"/>
              <a:t>2.  Придаточное предложение может стоять после главного, в середине его или перед ним. </a:t>
            </a:r>
          </a:p>
          <a:p>
            <a:r>
              <a:rPr lang="ru-RU" sz="2000" dirty="0"/>
              <a:t>3.  Двусоставное предложение может быть неопределенно-личным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4.  В предложении «Сделано все, чтобы я мог жить спокойно» первая часть – придаточное предложение. </a:t>
            </a:r>
          </a:p>
          <a:p>
            <a:r>
              <a:rPr lang="ru-RU" sz="2000" dirty="0"/>
              <a:t>5.  Простые предложения в составе ССП зависят друг от друга. </a:t>
            </a:r>
          </a:p>
          <a:p>
            <a:r>
              <a:rPr lang="ru-RU" sz="2000" dirty="0"/>
              <a:t>6.  Союзы либо, тоже, однако – сочинительные. </a:t>
            </a:r>
          </a:p>
          <a:p>
            <a:r>
              <a:rPr lang="ru-RU" sz="2000" dirty="0"/>
              <a:t>7.  Союзные слова не только прикрепляют придаточное предложение к главному (или другому придаточному), но и являются членами придаточного предложения. </a:t>
            </a:r>
          </a:p>
          <a:p>
            <a:r>
              <a:rPr lang="ru-RU" sz="2000" dirty="0"/>
              <a:t>8.  Придаточные изъяснительные предложения отвечают на вопросы косвенных падежей. </a:t>
            </a:r>
          </a:p>
          <a:p>
            <a:r>
              <a:rPr lang="ru-RU" sz="2000" dirty="0"/>
              <a:t>9.  [       ], (</a:t>
            </a:r>
            <a:r>
              <a:rPr lang="ru-RU" sz="2000" dirty="0" err="1"/>
              <a:t>с.с</a:t>
            </a:r>
            <a:r>
              <a:rPr lang="ru-RU" sz="2000" dirty="0"/>
              <a:t>. который…). – схема СПП. </a:t>
            </a:r>
          </a:p>
          <a:p>
            <a:r>
              <a:rPr lang="ru-RU" sz="2000" dirty="0"/>
              <a:t>10. </a:t>
            </a:r>
            <a:r>
              <a:rPr lang="ru-RU" sz="2000" dirty="0" smtClean="0"/>
              <a:t>Простые </a:t>
            </a:r>
            <a:r>
              <a:rPr lang="ru-RU" sz="2000" dirty="0"/>
              <a:t>предложения в составе СПП равноправны между собой.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7298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771" y="435429"/>
            <a:ext cx="11016343" cy="609600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+mj-lt"/>
              </a:rPr>
              <a:t> 1.  Союзы что, если, когда – подчинительные. (Да – 1)</a:t>
            </a:r>
          </a:p>
          <a:p>
            <a:r>
              <a:rPr lang="ru-RU" sz="2000" dirty="0">
                <a:latin typeface="+mj-lt"/>
              </a:rPr>
              <a:t>2.  Придаточное предложение может стоять после главного, в середине его или перед ним. (Да – 1)</a:t>
            </a:r>
          </a:p>
          <a:p>
            <a:r>
              <a:rPr lang="ru-RU" sz="2000" dirty="0">
                <a:latin typeface="+mj-lt"/>
              </a:rPr>
              <a:t>3.  Двусоставное предложение может быть неопределенно-личным. (Нет – 0)</a:t>
            </a:r>
          </a:p>
          <a:p>
            <a:r>
              <a:rPr lang="ru-RU" sz="2000" dirty="0">
                <a:latin typeface="+mj-lt"/>
              </a:rPr>
              <a:t>4.  В предложении «Сделано все, чтобы я мог жить спокойно» первая часть – придаточное предложение. (Нет – 0)</a:t>
            </a:r>
          </a:p>
          <a:p>
            <a:r>
              <a:rPr lang="ru-RU" sz="2000" dirty="0">
                <a:latin typeface="+mj-lt"/>
              </a:rPr>
              <a:t>5.  Простые предложения в составе ССП зависят друг от друга. (Нет – 0)</a:t>
            </a:r>
          </a:p>
          <a:p>
            <a:r>
              <a:rPr lang="ru-RU" sz="2000" dirty="0">
                <a:latin typeface="+mj-lt"/>
              </a:rPr>
              <a:t>6.  Союзы либо, тоже, однако – сочинительные. (Да – 1)</a:t>
            </a:r>
          </a:p>
          <a:p>
            <a:r>
              <a:rPr lang="ru-RU" sz="2000" dirty="0">
                <a:latin typeface="+mj-lt"/>
              </a:rPr>
              <a:t>7.  Союзные слова не только прикрепляют придаточное предложение к главному (или другому придаточному), но и являются членами придаточного предложения. (Да – 1)</a:t>
            </a:r>
          </a:p>
          <a:p>
            <a:r>
              <a:rPr lang="ru-RU" sz="2000" dirty="0">
                <a:latin typeface="+mj-lt"/>
              </a:rPr>
              <a:t>8.  Придаточные изъяснительные предложения отвечают на вопросы косвенных падежей. (Да – 1)</a:t>
            </a:r>
          </a:p>
          <a:p>
            <a:r>
              <a:rPr lang="ru-RU" sz="2000" dirty="0">
                <a:latin typeface="+mj-lt"/>
              </a:rPr>
              <a:t>9.  [       ], (</a:t>
            </a:r>
            <a:r>
              <a:rPr lang="ru-RU" sz="2000" dirty="0" err="1">
                <a:latin typeface="+mj-lt"/>
              </a:rPr>
              <a:t>с.с</a:t>
            </a:r>
            <a:r>
              <a:rPr lang="ru-RU" sz="2000" dirty="0">
                <a:latin typeface="+mj-lt"/>
              </a:rPr>
              <a:t>. который…). – схема СПП. (Да – 1)</a:t>
            </a:r>
          </a:p>
          <a:p>
            <a:r>
              <a:rPr lang="ru-RU" sz="2000" dirty="0">
                <a:latin typeface="+mj-lt"/>
              </a:rPr>
              <a:t>10.      Простые предложения в составе СПП равноправны между собой. (Нет – 0)</a:t>
            </a:r>
          </a:p>
          <a:p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3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Поменяйтесь тетрадями, проверьте диктант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Ключ:</a:t>
            </a:r>
            <a:r>
              <a:rPr lang="ru-RU" dirty="0" smtClean="0"/>
              <a:t> </a:t>
            </a:r>
            <a:r>
              <a:rPr lang="ru-RU" b="1" dirty="0" smtClean="0"/>
              <a:t>1 1 0 0 0 1 1 1 1 0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>
                <a:solidFill>
                  <a:srgbClr val="0070C0"/>
                </a:solidFill>
              </a:rPr>
              <a:t>0 ошибок- «5»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1-2 ошибки- «4»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3-4 ошибки- «3»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5 и более- «2»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Поставьте оценку за работу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27929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62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609601"/>
            <a:ext cx="10672837" cy="5431762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  </a:t>
            </a:r>
            <a:r>
              <a:rPr lang="ru-RU" sz="2800" b="1" i="1" dirty="0" smtClean="0">
                <a:solidFill>
                  <a:srgbClr val="0070C0"/>
                </a:solidFill>
              </a:rPr>
              <a:t>Задание </a:t>
            </a:r>
            <a:r>
              <a:rPr lang="ru-RU" sz="2800" b="1" i="1" dirty="0">
                <a:solidFill>
                  <a:srgbClr val="0070C0"/>
                </a:solidFill>
              </a:rPr>
              <a:t>3.</a:t>
            </a:r>
            <a:endParaRPr lang="ru-RU" sz="2800" dirty="0">
              <a:solidFill>
                <a:srgbClr val="0070C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-</a:t>
            </a:r>
            <a:r>
              <a:rPr lang="ru-RU" sz="2800" u="sng" dirty="0" smtClean="0">
                <a:solidFill>
                  <a:srgbClr val="0070C0"/>
                </a:solidFill>
              </a:rPr>
              <a:t>Прочитайте предложения. Откуда строки? Кто автор?</a:t>
            </a:r>
          </a:p>
          <a:p>
            <a:r>
              <a:rPr lang="ru-RU" sz="2800" dirty="0"/>
              <a:t>Наконец бричка, сделавши порядочный скачок, въехала в ворота гостиницы, как будто телега опустилась в яму.</a:t>
            </a:r>
          </a:p>
          <a:p>
            <a:endParaRPr lang="ru-RU" sz="2800" dirty="0" smtClean="0"/>
          </a:p>
          <a:p>
            <a:r>
              <a:rPr lang="ru-RU" sz="2800" dirty="0" smtClean="0"/>
              <a:t>Чичиков </a:t>
            </a:r>
            <a:r>
              <a:rPr lang="ru-RU" sz="2800" dirty="0"/>
              <a:t>был встречен Петрушкою, который одной рукой придерживал полы своего сюртука, ибо он не любил, чтобы расходились полы</a:t>
            </a:r>
            <a:r>
              <a:rPr lang="ru-RU" sz="2800" dirty="0" smtClean="0"/>
              <a:t>.</a:t>
            </a:r>
          </a:p>
          <a:p>
            <a:endParaRPr lang="ru-RU" sz="3200" i="1" dirty="0"/>
          </a:p>
          <a:p>
            <a:r>
              <a:rPr lang="ru-RU" sz="3200" i="1" dirty="0" smtClean="0"/>
              <a:t> </a:t>
            </a:r>
            <a:r>
              <a:rPr lang="ru-RU" sz="3200" i="1" u="sng" dirty="0"/>
              <a:t>Составьте схемы, определите вид придаточных.</a:t>
            </a:r>
            <a:r>
              <a:rPr lang="ru-RU" sz="3200" i="1" dirty="0"/>
              <a:t> </a:t>
            </a:r>
          </a:p>
          <a:p>
            <a:endParaRPr lang="ru-RU" sz="32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2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75771"/>
            <a:ext cx="10730896" cy="1349829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Тема урока: «Виды СПП </a:t>
            </a:r>
            <a:r>
              <a:rPr lang="ru-RU" b="1" i="1" dirty="0"/>
              <a:t>с несколькими </a:t>
            </a:r>
            <a:r>
              <a:rPr lang="ru-RU" b="1" i="1" dirty="0" smtClean="0"/>
              <a:t>придаточными предложениями»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Цели урока: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17487"/>
            <a:ext cx="8596668" cy="4023876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200" i="1" dirty="0" smtClean="0"/>
              <a:t>-узнать </a:t>
            </a:r>
            <a:r>
              <a:rPr lang="ru-RU" sz="3200" i="1" dirty="0"/>
              <a:t>виды </a:t>
            </a:r>
            <a:r>
              <a:rPr lang="ru-RU" sz="3200" i="1" dirty="0" smtClean="0"/>
              <a:t>подчинительной связи</a:t>
            </a:r>
          </a:p>
          <a:p>
            <a:pPr marL="0" indent="0">
              <a:buNone/>
            </a:pPr>
            <a:r>
              <a:rPr lang="ru-RU" sz="3200" i="1" dirty="0" smtClean="0"/>
              <a:t>-узнать комбинации </a:t>
            </a:r>
            <a:r>
              <a:rPr lang="ru-RU" sz="3200" i="1" dirty="0"/>
              <a:t>нескольких придаточных в </a:t>
            </a:r>
            <a:r>
              <a:rPr lang="ru-RU" sz="3200" i="1" dirty="0" smtClean="0"/>
              <a:t>СПП</a:t>
            </a:r>
          </a:p>
          <a:p>
            <a:pPr marL="0" indent="0">
              <a:buNone/>
            </a:pPr>
            <a:r>
              <a:rPr lang="ru-RU" sz="3200" i="1" dirty="0" smtClean="0"/>
              <a:t> -научиться </a:t>
            </a:r>
            <a:r>
              <a:rPr lang="ru-RU" sz="3200" i="1" dirty="0"/>
              <a:t>составлять схемы и строить СПП с несколькими придаточными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908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Задание 4</a:t>
            </a:r>
            <a:r>
              <a:rPr lang="ru-RU" dirty="0"/>
              <a:t>. </a:t>
            </a:r>
            <a:r>
              <a:rPr lang="ru-RU" u="sng" dirty="0"/>
              <a:t>Запишите предложения. Сделайте их схемы. Сделайте </a:t>
            </a:r>
            <a:r>
              <a:rPr lang="ru-RU" u="sng" dirty="0" smtClean="0"/>
              <a:t>выводы.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177143"/>
            <a:ext cx="11263086" cy="4354286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sz="2400" dirty="0" smtClean="0"/>
              <a:t>.</a:t>
            </a:r>
            <a:r>
              <a:rPr lang="ru-RU" sz="2400" dirty="0"/>
              <a:t> Кучер сказал моему отцу, что лошади устали, что мы не доедем засветло.</a:t>
            </a:r>
          </a:p>
          <a:p>
            <a:r>
              <a:rPr lang="ru-RU" sz="2400" dirty="0" smtClean="0"/>
              <a:t>2.</a:t>
            </a:r>
            <a:r>
              <a:rPr lang="ru-RU" sz="2400" dirty="0"/>
              <a:t> Когда мы пришли, отец показал мне несколько крупных окуней, которых выловил без меня.</a:t>
            </a:r>
          </a:p>
          <a:p>
            <a:r>
              <a:rPr lang="ru-RU" sz="2400" dirty="0" smtClean="0"/>
              <a:t>3.</a:t>
            </a:r>
            <a:r>
              <a:rPr lang="ru-RU" sz="2400" dirty="0"/>
              <a:t> Нам сказали, что розы будут цвести все лето, если мы правильно срежем цветы.</a:t>
            </a:r>
          </a:p>
          <a:p>
            <a:r>
              <a:rPr lang="ru-RU" sz="3200" dirty="0" smtClean="0"/>
              <a:t>Выводы?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942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подчинения придаточных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10397066" cy="4110962"/>
          </a:xfrm>
        </p:spPr>
        <p:txBody>
          <a:bodyPr>
            <a:normAutofit/>
          </a:bodyPr>
          <a:lstStyle/>
          <a:p>
            <a:r>
              <a:rPr lang="ru-RU" sz="2000" dirty="0"/>
              <a:t>Однородное соподчинение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[             ]</a:t>
            </a:r>
            <a:r>
              <a:rPr lang="ru-RU" sz="2000" dirty="0"/>
              <a:t>,   (                              ), (                            ).</a:t>
            </a:r>
          </a:p>
          <a:p>
            <a:r>
              <a:rPr lang="ru-RU" sz="2000" dirty="0"/>
              <a:t>Параллельное соподчинение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(                            ),</a:t>
            </a:r>
            <a:r>
              <a:rPr lang="en-US" sz="2000" dirty="0"/>
              <a:t> [             ]</a:t>
            </a:r>
            <a:r>
              <a:rPr lang="ru-RU" sz="2000" dirty="0"/>
              <a:t>, (                              ).</a:t>
            </a:r>
          </a:p>
          <a:p>
            <a:r>
              <a:rPr lang="ru-RU" sz="2000" dirty="0"/>
              <a:t>Последовательное подчинение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en-US" sz="2000" dirty="0"/>
              <a:t>[             ]</a:t>
            </a:r>
            <a:r>
              <a:rPr lang="ru-RU" sz="2000" dirty="0"/>
              <a:t>,   (                              ), (                            ).</a:t>
            </a:r>
          </a:p>
          <a:p>
            <a:endParaRPr lang="ru-RU" sz="2000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200567" y="2844799"/>
            <a:ext cx="2413490" cy="377372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200567" y="2585491"/>
            <a:ext cx="4503547" cy="636679"/>
          </a:xfrm>
          <a:prstGeom prst="curvedDownArrow">
            <a:avLst>
              <a:gd name="adj1" fmla="val 23057"/>
              <a:gd name="adj2" fmla="val 6856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3744686" y="3933371"/>
            <a:ext cx="2206171" cy="406400"/>
          </a:xfrm>
          <a:prstGeom prst="curvedDownArrow">
            <a:avLst>
              <a:gd name="adj1" fmla="val 23057"/>
              <a:gd name="adj2" fmla="val 6856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 flipH="1">
            <a:off x="1307909" y="3933371"/>
            <a:ext cx="2436775" cy="406399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>
            <a:off x="1307908" y="5050970"/>
            <a:ext cx="2144431" cy="464459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3452339" y="5050970"/>
            <a:ext cx="2353375" cy="464459"/>
          </a:xfrm>
          <a:prstGeom prst="curvedDownArrow">
            <a:avLst>
              <a:gd name="adj1" fmla="val 23057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52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1082</Words>
  <Application>Microsoft Office PowerPoint</Application>
  <PresentationFormat>Широкоэкранный</PresentationFormat>
  <Paragraphs>102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Garamond</vt:lpstr>
      <vt:lpstr>Times New Roman</vt:lpstr>
      <vt:lpstr>Trebuchet MS</vt:lpstr>
      <vt:lpstr>Wingdings 3</vt:lpstr>
      <vt:lpstr>Аспект</vt:lpstr>
      <vt:lpstr>Урок русского языка в 9 классе </vt:lpstr>
      <vt:lpstr>Презентация PowerPoint</vt:lpstr>
      <vt:lpstr>2.Цифровой диктант(ДА-1,нет-0) </vt:lpstr>
      <vt:lpstr>Презентация PowerPoint</vt:lpstr>
      <vt:lpstr>Поменяйтесь тетрадями, проверьте диктант  Ключ: 1 1 0 0 0 1 1 1 1 0  0 ошибок- «5» 1-2 ошибки- «4» 3-4 ошибки- «3» 5 и более- «2»  Поставьте оценку за работу </vt:lpstr>
      <vt:lpstr>Презентация PowerPoint</vt:lpstr>
      <vt:lpstr>Тема урока: «Виды СПП с несколькими придаточными предложениями»  Цели урока:</vt:lpstr>
      <vt:lpstr>Задание 4. Запишите предложения. Сделайте их схемы. Сделайте выводы.</vt:lpstr>
      <vt:lpstr>Виды подчинения придаточных</vt:lpstr>
      <vt:lpstr>Презентация PowerPoint</vt:lpstr>
      <vt:lpstr>Презентация PowerPoint</vt:lpstr>
      <vt:lpstr>  Задание 6.  Прочитайте текст . Сформулируйте основную мысль текста. Перепишите, расставляя знаки препинания и вставляя пропущенные бквы. Определите способ подчинения в СПП с несколькими придаточными.  </vt:lpstr>
      <vt:lpstr>Презентация PowerPoint</vt:lpstr>
      <vt:lpstr>Задание 6. Самопроверка  </vt:lpstr>
      <vt:lpstr>Презентация PowerPoint</vt:lpstr>
      <vt:lpstr>Презентация PowerPoint</vt:lpstr>
      <vt:lpstr>Презентация PowerPoint</vt:lpstr>
      <vt:lpstr>Задание 7.Исследовательская работа. Проверка.</vt:lpstr>
      <vt:lpstr>Задание из ОГЭ</vt:lpstr>
      <vt:lpstr>Рефлексия учебной деятельности на уроке:</vt:lpstr>
      <vt:lpstr>Домашнее задание: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Вахрушева  Lyxvjwgnrk</dc:creator>
  <cp:lastModifiedBy>Татьяна Вахрушева  Lyxvjwgnrk</cp:lastModifiedBy>
  <cp:revision>13</cp:revision>
  <dcterms:created xsi:type="dcterms:W3CDTF">2024-03-13T14:45:15Z</dcterms:created>
  <dcterms:modified xsi:type="dcterms:W3CDTF">2024-03-13T16:39:45Z</dcterms:modified>
</cp:coreProperties>
</file>