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91" r:id="rId2"/>
    <p:sldId id="256" r:id="rId3"/>
    <p:sldId id="265" r:id="rId4"/>
    <p:sldId id="270" r:id="rId5"/>
    <p:sldId id="288" r:id="rId6"/>
    <p:sldId id="287" r:id="rId7"/>
    <p:sldId id="257" r:id="rId8"/>
    <p:sldId id="258" r:id="rId9"/>
    <p:sldId id="259" r:id="rId10"/>
    <p:sldId id="271" r:id="rId11"/>
    <p:sldId id="266" r:id="rId12"/>
    <p:sldId id="289" r:id="rId13"/>
    <p:sldId id="290" r:id="rId14"/>
    <p:sldId id="262" r:id="rId15"/>
    <p:sldId id="263" r:id="rId16"/>
    <p:sldId id="264" r:id="rId17"/>
    <p:sldId id="274" r:id="rId18"/>
    <p:sldId id="261" r:id="rId19"/>
    <p:sldId id="273" r:id="rId20"/>
    <p:sldId id="280" r:id="rId21"/>
    <p:sldId id="281" r:id="rId22"/>
    <p:sldId id="276" r:id="rId23"/>
    <p:sldId id="277" r:id="rId24"/>
    <p:sldId id="278" r:id="rId25"/>
    <p:sldId id="275" r:id="rId26"/>
    <p:sldId id="283" r:id="rId27"/>
    <p:sldId id="284" r:id="rId28"/>
    <p:sldId id="285" r:id="rId29"/>
    <p:sldId id="279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143ED-03A4-4242-8E71-A5A7B391A745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92ADE05-6CDB-4E85-97B7-678BBF378CC1}">
      <dgm:prSet phldrT="[Текст]" phldr="1"/>
      <dgm:spPr/>
      <dgm:t>
        <a:bodyPr/>
        <a:lstStyle/>
        <a:p>
          <a:endParaRPr lang="ru-RU" dirty="0"/>
        </a:p>
      </dgm:t>
    </dgm:pt>
    <dgm:pt modelId="{28E8B5CF-3359-4EFD-8972-6CBB6337CA5D}" type="parTrans" cxnId="{8D2365E7-5082-407C-B1C2-91661570A2D1}">
      <dgm:prSet/>
      <dgm:spPr/>
      <dgm:t>
        <a:bodyPr/>
        <a:lstStyle/>
        <a:p>
          <a:endParaRPr lang="ru-RU"/>
        </a:p>
      </dgm:t>
    </dgm:pt>
    <dgm:pt modelId="{4B7335FD-9989-4A2B-A99B-F90D0CAE7E6C}" type="sibTrans" cxnId="{8D2365E7-5082-407C-B1C2-91661570A2D1}">
      <dgm:prSet/>
      <dgm:spPr/>
      <dgm:t>
        <a:bodyPr/>
        <a:lstStyle/>
        <a:p>
          <a:endParaRPr lang="ru-RU"/>
        </a:p>
      </dgm:t>
    </dgm:pt>
    <dgm:pt modelId="{4D811906-36A4-42DB-9373-44BFB4393E82}">
      <dgm:prSet phldrT="[Текст]"/>
      <dgm:spPr/>
      <dgm:t>
        <a:bodyPr/>
        <a:lstStyle/>
        <a:p>
          <a:r>
            <a:rPr lang="ru-RU" dirty="0" smtClean="0"/>
            <a:t>Пряжа </a:t>
          </a:r>
        </a:p>
        <a:p>
          <a:r>
            <a:rPr lang="ru-RU" dirty="0" smtClean="0"/>
            <a:t>нитки</a:t>
          </a:r>
          <a:endParaRPr lang="ru-RU" dirty="0"/>
        </a:p>
      </dgm:t>
    </dgm:pt>
    <dgm:pt modelId="{A97EE08F-828D-424C-AF11-0DCC10870A9C}" type="parTrans" cxnId="{4E7C09DC-B139-4E81-B013-5503E2A48251}">
      <dgm:prSet/>
      <dgm:spPr/>
      <dgm:t>
        <a:bodyPr/>
        <a:lstStyle/>
        <a:p>
          <a:endParaRPr lang="ru-RU"/>
        </a:p>
      </dgm:t>
    </dgm:pt>
    <dgm:pt modelId="{C53A9D1B-47A3-4376-B68C-AE7D8F2F1BFE}" type="sibTrans" cxnId="{4E7C09DC-B139-4E81-B013-5503E2A48251}">
      <dgm:prSet/>
      <dgm:spPr/>
      <dgm:t>
        <a:bodyPr/>
        <a:lstStyle/>
        <a:p>
          <a:endParaRPr lang="ru-RU"/>
        </a:p>
      </dgm:t>
    </dgm:pt>
    <dgm:pt modelId="{61BAF0BE-C713-4A07-A87E-6B3B09FB3B5F}">
      <dgm:prSet phldrT="[Текст]" phldr="1"/>
      <dgm:spPr/>
      <dgm:t>
        <a:bodyPr/>
        <a:lstStyle/>
        <a:p>
          <a:endParaRPr lang="ru-RU"/>
        </a:p>
      </dgm:t>
    </dgm:pt>
    <dgm:pt modelId="{B4A906ED-1D47-411D-BE57-E50CB62979C3}" type="parTrans" cxnId="{9107891B-E3AD-4691-803A-A96E4AFA0D7B}">
      <dgm:prSet/>
      <dgm:spPr/>
      <dgm:t>
        <a:bodyPr/>
        <a:lstStyle/>
        <a:p>
          <a:endParaRPr lang="ru-RU"/>
        </a:p>
      </dgm:t>
    </dgm:pt>
    <dgm:pt modelId="{C2FC24C9-F494-49C5-9F3D-9F9516D5ABC1}" type="sibTrans" cxnId="{9107891B-E3AD-4691-803A-A96E4AFA0D7B}">
      <dgm:prSet/>
      <dgm:spPr/>
      <dgm:t>
        <a:bodyPr/>
        <a:lstStyle/>
        <a:p>
          <a:endParaRPr lang="ru-RU"/>
        </a:p>
      </dgm:t>
    </dgm:pt>
    <dgm:pt modelId="{8610B610-B109-47C7-85D5-C6492C021F58}" type="pres">
      <dgm:prSet presAssocID="{EDC143ED-03A4-4242-8E71-A5A7B391A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6EE02-555B-492E-AF50-DCF17F975A3A}" type="pres">
      <dgm:prSet presAssocID="{192ADE05-6CDB-4E85-97B7-678BBF378CC1}" presName="node" presStyleLbl="node1" presStyleIdx="0" presStyleCnt="3" custScaleX="44779" custScaleY="4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17EF5-2E4E-42B1-B674-E79D3A39A3EA}" type="pres">
      <dgm:prSet presAssocID="{4B7335FD-9989-4A2B-A99B-F90D0CAE7E6C}" presName="sibTrans" presStyleLbl="sibTrans2D1" presStyleIdx="0" presStyleCnt="2" custScaleX="172730" custLinFactNeighborX="8027" custLinFactNeighborY="-4455"/>
      <dgm:spPr/>
      <dgm:t>
        <a:bodyPr/>
        <a:lstStyle/>
        <a:p>
          <a:endParaRPr lang="ru-RU"/>
        </a:p>
      </dgm:t>
    </dgm:pt>
    <dgm:pt modelId="{06C0AC2D-9A64-44DE-99BC-F6A18626D65B}" type="pres">
      <dgm:prSet presAssocID="{4B7335FD-9989-4A2B-A99B-F90D0CAE7E6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DD9A213-A3D0-45B8-B778-8158E1BA4A07}" type="pres">
      <dgm:prSet presAssocID="{4D811906-36A4-42DB-9373-44BFB4393E82}" presName="node" presStyleLbl="node1" presStyleIdx="1" presStyleCnt="3" custScaleX="52253" custScaleY="4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D3A0-A2D2-4FE1-BBE5-887A0C74D1A6}" type="pres">
      <dgm:prSet presAssocID="{C53A9D1B-47A3-4376-B68C-AE7D8F2F1BFE}" presName="sibTrans" presStyleLbl="sibTrans2D1" presStyleIdx="1" presStyleCnt="2" custScaleX="155554"/>
      <dgm:spPr/>
      <dgm:t>
        <a:bodyPr/>
        <a:lstStyle/>
        <a:p>
          <a:endParaRPr lang="ru-RU"/>
        </a:p>
      </dgm:t>
    </dgm:pt>
    <dgm:pt modelId="{82B5056E-6280-434E-A2F2-7F0F268F334C}" type="pres">
      <dgm:prSet presAssocID="{C53A9D1B-47A3-4376-B68C-AE7D8F2F1B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BE5F0A7-B25E-4E80-8B0D-88FF4BE2FE81}" type="pres">
      <dgm:prSet presAssocID="{61BAF0BE-C713-4A07-A87E-6B3B09FB3B5F}" presName="node" presStyleLbl="node1" presStyleIdx="2" presStyleCnt="3" custScaleX="49097" custScaleY="37702" custLinFactNeighborX="-4146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59016-5E8F-411F-A288-5D7C50515CC2}" type="presOf" srcId="{EDC143ED-03A4-4242-8E71-A5A7B391A745}" destId="{8610B610-B109-47C7-85D5-C6492C021F58}" srcOrd="0" destOrd="0" presId="urn:microsoft.com/office/officeart/2005/8/layout/process1"/>
    <dgm:cxn modelId="{CD387C59-15FB-4F27-820E-E1905EF2F30E}" type="presOf" srcId="{4B7335FD-9989-4A2B-A99B-F90D0CAE7E6C}" destId="{06C0AC2D-9A64-44DE-99BC-F6A18626D65B}" srcOrd="1" destOrd="0" presId="urn:microsoft.com/office/officeart/2005/8/layout/process1"/>
    <dgm:cxn modelId="{4300D3F6-256A-4A78-9865-40EDD3F234DD}" type="presOf" srcId="{C53A9D1B-47A3-4376-B68C-AE7D8F2F1BFE}" destId="{82B5056E-6280-434E-A2F2-7F0F268F334C}" srcOrd="1" destOrd="0" presId="urn:microsoft.com/office/officeart/2005/8/layout/process1"/>
    <dgm:cxn modelId="{86C7B8EC-E0EB-42C8-BA1E-266CE1DBCDAD}" type="presOf" srcId="{61BAF0BE-C713-4A07-A87E-6B3B09FB3B5F}" destId="{EBE5F0A7-B25E-4E80-8B0D-88FF4BE2FE81}" srcOrd="0" destOrd="0" presId="urn:microsoft.com/office/officeart/2005/8/layout/process1"/>
    <dgm:cxn modelId="{8D2365E7-5082-407C-B1C2-91661570A2D1}" srcId="{EDC143ED-03A4-4242-8E71-A5A7B391A745}" destId="{192ADE05-6CDB-4E85-97B7-678BBF378CC1}" srcOrd="0" destOrd="0" parTransId="{28E8B5CF-3359-4EFD-8972-6CBB6337CA5D}" sibTransId="{4B7335FD-9989-4A2B-A99B-F90D0CAE7E6C}"/>
    <dgm:cxn modelId="{4E7C09DC-B139-4E81-B013-5503E2A48251}" srcId="{EDC143ED-03A4-4242-8E71-A5A7B391A745}" destId="{4D811906-36A4-42DB-9373-44BFB4393E82}" srcOrd="1" destOrd="0" parTransId="{A97EE08F-828D-424C-AF11-0DCC10870A9C}" sibTransId="{C53A9D1B-47A3-4376-B68C-AE7D8F2F1BFE}"/>
    <dgm:cxn modelId="{37BAB1FE-44D4-43EC-A71C-9ABBC6877152}" type="presOf" srcId="{4D811906-36A4-42DB-9373-44BFB4393E82}" destId="{BDD9A213-A3D0-45B8-B778-8158E1BA4A07}" srcOrd="0" destOrd="0" presId="urn:microsoft.com/office/officeart/2005/8/layout/process1"/>
    <dgm:cxn modelId="{AB1F0C0D-E4A7-4C65-ABAC-87DA2BD4E5A5}" type="presOf" srcId="{4B7335FD-9989-4A2B-A99B-F90D0CAE7E6C}" destId="{D8A17EF5-2E4E-42B1-B674-E79D3A39A3EA}" srcOrd="0" destOrd="0" presId="urn:microsoft.com/office/officeart/2005/8/layout/process1"/>
    <dgm:cxn modelId="{709DE5CE-AD17-4A7E-A614-09C8ED7A6525}" type="presOf" srcId="{C53A9D1B-47A3-4376-B68C-AE7D8F2F1BFE}" destId="{DD8ED3A0-A2D2-4FE1-BBE5-887A0C74D1A6}" srcOrd="0" destOrd="0" presId="urn:microsoft.com/office/officeart/2005/8/layout/process1"/>
    <dgm:cxn modelId="{9107891B-E3AD-4691-803A-A96E4AFA0D7B}" srcId="{EDC143ED-03A4-4242-8E71-A5A7B391A745}" destId="{61BAF0BE-C713-4A07-A87E-6B3B09FB3B5F}" srcOrd="2" destOrd="0" parTransId="{B4A906ED-1D47-411D-BE57-E50CB62979C3}" sibTransId="{C2FC24C9-F494-49C5-9F3D-9F9516D5ABC1}"/>
    <dgm:cxn modelId="{F7CE46AB-0895-4403-B1A1-6E580F8377ED}" type="presOf" srcId="{192ADE05-6CDB-4E85-97B7-678BBF378CC1}" destId="{1E76EE02-555B-492E-AF50-DCF17F975A3A}" srcOrd="0" destOrd="0" presId="urn:microsoft.com/office/officeart/2005/8/layout/process1"/>
    <dgm:cxn modelId="{A78C31AD-4715-403A-9200-240817F1DC32}" type="presParOf" srcId="{8610B610-B109-47C7-85D5-C6492C021F58}" destId="{1E76EE02-555B-492E-AF50-DCF17F975A3A}" srcOrd="0" destOrd="0" presId="urn:microsoft.com/office/officeart/2005/8/layout/process1"/>
    <dgm:cxn modelId="{E36B69DD-FA8E-46A7-B06E-40CF243B1913}" type="presParOf" srcId="{8610B610-B109-47C7-85D5-C6492C021F58}" destId="{D8A17EF5-2E4E-42B1-B674-E79D3A39A3EA}" srcOrd="1" destOrd="0" presId="urn:microsoft.com/office/officeart/2005/8/layout/process1"/>
    <dgm:cxn modelId="{EBCF49B7-E196-41E2-AE96-D63CFD0E89A7}" type="presParOf" srcId="{D8A17EF5-2E4E-42B1-B674-E79D3A39A3EA}" destId="{06C0AC2D-9A64-44DE-99BC-F6A18626D65B}" srcOrd="0" destOrd="0" presId="urn:microsoft.com/office/officeart/2005/8/layout/process1"/>
    <dgm:cxn modelId="{0CD88B62-1E9E-4ACC-840B-DDE7F8C9A8DC}" type="presParOf" srcId="{8610B610-B109-47C7-85D5-C6492C021F58}" destId="{BDD9A213-A3D0-45B8-B778-8158E1BA4A07}" srcOrd="2" destOrd="0" presId="urn:microsoft.com/office/officeart/2005/8/layout/process1"/>
    <dgm:cxn modelId="{AEC23C17-1974-4724-8924-01AE9057119C}" type="presParOf" srcId="{8610B610-B109-47C7-85D5-C6492C021F58}" destId="{DD8ED3A0-A2D2-4FE1-BBE5-887A0C74D1A6}" srcOrd="3" destOrd="0" presId="urn:microsoft.com/office/officeart/2005/8/layout/process1"/>
    <dgm:cxn modelId="{4D533F1C-45F1-4A64-92A5-A7DACF0CC911}" type="presParOf" srcId="{DD8ED3A0-A2D2-4FE1-BBE5-887A0C74D1A6}" destId="{82B5056E-6280-434E-A2F2-7F0F268F334C}" srcOrd="0" destOrd="0" presId="urn:microsoft.com/office/officeart/2005/8/layout/process1"/>
    <dgm:cxn modelId="{2E6655AE-6CA5-4D56-AA8B-FB494401D75C}" type="presParOf" srcId="{8610B610-B109-47C7-85D5-C6492C021F58}" destId="{EBE5F0A7-B25E-4E80-8B0D-88FF4BE2FE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143ED-03A4-4242-8E71-A5A7B391A745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92ADE05-6CDB-4E85-97B7-678BBF378CC1}">
      <dgm:prSet phldrT="[Текст]"/>
      <dgm:spPr/>
      <dgm:t>
        <a:bodyPr/>
        <a:lstStyle/>
        <a:p>
          <a:r>
            <a:rPr lang="ru-RU" dirty="0" smtClean="0"/>
            <a:t>Волокно</a:t>
          </a:r>
          <a:endParaRPr lang="ru-RU" dirty="0"/>
        </a:p>
      </dgm:t>
    </dgm:pt>
    <dgm:pt modelId="{28E8B5CF-3359-4EFD-8972-6CBB6337CA5D}" type="parTrans" cxnId="{8D2365E7-5082-407C-B1C2-91661570A2D1}">
      <dgm:prSet/>
      <dgm:spPr/>
      <dgm:t>
        <a:bodyPr/>
        <a:lstStyle/>
        <a:p>
          <a:endParaRPr lang="ru-RU"/>
        </a:p>
      </dgm:t>
    </dgm:pt>
    <dgm:pt modelId="{4B7335FD-9989-4A2B-A99B-F90D0CAE7E6C}" type="sibTrans" cxnId="{8D2365E7-5082-407C-B1C2-91661570A2D1}">
      <dgm:prSet/>
      <dgm:spPr/>
      <dgm:t>
        <a:bodyPr/>
        <a:lstStyle/>
        <a:p>
          <a:endParaRPr lang="ru-RU"/>
        </a:p>
      </dgm:t>
    </dgm:pt>
    <dgm:pt modelId="{4D811906-36A4-42DB-9373-44BFB4393E82}">
      <dgm:prSet phldrT="[Текст]"/>
      <dgm:spPr/>
      <dgm:t>
        <a:bodyPr/>
        <a:lstStyle/>
        <a:p>
          <a:r>
            <a:rPr lang="ru-RU" dirty="0" smtClean="0"/>
            <a:t>Пряжа </a:t>
          </a:r>
        </a:p>
        <a:p>
          <a:r>
            <a:rPr lang="ru-RU" dirty="0" smtClean="0"/>
            <a:t>нитки</a:t>
          </a:r>
          <a:endParaRPr lang="ru-RU" dirty="0"/>
        </a:p>
      </dgm:t>
    </dgm:pt>
    <dgm:pt modelId="{A97EE08F-828D-424C-AF11-0DCC10870A9C}" type="parTrans" cxnId="{4E7C09DC-B139-4E81-B013-5503E2A48251}">
      <dgm:prSet/>
      <dgm:spPr/>
      <dgm:t>
        <a:bodyPr/>
        <a:lstStyle/>
        <a:p>
          <a:endParaRPr lang="ru-RU"/>
        </a:p>
      </dgm:t>
    </dgm:pt>
    <dgm:pt modelId="{C53A9D1B-47A3-4376-B68C-AE7D8F2F1BFE}" type="sibTrans" cxnId="{4E7C09DC-B139-4E81-B013-5503E2A48251}">
      <dgm:prSet/>
      <dgm:spPr/>
      <dgm:t>
        <a:bodyPr/>
        <a:lstStyle/>
        <a:p>
          <a:endParaRPr lang="ru-RU"/>
        </a:p>
      </dgm:t>
    </dgm:pt>
    <dgm:pt modelId="{61BAF0BE-C713-4A07-A87E-6B3B09FB3B5F}">
      <dgm:prSet phldrT="[Текст]"/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B4A906ED-1D47-411D-BE57-E50CB62979C3}" type="parTrans" cxnId="{9107891B-E3AD-4691-803A-A96E4AFA0D7B}">
      <dgm:prSet/>
      <dgm:spPr/>
      <dgm:t>
        <a:bodyPr/>
        <a:lstStyle/>
        <a:p>
          <a:endParaRPr lang="ru-RU"/>
        </a:p>
      </dgm:t>
    </dgm:pt>
    <dgm:pt modelId="{C2FC24C9-F494-49C5-9F3D-9F9516D5ABC1}" type="sibTrans" cxnId="{9107891B-E3AD-4691-803A-A96E4AFA0D7B}">
      <dgm:prSet/>
      <dgm:spPr/>
      <dgm:t>
        <a:bodyPr/>
        <a:lstStyle/>
        <a:p>
          <a:endParaRPr lang="ru-RU"/>
        </a:p>
      </dgm:t>
    </dgm:pt>
    <dgm:pt modelId="{8610B610-B109-47C7-85D5-C6492C021F58}" type="pres">
      <dgm:prSet presAssocID="{EDC143ED-03A4-4242-8E71-A5A7B391A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6EE02-555B-492E-AF50-DCF17F975A3A}" type="pres">
      <dgm:prSet presAssocID="{192ADE05-6CDB-4E85-97B7-678BBF378CC1}" presName="node" presStyleLbl="node1" presStyleIdx="0" presStyleCnt="3" custScaleX="44779" custScaleY="4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17EF5-2E4E-42B1-B674-E79D3A39A3EA}" type="pres">
      <dgm:prSet presAssocID="{4B7335FD-9989-4A2B-A99B-F90D0CAE7E6C}" presName="sibTrans" presStyleLbl="sibTrans2D1" presStyleIdx="0" presStyleCnt="2" custScaleX="172730" custLinFactNeighborX="8027" custLinFactNeighborY="-4455"/>
      <dgm:spPr/>
      <dgm:t>
        <a:bodyPr/>
        <a:lstStyle/>
        <a:p>
          <a:endParaRPr lang="ru-RU"/>
        </a:p>
      </dgm:t>
    </dgm:pt>
    <dgm:pt modelId="{06C0AC2D-9A64-44DE-99BC-F6A18626D65B}" type="pres">
      <dgm:prSet presAssocID="{4B7335FD-9989-4A2B-A99B-F90D0CAE7E6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DD9A213-A3D0-45B8-B778-8158E1BA4A07}" type="pres">
      <dgm:prSet presAssocID="{4D811906-36A4-42DB-9373-44BFB4393E82}" presName="node" presStyleLbl="node1" presStyleIdx="1" presStyleCnt="3" custScaleX="52253" custScaleY="4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D3A0-A2D2-4FE1-BBE5-887A0C74D1A6}" type="pres">
      <dgm:prSet presAssocID="{C53A9D1B-47A3-4376-B68C-AE7D8F2F1BFE}" presName="sibTrans" presStyleLbl="sibTrans2D1" presStyleIdx="1" presStyleCnt="2" custScaleX="155554"/>
      <dgm:spPr/>
      <dgm:t>
        <a:bodyPr/>
        <a:lstStyle/>
        <a:p>
          <a:endParaRPr lang="ru-RU"/>
        </a:p>
      </dgm:t>
    </dgm:pt>
    <dgm:pt modelId="{82B5056E-6280-434E-A2F2-7F0F268F334C}" type="pres">
      <dgm:prSet presAssocID="{C53A9D1B-47A3-4376-B68C-AE7D8F2F1B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BE5F0A7-B25E-4E80-8B0D-88FF4BE2FE81}" type="pres">
      <dgm:prSet presAssocID="{61BAF0BE-C713-4A07-A87E-6B3B09FB3B5F}" presName="node" presStyleLbl="node1" presStyleIdx="2" presStyleCnt="3" custScaleX="49097" custScaleY="37702" custLinFactNeighborX="-4146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FB247-2172-419C-90BB-FDDE26325865}" type="presOf" srcId="{61BAF0BE-C713-4A07-A87E-6B3B09FB3B5F}" destId="{EBE5F0A7-B25E-4E80-8B0D-88FF4BE2FE81}" srcOrd="0" destOrd="0" presId="urn:microsoft.com/office/officeart/2005/8/layout/process1"/>
    <dgm:cxn modelId="{3D3C6706-EAC3-4376-A8E6-80EC4893A6C1}" type="presOf" srcId="{C53A9D1B-47A3-4376-B68C-AE7D8F2F1BFE}" destId="{DD8ED3A0-A2D2-4FE1-BBE5-887A0C74D1A6}" srcOrd="0" destOrd="0" presId="urn:microsoft.com/office/officeart/2005/8/layout/process1"/>
    <dgm:cxn modelId="{CDA22739-CA49-42FC-BDC5-52F13FF85CCD}" type="presOf" srcId="{4D811906-36A4-42DB-9373-44BFB4393E82}" destId="{BDD9A213-A3D0-45B8-B778-8158E1BA4A07}" srcOrd="0" destOrd="0" presId="urn:microsoft.com/office/officeart/2005/8/layout/process1"/>
    <dgm:cxn modelId="{B363ADD4-5156-4F1C-A006-AF6615713F2E}" type="presOf" srcId="{EDC143ED-03A4-4242-8E71-A5A7B391A745}" destId="{8610B610-B109-47C7-85D5-C6492C021F58}" srcOrd="0" destOrd="0" presId="urn:microsoft.com/office/officeart/2005/8/layout/process1"/>
    <dgm:cxn modelId="{028EDC82-9605-4176-8FE3-5692D8B80EE6}" type="presOf" srcId="{192ADE05-6CDB-4E85-97B7-678BBF378CC1}" destId="{1E76EE02-555B-492E-AF50-DCF17F975A3A}" srcOrd="0" destOrd="0" presId="urn:microsoft.com/office/officeart/2005/8/layout/process1"/>
    <dgm:cxn modelId="{9107891B-E3AD-4691-803A-A96E4AFA0D7B}" srcId="{EDC143ED-03A4-4242-8E71-A5A7B391A745}" destId="{61BAF0BE-C713-4A07-A87E-6B3B09FB3B5F}" srcOrd="2" destOrd="0" parTransId="{B4A906ED-1D47-411D-BE57-E50CB62979C3}" sibTransId="{C2FC24C9-F494-49C5-9F3D-9F9516D5ABC1}"/>
    <dgm:cxn modelId="{5B880045-39A3-4407-9B0A-5BBAD8B0C200}" type="presOf" srcId="{C53A9D1B-47A3-4376-B68C-AE7D8F2F1BFE}" destId="{82B5056E-6280-434E-A2F2-7F0F268F334C}" srcOrd="1" destOrd="0" presId="urn:microsoft.com/office/officeart/2005/8/layout/process1"/>
    <dgm:cxn modelId="{9224E7A4-F60C-4896-B9F5-4D665CB1693C}" type="presOf" srcId="{4B7335FD-9989-4A2B-A99B-F90D0CAE7E6C}" destId="{D8A17EF5-2E4E-42B1-B674-E79D3A39A3EA}" srcOrd="0" destOrd="0" presId="urn:microsoft.com/office/officeart/2005/8/layout/process1"/>
    <dgm:cxn modelId="{4E7C09DC-B139-4E81-B013-5503E2A48251}" srcId="{EDC143ED-03A4-4242-8E71-A5A7B391A745}" destId="{4D811906-36A4-42DB-9373-44BFB4393E82}" srcOrd="1" destOrd="0" parTransId="{A97EE08F-828D-424C-AF11-0DCC10870A9C}" sibTransId="{C53A9D1B-47A3-4376-B68C-AE7D8F2F1BFE}"/>
    <dgm:cxn modelId="{D3E33122-A891-46D0-AF7C-2D729EC5E2CE}" type="presOf" srcId="{4B7335FD-9989-4A2B-A99B-F90D0CAE7E6C}" destId="{06C0AC2D-9A64-44DE-99BC-F6A18626D65B}" srcOrd="1" destOrd="0" presId="urn:microsoft.com/office/officeart/2005/8/layout/process1"/>
    <dgm:cxn modelId="{8D2365E7-5082-407C-B1C2-91661570A2D1}" srcId="{EDC143ED-03A4-4242-8E71-A5A7B391A745}" destId="{192ADE05-6CDB-4E85-97B7-678BBF378CC1}" srcOrd="0" destOrd="0" parTransId="{28E8B5CF-3359-4EFD-8972-6CBB6337CA5D}" sibTransId="{4B7335FD-9989-4A2B-A99B-F90D0CAE7E6C}"/>
    <dgm:cxn modelId="{140729A5-44A8-4EBA-9BA4-2AEA7AB2FCE4}" type="presParOf" srcId="{8610B610-B109-47C7-85D5-C6492C021F58}" destId="{1E76EE02-555B-492E-AF50-DCF17F975A3A}" srcOrd="0" destOrd="0" presId="urn:microsoft.com/office/officeart/2005/8/layout/process1"/>
    <dgm:cxn modelId="{DED37A8A-6A1C-4D66-A3CC-7327E2F12A46}" type="presParOf" srcId="{8610B610-B109-47C7-85D5-C6492C021F58}" destId="{D8A17EF5-2E4E-42B1-B674-E79D3A39A3EA}" srcOrd="1" destOrd="0" presId="urn:microsoft.com/office/officeart/2005/8/layout/process1"/>
    <dgm:cxn modelId="{D68E580B-66CF-4632-BFEF-98716C28EFB9}" type="presParOf" srcId="{D8A17EF5-2E4E-42B1-B674-E79D3A39A3EA}" destId="{06C0AC2D-9A64-44DE-99BC-F6A18626D65B}" srcOrd="0" destOrd="0" presId="urn:microsoft.com/office/officeart/2005/8/layout/process1"/>
    <dgm:cxn modelId="{C3E6EE64-671E-4755-81C8-206E11C7A402}" type="presParOf" srcId="{8610B610-B109-47C7-85D5-C6492C021F58}" destId="{BDD9A213-A3D0-45B8-B778-8158E1BA4A07}" srcOrd="2" destOrd="0" presId="urn:microsoft.com/office/officeart/2005/8/layout/process1"/>
    <dgm:cxn modelId="{5382B01E-9C75-48EC-B31D-B25DDB76363D}" type="presParOf" srcId="{8610B610-B109-47C7-85D5-C6492C021F58}" destId="{DD8ED3A0-A2D2-4FE1-BBE5-887A0C74D1A6}" srcOrd="3" destOrd="0" presId="urn:microsoft.com/office/officeart/2005/8/layout/process1"/>
    <dgm:cxn modelId="{DC087A89-5E6F-4541-8CD7-AE5238FBF8F5}" type="presParOf" srcId="{DD8ED3A0-A2D2-4FE1-BBE5-887A0C74D1A6}" destId="{82B5056E-6280-434E-A2F2-7F0F268F334C}" srcOrd="0" destOrd="0" presId="urn:microsoft.com/office/officeart/2005/8/layout/process1"/>
    <dgm:cxn modelId="{C43181C7-8DC4-4BEE-98B3-F4B2495EBE0A}" type="presParOf" srcId="{8610B610-B109-47C7-85D5-C6492C021F58}" destId="{EBE5F0A7-B25E-4E80-8B0D-88FF4BE2FE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6EE02-555B-492E-AF50-DCF17F975A3A}">
      <dsp:nvSpPr>
        <dsp:cNvPr id="0" name=""/>
        <dsp:cNvSpPr/>
      </dsp:nvSpPr>
      <dsp:spPr>
        <a:xfrm>
          <a:off x="3380" y="1911087"/>
          <a:ext cx="1787691" cy="99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2429" y="1940136"/>
        <a:ext cx="1729593" cy="933721"/>
      </dsp:txXfrm>
    </dsp:sp>
    <dsp:sp modelId="{D8A17EF5-2E4E-42B1-B674-E79D3A39A3EA}">
      <dsp:nvSpPr>
        <dsp:cNvPr id="0" name=""/>
        <dsp:cNvSpPr/>
      </dsp:nvSpPr>
      <dsp:spPr>
        <a:xfrm>
          <a:off x="1950456" y="1867849"/>
          <a:ext cx="1461913" cy="990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950456" y="2065865"/>
        <a:ext cx="1164889" cy="594047"/>
      </dsp:txXfrm>
    </dsp:sp>
    <dsp:sp modelId="{BDD9A213-A3D0-45B8-B778-8158E1BA4A07}">
      <dsp:nvSpPr>
        <dsp:cNvPr id="0" name=""/>
        <dsp:cNvSpPr/>
      </dsp:nvSpPr>
      <dsp:spPr>
        <a:xfrm>
          <a:off x="3387973" y="1902942"/>
          <a:ext cx="2086072" cy="100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Пряжа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нитки</a:t>
          </a:r>
          <a:endParaRPr lang="ru-RU" sz="2400" kern="1200" dirty="0"/>
        </a:p>
      </dsp:txBody>
      <dsp:txXfrm>
        <a:off x="3417499" y="1932468"/>
        <a:ext cx="2027020" cy="949056"/>
      </dsp:txXfrm>
    </dsp:sp>
    <dsp:sp modelId="{DD8ED3A0-A2D2-4FE1-BBE5-887A0C74D1A6}">
      <dsp:nvSpPr>
        <dsp:cNvPr id="0" name=""/>
        <dsp:cNvSpPr/>
      </dsp:nvSpPr>
      <dsp:spPr>
        <a:xfrm rot="22811">
          <a:off x="5633789" y="1924190"/>
          <a:ext cx="1281481" cy="990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33792" y="2121221"/>
        <a:ext cx="984457" cy="594047"/>
      </dsp:txXfrm>
    </dsp:sp>
    <dsp:sp modelId="{EBE5F0A7-B25E-4E80-8B0D-88FF4BE2FE81}">
      <dsp:nvSpPr>
        <dsp:cNvPr id="0" name=""/>
        <dsp:cNvSpPr/>
      </dsp:nvSpPr>
      <dsp:spPr>
        <a:xfrm>
          <a:off x="7028385" y="1979187"/>
          <a:ext cx="1960077" cy="903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054836" y="2005638"/>
        <a:ext cx="1907175" cy="850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6EE02-555B-492E-AF50-DCF17F975A3A}">
      <dsp:nvSpPr>
        <dsp:cNvPr id="0" name=""/>
        <dsp:cNvSpPr/>
      </dsp:nvSpPr>
      <dsp:spPr>
        <a:xfrm>
          <a:off x="3380" y="1911087"/>
          <a:ext cx="1787691" cy="99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Волокно</a:t>
          </a:r>
          <a:endParaRPr lang="ru-RU" sz="2400" kern="1200" dirty="0"/>
        </a:p>
      </dsp:txBody>
      <dsp:txXfrm>
        <a:off x="32429" y="1940136"/>
        <a:ext cx="1729593" cy="933721"/>
      </dsp:txXfrm>
    </dsp:sp>
    <dsp:sp modelId="{D8A17EF5-2E4E-42B1-B674-E79D3A39A3EA}">
      <dsp:nvSpPr>
        <dsp:cNvPr id="0" name=""/>
        <dsp:cNvSpPr/>
      </dsp:nvSpPr>
      <dsp:spPr>
        <a:xfrm>
          <a:off x="1950456" y="1867849"/>
          <a:ext cx="1461913" cy="990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50456" y="2065865"/>
        <a:ext cx="1164889" cy="594047"/>
      </dsp:txXfrm>
    </dsp:sp>
    <dsp:sp modelId="{BDD9A213-A3D0-45B8-B778-8158E1BA4A07}">
      <dsp:nvSpPr>
        <dsp:cNvPr id="0" name=""/>
        <dsp:cNvSpPr/>
      </dsp:nvSpPr>
      <dsp:spPr>
        <a:xfrm>
          <a:off x="3387973" y="1902942"/>
          <a:ext cx="2086072" cy="100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Пряжа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нитки</a:t>
          </a:r>
          <a:endParaRPr lang="ru-RU" sz="2400" kern="1200" dirty="0"/>
        </a:p>
      </dsp:txBody>
      <dsp:txXfrm>
        <a:off x="3417499" y="1932468"/>
        <a:ext cx="2027020" cy="949056"/>
      </dsp:txXfrm>
    </dsp:sp>
    <dsp:sp modelId="{DD8ED3A0-A2D2-4FE1-BBE5-887A0C74D1A6}">
      <dsp:nvSpPr>
        <dsp:cNvPr id="0" name=""/>
        <dsp:cNvSpPr/>
      </dsp:nvSpPr>
      <dsp:spPr>
        <a:xfrm rot="22811">
          <a:off x="5633789" y="1924190"/>
          <a:ext cx="1281481" cy="990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633792" y="2121221"/>
        <a:ext cx="984457" cy="594047"/>
      </dsp:txXfrm>
    </dsp:sp>
    <dsp:sp modelId="{EBE5F0A7-B25E-4E80-8B0D-88FF4BE2FE81}">
      <dsp:nvSpPr>
        <dsp:cNvPr id="0" name=""/>
        <dsp:cNvSpPr/>
      </dsp:nvSpPr>
      <dsp:spPr>
        <a:xfrm>
          <a:off x="7028385" y="1979187"/>
          <a:ext cx="1960077" cy="903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Ткань</a:t>
          </a:r>
          <a:endParaRPr lang="ru-RU" sz="2400" kern="1200" dirty="0"/>
        </a:p>
      </dsp:txBody>
      <dsp:txXfrm>
        <a:off x="7054836" y="2005638"/>
        <a:ext cx="1907175" cy="85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E425A-524D-4E5D-B86E-3A3A8A1BC723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A28C-E30F-468A-BDE4-099BED687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4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A28C-E30F-468A-BDE4-099BED6878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B1B9-437E-4E30-B5AE-56EC63E0A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28297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2AE182-6A15-4A6C-A006-67890BEAC30A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67706F-29C0-450E-A473-A2CD25AF4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ole-museum.ru/events/na-odnoj-zemle-pod-odnim-nebom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58200" cy="1222375"/>
          </a:xfrm>
        </p:spPr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роизводство текстильных материалов.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458200" cy="914400"/>
          </a:xfrm>
        </p:spPr>
        <p:txBody>
          <a:bodyPr/>
          <a:lstStyle/>
          <a:p>
            <a:r>
              <a:rPr lang="ru-RU" dirty="0" smtClean="0"/>
              <a:t>Урок по Технологии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03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Волокно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гибкое, прочное тело, длина которого во много раз больше, чем его поперечный размер.</a:t>
            </a:r>
          </a:p>
          <a:p>
            <a:endParaRPr lang="ru-RU" dirty="0"/>
          </a:p>
        </p:txBody>
      </p:sp>
      <p:pic>
        <p:nvPicPr>
          <p:cNvPr id="13313" name="Picture 1" descr="C:\Users\Светлана 22\Desktop\9997860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5570537" cy="377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2"/>
          <p:cNvSpPr>
            <a:spLocks noChangeShapeType="1"/>
          </p:cNvSpPr>
          <p:nvPr/>
        </p:nvSpPr>
        <p:spPr bwMode="auto">
          <a:xfrm flipH="1">
            <a:off x="971550" y="1989138"/>
            <a:ext cx="0" cy="30956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5" name="Line 61"/>
          <p:cNvSpPr>
            <a:spLocks noChangeShapeType="1"/>
          </p:cNvSpPr>
          <p:nvPr/>
        </p:nvSpPr>
        <p:spPr bwMode="auto">
          <a:xfrm>
            <a:off x="4067175" y="1989138"/>
            <a:ext cx="0" cy="3024187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188913"/>
            <a:ext cx="8351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Классификация текстильных волокон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288" y="692150"/>
            <a:ext cx="3744912" cy="576263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A50021"/>
                </a:solidFill>
              </a:rPr>
              <a:t>НАТУРАЛЬНЫЕ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92725" y="692150"/>
            <a:ext cx="3455988" cy="576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A50021"/>
                </a:solidFill>
              </a:rPr>
              <a:t>ХИМИЧЕСКИЕ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3588" y="1844675"/>
            <a:ext cx="1943100" cy="360363"/>
          </a:xfrm>
          <a:prstGeom prst="rect">
            <a:avLst/>
          </a:prstGeom>
          <a:solidFill>
            <a:srgbClr val="CC99FF"/>
          </a:solidFill>
          <a:ln w="3175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Искусственные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83300" y="3860800"/>
            <a:ext cx="1944688" cy="358775"/>
          </a:xfrm>
          <a:prstGeom prst="rect">
            <a:avLst/>
          </a:prstGeom>
          <a:solidFill>
            <a:srgbClr val="3399FF"/>
          </a:solidFill>
          <a:ln w="317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Минеральные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62800" y="1844675"/>
            <a:ext cx="1873250" cy="360363"/>
          </a:xfrm>
          <a:prstGeom prst="rect">
            <a:avLst/>
          </a:prstGeom>
          <a:solidFill>
            <a:srgbClr val="FF9900"/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Синтетические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50825" y="1630363"/>
            <a:ext cx="1873250" cy="358775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latin typeface="Arial Rounded MT Bold" pitchFamily="34" charset="0"/>
              </a:rPr>
              <a:t>Растительные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484438" y="1628775"/>
            <a:ext cx="1873250" cy="358775"/>
          </a:xfrm>
          <a:prstGeom prst="rect">
            <a:avLst/>
          </a:prstGeom>
          <a:solidFill>
            <a:srgbClr val="CC99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Животные</a:t>
            </a: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1258888" y="2276475"/>
            <a:ext cx="1873250" cy="358775"/>
          </a:xfrm>
          <a:prstGeom prst="rect">
            <a:avLst/>
          </a:prstGeom>
          <a:solidFill>
            <a:srgbClr val="CC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Минеральные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50825" y="2781300"/>
            <a:ext cx="1368425" cy="4318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latin typeface="Arial Rounded MT Bold" pitchFamily="34" charset="0"/>
              </a:rPr>
              <a:t>Хлопок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3850" y="5084763"/>
            <a:ext cx="1223963" cy="4318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latin typeface="Arial Rounded MT Bold" pitchFamily="34" charset="0"/>
              </a:rPr>
              <a:t>Лен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3059113" y="2781300"/>
            <a:ext cx="1368425" cy="358775"/>
          </a:xfrm>
          <a:prstGeom prst="rect">
            <a:avLst/>
          </a:prstGeom>
          <a:solidFill>
            <a:srgbClr val="CC99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Шерсть</a:t>
            </a: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3203575" y="5013325"/>
            <a:ext cx="1296988" cy="358775"/>
          </a:xfrm>
          <a:prstGeom prst="rect">
            <a:avLst/>
          </a:prstGeom>
          <a:solidFill>
            <a:srgbClr val="CC99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Шелк</a:t>
            </a:r>
          </a:p>
        </p:txBody>
      </p:sp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1619250" y="3789363"/>
            <a:ext cx="1223963" cy="358775"/>
          </a:xfrm>
          <a:prstGeom prst="rect">
            <a:avLst/>
          </a:prstGeom>
          <a:solidFill>
            <a:srgbClr val="CC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Асбест</a:t>
            </a:r>
          </a:p>
        </p:txBody>
      </p:sp>
      <p:pic>
        <p:nvPicPr>
          <p:cNvPr id="3090" name="Picture 28" descr="Картинка 22 из 31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25" y="3141663"/>
            <a:ext cx="1285875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91" name="Picture 30" descr="Картинка 27 из 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373688"/>
            <a:ext cx="1285875" cy="14843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92" name="Picture 32" descr="Картинка 15 из 247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213100"/>
            <a:ext cx="1252538" cy="15128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93" name="Picture 34" descr="Картинка 3 из 2866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516563"/>
            <a:ext cx="1152525" cy="1368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94" name="Picture 46" descr="Картинка 5 из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9963" y="2205038"/>
            <a:ext cx="1336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48" descr="Картинка 1 из 420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5225" y="2205038"/>
            <a:ext cx="1449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50" descr="Изоляционные материал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1900" y="4221163"/>
            <a:ext cx="12842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52" descr="min_as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4149725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Line 53"/>
          <p:cNvSpPr>
            <a:spLocks noChangeShapeType="1"/>
          </p:cNvSpPr>
          <p:nvPr/>
        </p:nvSpPr>
        <p:spPr bwMode="auto">
          <a:xfrm>
            <a:off x="7885113" y="1268413"/>
            <a:ext cx="215900" cy="576262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54"/>
          <p:cNvSpPr>
            <a:spLocks noChangeShapeType="1"/>
          </p:cNvSpPr>
          <p:nvPr/>
        </p:nvSpPr>
        <p:spPr bwMode="auto">
          <a:xfrm flipH="1">
            <a:off x="5724525" y="1341438"/>
            <a:ext cx="215900" cy="503237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55"/>
          <p:cNvSpPr>
            <a:spLocks noChangeShapeType="1"/>
          </p:cNvSpPr>
          <p:nvPr/>
        </p:nvSpPr>
        <p:spPr bwMode="auto">
          <a:xfrm>
            <a:off x="6804025" y="1268413"/>
            <a:ext cx="73025" cy="259238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56"/>
          <p:cNvSpPr>
            <a:spLocks noChangeShapeType="1"/>
          </p:cNvSpPr>
          <p:nvPr/>
        </p:nvSpPr>
        <p:spPr bwMode="auto">
          <a:xfrm flipH="1">
            <a:off x="1187450" y="1268413"/>
            <a:ext cx="288925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57"/>
          <p:cNvSpPr>
            <a:spLocks noChangeShapeType="1"/>
          </p:cNvSpPr>
          <p:nvPr/>
        </p:nvSpPr>
        <p:spPr bwMode="auto">
          <a:xfrm>
            <a:off x="3132138" y="1268413"/>
            <a:ext cx="287337" cy="360362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58"/>
          <p:cNvSpPr>
            <a:spLocks noChangeShapeType="1"/>
          </p:cNvSpPr>
          <p:nvPr/>
        </p:nvSpPr>
        <p:spPr bwMode="auto">
          <a:xfrm>
            <a:off x="2339975" y="1268413"/>
            <a:ext cx="0" cy="1008062"/>
          </a:xfrm>
          <a:prstGeom prst="line">
            <a:avLst/>
          </a:prstGeom>
          <a:noFill/>
          <a:ln w="38100">
            <a:solidFill>
              <a:srgbClr val="4BADB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59"/>
          <p:cNvSpPr>
            <a:spLocks noChangeShapeType="1"/>
          </p:cNvSpPr>
          <p:nvPr/>
        </p:nvSpPr>
        <p:spPr bwMode="auto">
          <a:xfrm>
            <a:off x="684213" y="1989138"/>
            <a:ext cx="0" cy="7921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60"/>
          <p:cNvSpPr>
            <a:spLocks noChangeShapeType="1"/>
          </p:cNvSpPr>
          <p:nvPr/>
        </p:nvSpPr>
        <p:spPr bwMode="auto">
          <a:xfrm>
            <a:off x="3635375" y="1989138"/>
            <a:ext cx="0" cy="792162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63"/>
          <p:cNvSpPr>
            <a:spLocks noChangeShapeType="1"/>
          </p:cNvSpPr>
          <p:nvPr/>
        </p:nvSpPr>
        <p:spPr bwMode="auto">
          <a:xfrm>
            <a:off x="2339975" y="2636838"/>
            <a:ext cx="0" cy="1152525"/>
          </a:xfrm>
          <a:prstGeom prst="line">
            <a:avLst/>
          </a:prstGeom>
          <a:noFill/>
          <a:ln w="38100">
            <a:solidFill>
              <a:srgbClr val="4BADB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64"/>
          <p:cNvSpPr>
            <a:spLocks noChangeShapeType="1"/>
          </p:cNvSpPr>
          <p:nvPr/>
        </p:nvSpPr>
        <p:spPr bwMode="auto">
          <a:xfrm>
            <a:off x="5292725" y="3716338"/>
            <a:ext cx="0" cy="792162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65"/>
          <p:cNvSpPr>
            <a:spLocks noChangeShapeType="1"/>
          </p:cNvSpPr>
          <p:nvPr/>
        </p:nvSpPr>
        <p:spPr bwMode="auto">
          <a:xfrm>
            <a:off x="6948488" y="5516563"/>
            <a:ext cx="0" cy="21748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66"/>
          <p:cNvSpPr>
            <a:spLocks noChangeShapeType="1"/>
          </p:cNvSpPr>
          <p:nvPr/>
        </p:nvSpPr>
        <p:spPr bwMode="auto">
          <a:xfrm>
            <a:off x="8388350" y="3716338"/>
            <a:ext cx="0" cy="792162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110" name="Picture 67" descr="Картинка 24 из 42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4508500"/>
            <a:ext cx="1117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68" descr="Картинка 9 из 375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69" descr="Картинка 34 из 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4508500"/>
            <a:ext cx="1211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20" y="260648"/>
            <a:ext cx="8686800" cy="1178768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Логическая цепочка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Процесс получения ткани» </a:t>
            </a: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endParaRPr lang="ru-RU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36018"/>
              </p:ext>
            </p:extLst>
          </p:nvPr>
        </p:nvGraphicFramePr>
        <p:xfrm>
          <a:off x="107504" y="-130125"/>
          <a:ext cx="9034405" cy="48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07904" y="3223642"/>
            <a:ext cx="230425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Тонкая нить, полученная путем скручивания волокон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062020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прядение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069851"/>
            <a:ext cx="11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ткачество</a:t>
            </a:r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3528" y="3223642"/>
            <a:ext cx="1656184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Гибкое, прочное тело, длина которого во много раз больше, чем поперечный размер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092280" y="3140969"/>
            <a:ext cx="1872208" cy="2026890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Материал, полученный на ткацком станке, путем переплетения двух систем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нитей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20" y="260648"/>
            <a:ext cx="8686800" cy="1178768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Логическая цепочка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Процесс получения ткани» </a:t>
            </a: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endParaRPr lang="ru-RU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36018"/>
              </p:ext>
            </p:extLst>
          </p:nvPr>
        </p:nvGraphicFramePr>
        <p:xfrm>
          <a:off x="107504" y="-130125"/>
          <a:ext cx="9034405" cy="48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07904" y="3223642"/>
            <a:ext cx="230425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Тонкая нить, полученная путем скручивания волокон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062020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прядение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069851"/>
            <a:ext cx="11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ткачество</a:t>
            </a:r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3528" y="3223642"/>
            <a:ext cx="1656184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Гибкое, прочное тело, длина которого во много раз больше, чем поперечный размер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092280" y="3140969"/>
            <a:ext cx="1872208" cy="2026890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Материал, полученный на ткацком станке, путем переплетения двух систем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нитей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400" dirty="0" smtClean="0"/>
              <a:t>Пряжа </a:t>
            </a:r>
            <a:endParaRPr lang="ru-RU" sz="4400" dirty="0"/>
          </a:p>
        </p:txBody>
      </p:sp>
      <p:pic>
        <p:nvPicPr>
          <p:cNvPr id="3" name="Picture 32" descr="normal_Lola_012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2" y="1844824"/>
            <a:ext cx="4513427" cy="3515935"/>
          </a:xfrm>
          <a:noFill/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 numCol="1">
            <a:normAutofit/>
          </a:bodyPr>
          <a:lstStyle/>
          <a:p>
            <a:pPr algn="ctr">
              <a:buNone/>
            </a:pPr>
            <a:r>
              <a:rPr lang="ru-RU" altLang="ru-RU" sz="3600" b="1" dirty="0"/>
              <a:t>С</a:t>
            </a:r>
            <a:r>
              <a:rPr lang="ru-RU" altLang="ru-RU" sz="3600" b="1" dirty="0" smtClean="0"/>
              <a:t>крученная </a:t>
            </a:r>
            <a:r>
              <a:rPr lang="ru-RU" altLang="ru-RU" sz="3600" b="1" dirty="0"/>
              <a:t>нить </a:t>
            </a:r>
            <a:r>
              <a:rPr lang="ru-RU" altLang="ru-RU" sz="3600" b="1" dirty="0" smtClean="0"/>
              <a:t>из любого </a:t>
            </a:r>
            <a:r>
              <a:rPr lang="ru-RU" altLang="ru-RU" sz="3600" b="1" dirty="0"/>
              <a:t>сырья.</a:t>
            </a:r>
          </a:p>
          <a:p>
            <a:pPr algn="ctr">
              <a:buNone/>
            </a:pPr>
            <a:r>
              <a:rPr lang="ru-RU" altLang="ru-RU" sz="3600" b="1" dirty="0"/>
              <a:t>Предназначена для производства тканей, трикотажа, швейных ниток.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Прядение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b="1" dirty="0"/>
              <a:t>процесс получения из волокнистой массы пряжи. </a:t>
            </a:r>
          </a:p>
          <a:p>
            <a:pPr algn="ctr">
              <a:buNone/>
            </a:pPr>
            <a:r>
              <a:rPr lang="ru-RU" altLang="ru-RU" b="1" dirty="0"/>
              <a:t>Цель прядения – получение равномерной по толщине пряжи.</a:t>
            </a:r>
          </a:p>
          <a:p>
            <a:endParaRPr lang="ru-RU" dirty="0"/>
          </a:p>
        </p:txBody>
      </p:sp>
      <p:pic>
        <p:nvPicPr>
          <p:cNvPr id="5" name="Picture 8" descr="pryadil_nij_tceh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497" y="2060848"/>
            <a:ext cx="4707103" cy="35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окшин антон пряха"/>
          <p:cNvPicPr>
            <a:picLocks noGrp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3419475" cy="46863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99992" y="188640"/>
            <a:ext cx="3600400" cy="864096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А. Мокшин «Пряха»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19972" y="6024768"/>
            <a:ext cx="3960440" cy="55870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</a:rPr>
              <a:t>Диего</a:t>
            </a:r>
            <a:r>
              <a:rPr lang="ru-RU" sz="2400" dirty="0"/>
              <a:t> </a:t>
            </a:r>
            <a:r>
              <a:rPr kumimoji="0" lang="ru-RU" altLang="ru-RU" sz="2400" b="0" i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Веласкес «Пряхи»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еласкес пряхи 1657г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5505" y="1916832"/>
            <a:ext cx="4297660" cy="339305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1552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юстав курбе Спящяя прях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5029200" cy="390652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27584" y="4941168"/>
            <a:ext cx="2808312" cy="504056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Гюстав Курбе «Спящая пряха»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н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764704"/>
            <a:ext cx="2744341" cy="3816474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652120" y="4941168"/>
            <a:ext cx="3312368" cy="648072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Григореску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«Крестьянка пряха»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619128_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708920"/>
            <a:ext cx="2304256" cy="295232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Изобретение самопрялки с ножным приводом приписывают немецкому изобретателю </a:t>
            </a:r>
            <a:r>
              <a:rPr lang="ru-RU" b="1" dirty="0" err="1" smtClean="0"/>
              <a:t>Юргенсу</a:t>
            </a:r>
            <a:r>
              <a:rPr lang="ru-RU" dirty="0" smtClean="0"/>
              <a:t> и датируют 1530 годом</a:t>
            </a:r>
            <a:endParaRPr lang="ru-RU" dirty="0"/>
          </a:p>
        </p:txBody>
      </p:sp>
      <p:pic>
        <p:nvPicPr>
          <p:cNvPr id="4" name="Объект 3" descr="800001-prjalka-b"/>
          <p:cNvPicPr>
            <a:picLocks noGrp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779912" y="3429000"/>
            <a:ext cx="1828800" cy="18192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Рисунок 4" descr="2208200420933_P65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060848"/>
            <a:ext cx="2304256" cy="396044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02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прядильная  машина, англичанина </a:t>
            </a:r>
            <a:r>
              <a:rPr lang="ru-RU" dirty="0" err="1" smtClean="0"/>
              <a:t>Харгривса</a:t>
            </a:r>
            <a:r>
              <a:rPr lang="ru-RU" dirty="0" smtClean="0"/>
              <a:t>, сконструированная в 1764 – 1767 годах.</a:t>
            </a:r>
            <a:endParaRPr lang="ru-RU" dirty="0"/>
          </a:p>
        </p:txBody>
      </p:sp>
      <p:pic>
        <p:nvPicPr>
          <p:cNvPr id="2050" name="Picture 2" descr="C:\Users\Светлана 22\Desktop\1cgi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957607" cy="361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c0364d9d6a12a2e2a4d7288f37550b3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истории и археологии Урала</a:t>
            </a:r>
            <a:br>
              <a:rPr lang="ru-RU" dirty="0" smtClean="0"/>
            </a:br>
            <a:r>
              <a:rPr lang="ru-RU" dirty="0" smtClean="0"/>
              <a:t>г. Екатеринбург</a:t>
            </a:r>
            <a:endParaRPr lang="ru-RU" b="1" dirty="0"/>
          </a:p>
        </p:txBody>
      </p:sp>
      <p:pic>
        <p:nvPicPr>
          <p:cNvPr id="37890" name="Picture 2" descr="C:\Users\Светлана 22\Desktop\54fdab1c5923e9a053cfc99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2276872"/>
            <a:ext cx="6352952" cy="4235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77281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На одной земле, под одним небом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1" name="Picture 3" descr="C:\Users\Светлана 22\Desktop\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753883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Аромашевский</a:t>
            </a:r>
            <a:r>
              <a:rPr lang="ru-RU" b="1" dirty="0" smtClean="0"/>
              <a:t> краеведческий музей.</a:t>
            </a:r>
            <a:br>
              <a:rPr lang="ru-RU" b="1" dirty="0" smtClean="0"/>
            </a:br>
            <a:r>
              <a:rPr lang="ru-RU" b="1" dirty="0" err="1" smtClean="0"/>
              <a:t>Алапаевский</a:t>
            </a:r>
            <a:r>
              <a:rPr lang="ru-RU" b="1" dirty="0" smtClean="0"/>
              <a:t> район.</a:t>
            </a:r>
            <a:endParaRPr lang="ru-RU" dirty="0"/>
          </a:p>
        </p:txBody>
      </p:sp>
      <p:pic>
        <p:nvPicPr>
          <p:cNvPr id="38915" name="Picture 3" descr="C:\Users\Светлана 22\Desktop\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03353" cy="3320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Музей</a:t>
            </a:r>
            <a:r>
              <a:rPr lang="ru-RU" dirty="0" smtClean="0"/>
              <a:t> деревянного зодчества и прикладного искусства Урала</a:t>
            </a:r>
            <a:endParaRPr lang="ru-RU" dirty="0"/>
          </a:p>
        </p:txBody>
      </p:sp>
      <p:pic>
        <p:nvPicPr>
          <p:cNvPr id="38916" name="Picture 4" descr="C:\Users\Светлана 22\Desktop\imgB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583832" cy="3008140"/>
          </a:xfrm>
          <a:prstGeom prst="rect">
            <a:avLst/>
          </a:prstGeom>
          <a:noFill/>
        </p:spPr>
      </p:pic>
      <p:pic>
        <p:nvPicPr>
          <p:cNvPr id="38914" name="Picture 2" descr="C:\Users\Светлана 22\Desktop\vpcspixjq_w248_h248_295e3_6def_519a339e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5400" b="1" i="1" dirty="0" smtClean="0">
                <a:solidFill>
                  <a:srgbClr val="A50021"/>
                </a:solidFill>
                <a:latin typeface="Monotype Corsiva" pitchFamily="66" charset="0"/>
              </a:rPr>
              <a:t>Ткань</a:t>
            </a:r>
            <a:r>
              <a:rPr lang="ru-RU" b="1" i="1" dirty="0" smtClean="0">
                <a:solidFill>
                  <a:srgbClr val="A50021"/>
                </a:solidFill>
                <a:latin typeface="Monotype Corsiva" pitchFamily="66" charset="0"/>
              </a:rPr>
              <a:t>- </a:t>
            </a: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это материал, который изготавливают на ткацком станке путем переплетения нитей или пряжи.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A50021"/>
                </a:solidFill>
                <a:latin typeface="Monotype Corsiva" pitchFamily="66" charset="0"/>
              </a:rPr>
              <a:t>Процесс  получения ткани из пряжи называется </a:t>
            </a:r>
            <a:r>
              <a:rPr lang="ru-RU" sz="5400" b="1" i="1" dirty="0" smtClean="0">
                <a:solidFill>
                  <a:srgbClr val="A50021"/>
                </a:solidFill>
                <a:latin typeface="Monotype Corsiva" pitchFamily="66" charset="0"/>
              </a:rPr>
              <a:t>ткачеством.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95736" y="332656"/>
            <a:ext cx="4824536" cy="64807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Beresta"/>
              </a:rPr>
              <a:t> Из глубины веков...</a:t>
            </a:r>
            <a:endParaRPr lang="ru-RU" sz="3600" kern="10" spc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Beresta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92829" y="1122512"/>
            <a:ext cx="775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ткацкий станок появился 5-6 млн. лет до н.э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5D47C5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30000"/>
          </a:blip>
          <a:srcRect t="11124" r="77789" b="55835"/>
          <a:stretch>
            <a:fillRect/>
          </a:stretch>
        </p:blipFill>
        <p:spPr bwMode="auto">
          <a:xfrm>
            <a:off x="755576" y="1844824"/>
            <a:ext cx="2592288" cy="4392488"/>
          </a:xfrm>
          <a:prstGeom prst="rect">
            <a:avLst/>
          </a:prstGeom>
          <a:solidFill>
            <a:srgbClr val="800000">
              <a:alpha val="10001"/>
            </a:srgbClr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9" name="Рисунок 8" descr="тк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6000"/>
          </a:blip>
          <a:srcRect/>
          <a:stretch>
            <a:fillRect/>
          </a:stretch>
        </p:blipFill>
        <p:spPr bwMode="auto">
          <a:xfrm>
            <a:off x="5004048" y="1772816"/>
            <a:ext cx="2935848" cy="3744416"/>
          </a:xfrm>
          <a:prstGeom prst="rect">
            <a:avLst/>
          </a:prstGeom>
          <a:solidFill>
            <a:srgbClr val="800000">
              <a:alpha val="10001"/>
            </a:srgbClr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566124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Ткацкий станок греков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нсент ван гог ткацкий станок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3886200" cy="319214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085184"/>
            <a:ext cx="357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Винсент Ван </a:t>
            </a:r>
            <a:r>
              <a:rPr lang="ru-RU" b="1" dirty="0" err="1" smtClean="0"/>
              <a:t>Гог</a:t>
            </a:r>
            <a:r>
              <a:rPr lang="ru-RU" b="1" dirty="0" smtClean="0"/>
              <a:t> «Ткацкий станок» </a:t>
            </a:r>
            <a:endParaRPr lang="ru-RU" b="1" dirty="0"/>
          </a:p>
        </p:txBody>
      </p:sp>
      <p:pic>
        <p:nvPicPr>
          <p:cNvPr id="5" name="Рисунок 4" descr="тк"/>
          <p:cNvPicPr/>
          <p:nvPr/>
        </p:nvPicPr>
        <p:blipFill>
          <a:blip r:embed="rId3" cstate="email">
            <a:lum bright="24000" contrast="-12000"/>
            <a:grayscl/>
          </a:blip>
          <a:srcRect/>
          <a:stretch>
            <a:fillRect/>
          </a:stretch>
        </p:blipFill>
        <p:spPr bwMode="auto">
          <a:xfrm>
            <a:off x="4716016" y="1412776"/>
            <a:ext cx="4258816" cy="2962905"/>
          </a:xfrm>
          <a:prstGeom prst="rect">
            <a:avLst/>
          </a:prstGeom>
          <a:solidFill>
            <a:srgbClr val="800000">
              <a:alpha val="10001"/>
            </a:srgbClr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4941168"/>
            <a:ext cx="2650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Ткацкий станок ΧVIII 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eltin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23622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tkd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00901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roduction-murom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8288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v2-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148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pe_4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1430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20688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990000"/>
                </a:solidFill>
                <a:latin typeface="Monotype Corsiva" pitchFamily="66" charset="0"/>
              </a:rPr>
              <a:t>В цехах ткацкой фабрики</a:t>
            </a:r>
          </a:p>
        </p:txBody>
      </p:sp>
      <p:pic>
        <p:nvPicPr>
          <p:cNvPr id="7181" name="Picture 13" descr="textile(1)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4958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WordArt 1" descr="Белый мрамор"/>
          <p:cNvSpPr>
            <a:spLocks noChangeArrowheads="1" noChangeShapeType="1" noTextEdit="1"/>
          </p:cNvSpPr>
          <p:nvPr/>
        </p:nvSpPr>
        <p:spPr bwMode="auto">
          <a:xfrm>
            <a:off x="4067944" y="0"/>
            <a:ext cx="4501505" cy="794048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/>
                <a:latin typeface="Beresta"/>
              </a:rPr>
              <a:t> До наших дней...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/>
              <a:latin typeface="Beresta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Ткань состоит из нитей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altLang="ru-RU" sz="3600" b="1" dirty="0" smtClean="0"/>
              <a:t>основы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идет вдоль ткани, параллельно кромке;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длинная, прочная, не тянется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b="1" dirty="0" smtClean="0"/>
              <a:t>утка</a:t>
            </a:r>
          </a:p>
          <a:p>
            <a:r>
              <a:rPr lang="ru-RU" altLang="ru-RU" dirty="0" smtClean="0"/>
              <a:t>идет поперёк ткани;</a:t>
            </a:r>
          </a:p>
          <a:p>
            <a:r>
              <a:rPr lang="ru-RU" altLang="ru-RU" dirty="0" smtClean="0"/>
              <a:t>короткая, непрочная, тянется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2417986"/>
            <a:ext cx="8207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Нить основы в ткани можно определить по следующим признакам: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кромке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степени растяжения – нить основы меньше тянется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нить прямая, а уточная извитая.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Ткацкое переплетение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это переплетение нитей основы и утка.</a:t>
            </a:r>
          </a:p>
          <a:p>
            <a:endParaRPr lang="ru-RU" dirty="0"/>
          </a:p>
        </p:txBody>
      </p:sp>
      <p:pic>
        <p:nvPicPr>
          <p:cNvPr id="44035" name="Picture 3" descr="C:\Users\Светлана 22\Desktop\0_6bd57_40c45b95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46" y="2060847"/>
            <a:ext cx="7923694" cy="448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отделка ткани.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окрашивание тканей картинка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052736"/>
            <a:ext cx="4032448" cy="3384376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" name="Рисунок 5" descr="набойная дос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132856"/>
            <a:ext cx="3528392" cy="2701280"/>
          </a:xfrm>
          <a:prstGeom prst="rect">
            <a:avLst/>
          </a:prstGeom>
          <a:solidFill>
            <a:srgbClr val="FFFF00"/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486916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Набойщик тканей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99992" y="5165413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Набойная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доска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нанесения  рисунка на ткань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kan_2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mage0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906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Дела давно минувших дней, преданья старины глубокой</a:t>
            </a:r>
          </a:p>
        </p:txBody>
      </p:sp>
      <p:pic>
        <p:nvPicPr>
          <p:cNvPr id="9224" name="Picture 8" descr="S-2000-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sarafan-tebe-1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002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Современное производство.</a:t>
            </a:r>
            <a:endParaRPr lang="ru-RU" dirty="0"/>
          </a:p>
        </p:txBody>
      </p:sp>
      <p:pic>
        <p:nvPicPr>
          <p:cNvPr id="45058" name="Picture 2" descr="C:\Users\Светлана 22\Desktop\flagi-producent-2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096" y="1554163"/>
            <a:ext cx="681620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8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kolosok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47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d_resiz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838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3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4290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krestrochka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04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Выполните задание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«Незаконченный текст».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889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Швейное материаловедение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наука, которая занимается --------------- материалов, используемых для изготовления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--------------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изделий.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Выполните задание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«Незаконченный текст».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889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Швейное материаловедение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наука, которая занимается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материалов, используемых для изготовления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швейных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изделий.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285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/>
              <a:t>Тема: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«</a:t>
            </a:r>
            <a:r>
              <a:rPr lang="ru-RU" sz="4400" b="1" i="1" dirty="0"/>
              <a:t>Производство текстильных материалов»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81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Цель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изучить процесс получения ткани;</a:t>
            </a:r>
          </a:p>
          <a:p>
            <a:r>
              <a:rPr lang="ru-RU" dirty="0"/>
              <a:t>-научиться определять нить основы ;</a:t>
            </a:r>
          </a:p>
          <a:p>
            <a:r>
              <a:rPr lang="ru-RU" dirty="0"/>
              <a:t>- научиться определять лицевую, изнаночную стороны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244AE859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FEAE7"/>
              </a:clrFrom>
              <a:clrTo>
                <a:srgbClr val="EFEAE7">
                  <a:alpha val="0"/>
                </a:srgbClr>
              </a:clrTo>
            </a:clrChange>
            <a:lum bright="12000"/>
          </a:blip>
          <a:srcRect t="18391" r="76791" b="48207"/>
          <a:stretch>
            <a:fillRect/>
          </a:stretch>
        </p:blipFill>
        <p:spPr bwMode="auto">
          <a:xfrm>
            <a:off x="251520" y="1268760"/>
            <a:ext cx="2529467" cy="5356187"/>
          </a:xfrm>
          <a:prstGeom prst="rect">
            <a:avLst/>
          </a:prstGeom>
          <a:solidFill>
            <a:srgbClr val="800000">
              <a:alpha val="100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Рисунок 4" descr="244AE859"/>
          <p:cNvPicPr/>
          <p:nvPr/>
        </p:nvPicPr>
        <p:blipFill>
          <a:blip r:embed="rId3" cstate="email">
            <a:clrChange>
              <a:clrFrom>
                <a:srgbClr val="F7F2EC"/>
              </a:clrFrom>
              <a:clrTo>
                <a:srgbClr val="F7F2EC">
                  <a:alpha val="0"/>
                </a:srgbClr>
              </a:clrTo>
            </a:clrChange>
            <a:lum bright="12000"/>
          </a:blip>
          <a:srcRect l="24471" t="38280" r="54218" b="48369"/>
          <a:stretch>
            <a:fillRect/>
          </a:stretch>
        </p:blipFill>
        <p:spPr bwMode="auto">
          <a:xfrm>
            <a:off x="2843808" y="548680"/>
            <a:ext cx="3312368" cy="3888432"/>
          </a:xfrm>
          <a:prstGeom prst="rect">
            <a:avLst/>
          </a:prstGeom>
          <a:solidFill>
            <a:srgbClr val="800000">
              <a:alpha val="100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Рисунок 5" descr="244AE859"/>
          <p:cNvPicPr/>
          <p:nvPr/>
        </p:nvPicPr>
        <p:blipFill>
          <a:blip r:embed="rId4" cstate="email">
            <a:clrChange>
              <a:clrFrom>
                <a:srgbClr val="F7F2EC"/>
              </a:clrFrom>
              <a:clrTo>
                <a:srgbClr val="F7F2EC">
                  <a:alpha val="0"/>
                </a:srgbClr>
              </a:clrTo>
            </a:clrChange>
            <a:lum bright="6000" contrast="6000"/>
            <a:grayscl/>
          </a:blip>
          <a:srcRect t="62360" r="76791" b="5469"/>
          <a:stretch>
            <a:fillRect/>
          </a:stretch>
        </p:blipFill>
        <p:spPr bwMode="auto">
          <a:xfrm>
            <a:off x="6156176" y="1988840"/>
            <a:ext cx="2771800" cy="4665712"/>
          </a:xfrm>
          <a:prstGeom prst="rect">
            <a:avLst/>
          </a:prstGeom>
          <a:solidFill>
            <a:srgbClr val="800000">
              <a:alpha val="100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450</Words>
  <Application>Microsoft Office PowerPoint</Application>
  <PresentationFormat>Экран (4:3)</PresentationFormat>
  <Paragraphs>91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Производство текстильных материалов.</vt:lpstr>
      <vt:lpstr>Презентация PowerPoint</vt:lpstr>
      <vt:lpstr>Презентация PowerPoint</vt:lpstr>
      <vt:lpstr>Презентация PowerPoint</vt:lpstr>
      <vt:lpstr>Выполните задание  «Незаконченный текст». </vt:lpstr>
      <vt:lpstr>Выполните задание  «Незаконченный текст». </vt:lpstr>
      <vt:lpstr>Тема:  «Производство текстильных материалов»</vt:lpstr>
      <vt:lpstr>Цель урока: </vt:lpstr>
      <vt:lpstr>Презентация PowerPoint</vt:lpstr>
      <vt:lpstr>Волокно</vt:lpstr>
      <vt:lpstr>Презентация PowerPoint</vt:lpstr>
      <vt:lpstr>Логическая цепочка  «Процесс получения ткани»   </vt:lpstr>
      <vt:lpstr>Логическая цепочка  «Процесс получения ткани»   </vt:lpstr>
      <vt:lpstr>Пряжа </vt:lpstr>
      <vt:lpstr>Прядение - </vt:lpstr>
      <vt:lpstr>Презентация PowerPoint</vt:lpstr>
      <vt:lpstr>Презентация PowerPoint</vt:lpstr>
      <vt:lpstr>Изобретение самопрялки с ножным приводом приписывают немецкому изобретателю Юргенсу и датируют 1530 годом</vt:lpstr>
      <vt:lpstr>Первая прядильная  машина, англичанина Харгривса, сконструированная в 1764 – 1767 годах.</vt:lpstr>
      <vt:lpstr>Музей истории и археологии Урала г. Екатеринбург</vt:lpstr>
      <vt:lpstr>Аромашевский краеведческий музей. Алапаевский район.</vt:lpstr>
      <vt:lpstr>Презентация PowerPoint</vt:lpstr>
      <vt:lpstr>Презентация PowerPoint</vt:lpstr>
      <vt:lpstr>Презентация PowerPoint</vt:lpstr>
      <vt:lpstr>Презентация PowerPoint</vt:lpstr>
      <vt:lpstr>Ткань состоит из нитей</vt:lpstr>
      <vt:lpstr>Нить основы в ткани можно определить по следующим признакам: </vt:lpstr>
      <vt:lpstr>Ткацкое переплетение</vt:lpstr>
      <vt:lpstr>отделка ткани.  </vt:lpstr>
      <vt:lpstr>Современное производство.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Pospelov Dmitry</cp:lastModifiedBy>
  <cp:revision>231</cp:revision>
  <dcterms:created xsi:type="dcterms:W3CDTF">2016-11-14T11:13:50Z</dcterms:created>
  <dcterms:modified xsi:type="dcterms:W3CDTF">2024-07-23T09:33:28Z</dcterms:modified>
</cp:coreProperties>
</file>