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64" r:id="rId4"/>
    <p:sldId id="265" r:id="rId5"/>
    <p:sldId id="267" r:id="rId6"/>
    <p:sldId id="269" r:id="rId7"/>
    <p:sldId id="270" r:id="rId8"/>
    <p:sldId id="271" r:id="rId9"/>
    <p:sldId id="272" r:id="rId10"/>
    <p:sldId id="273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66FF"/>
    <a:srgbClr val="AE1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65"/>
  </p:normalViewPr>
  <p:slideViewPr>
    <p:cSldViewPr snapToGrid="0" snapToObjects="1">
      <p:cViewPr>
        <p:scale>
          <a:sx n="79" d="100"/>
          <a:sy n="79" d="100"/>
        </p:scale>
        <p:origin x="-36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6CBCEC-7985-A849-92D8-7B8CD4343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97C43A-0516-CB49-A5EB-78DF72E7C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6E7044-5438-E44A-8628-FEEDDBE5F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1458AA-8C9C-6248-9243-6855C5298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F683-9C50-ED43-9B4D-917D602E566A}" type="datetimeFigureOut">
              <a:rPr lang="uk-UA" smtClean="0"/>
              <a:t>22.09.2024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CD4DF4-6125-5C43-AC2B-0AB23FF92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F889AD-E4DF-AB43-AF94-E0E9547A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1C57-37E9-424D-9EFF-C14C3211DF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5977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27F26D-FB11-184A-9B91-A4D25A4CC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739D3E-2877-D241-8608-15E58E597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B18E40-F656-6944-AA88-422E77505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F683-9C50-ED43-9B4D-917D602E566A}" type="datetimeFigureOut">
              <a:rPr lang="uk-UA" smtClean="0"/>
              <a:t>22.09.2024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6369EE-D50C-5F41-B0D6-092A90AEB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2E956D-2714-A441-9C15-72345B5C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1C57-37E9-424D-9EFF-C14C3211DF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541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59A570-BA5A-8A49-83B8-A12FA4476B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DA7E2C-11A3-BC4F-8B59-8785DDEF1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D934A4-25CF-C648-868B-6BF562074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F683-9C50-ED43-9B4D-917D602E566A}" type="datetimeFigureOut">
              <a:rPr lang="uk-UA" smtClean="0"/>
              <a:t>22.09.2024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CA3BB2-9907-5747-A5A0-8C00FD1EC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C81E32-A3D3-D942-A091-62EDF63F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1C57-37E9-424D-9EFF-C14C3211DF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031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41CE9B-1C84-F645-9B07-3EF01F2B2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A5148E-F9EB-D14E-BC6C-53C1BDE45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C35325-7400-8A43-9E34-B1967BD11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F683-9C50-ED43-9B4D-917D602E566A}" type="datetimeFigureOut">
              <a:rPr lang="uk-UA" smtClean="0"/>
              <a:t>22.09.2024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6BA8E3-497C-854D-A66D-412F90B9D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08F390-5283-8444-BFBC-BF0CAED65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1C57-37E9-424D-9EFF-C14C3211DF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23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25C302-BD13-0045-8041-BB7E45521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58B08-A816-9144-AF0A-1C4C2E0B2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16C48B-864F-D442-A3FB-043942D3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F683-9C50-ED43-9B4D-917D602E566A}" type="datetimeFigureOut">
              <a:rPr lang="uk-UA" smtClean="0"/>
              <a:t>22.09.2024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F14C98-AEEB-9249-8309-0A624426B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C1541F-FE9A-1F44-A5AC-C52CA2D01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1C57-37E9-424D-9EFF-C14C3211DF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7829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793150-9D02-CB43-9830-49B1C4302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059386-6E92-7F4C-8740-D5DE9E00C9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868AF4-30D0-F44E-980B-D121B7C7D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5B0A4A-FE01-4742-869E-465251B3A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F683-9C50-ED43-9B4D-917D602E566A}" type="datetimeFigureOut">
              <a:rPr lang="uk-UA" smtClean="0"/>
              <a:t>22.09.2024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22B5D2-E435-4341-A08B-9F23F662C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92D721-8574-A743-9C67-9A6C71A5E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1C57-37E9-424D-9EFF-C14C3211DF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0241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0704CC-0BE9-4849-840F-9BF6BB651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F4951E-1B45-5D41-B266-146B85B27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CEE0C6F-E027-BF48-ADE5-90C43252B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3F251B3-43EE-1345-8278-ED0DA21E91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A5C5A52-4AC6-2846-8743-249EECB01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78F862-31AB-C747-B1A6-AE8D15B84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F683-9C50-ED43-9B4D-917D602E566A}" type="datetimeFigureOut">
              <a:rPr lang="uk-UA" smtClean="0"/>
              <a:t>22.09.2024</a:t>
            </a:fld>
            <a:endParaRPr lang="uk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C3B8340-DC12-1942-922E-E1AC7ED72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7AE3769-243F-7048-A001-AFAB44B0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1C57-37E9-424D-9EFF-C14C3211DF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6937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B1FFC-38ED-F84B-B8AF-13C2D3761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2E7AA0-43B8-C143-874F-4B1B266C7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F683-9C50-ED43-9B4D-917D602E566A}" type="datetimeFigureOut">
              <a:rPr lang="uk-UA" smtClean="0"/>
              <a:t>22.09.2024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F78435E-4CA1-FD46-8BF2-D0D6E70A2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35E24F6-C49D-FA49-A371-FB0E2F69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1C57-37E9-424D-9EFF-C14C3211DF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889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1FCD219-263F-654F-88A8-93CEBC82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F683-9C50-ED43-9B4D-917D602E566A}" type="datetimeFigureOut">
              <a:rPr lang="uk-UA" smtClean="0"/>
              <a:t>22.09.2024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DBC640-29A9-C74B-A712-3B8150C9E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4DA3AA-8D26-CA4A-A96B-13F54D583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1C57-37E9-424D-9EFF-C14C3211DF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2162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F9912E-5854-F245-8DC3-C41089B58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1F9DE6-6381-B54D-94F9-028A48B89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6789A4B-9110-EE41-8381-DB077C227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86DE2B-CA15-C449-90AA-8F6FDFBAC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F683-9C50-ED43-9B4D-917D602E566A}" type="datetimeFigureOut">
              <a:rPr lang="uk-UA" smtClean="0"/>
              <a:t>22.09.2024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51CAA78-2D1B-1644-9CDD-84CC6799F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27FF26-1818-A44E-9FDC-C9D85A3F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1C57-37E9-424D-9EFF-C14C3211DF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7230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865B24-9273-1941-AA08-0038BA9D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B24B76A-5EDE-5545-986B-7BCD5F68F3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DF7DE1-25F2-0944-B6E4-A8D027015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0C58FF-8DC6-C041-A550-382F82AFB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0F683-9C50-ED43-9B4D-917D602E566A}" type="datetimeFigureOut">
              <a:rPr lang="uk-UA" smtClean="0"/>
              <a:t>22.09.2024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A64920-0D27-0D4F-98AA-A3C5E8741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D86BAF-2EB5-074A-80E3-5550577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91C57-37E9-424D-9EFF-C14C3211DF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55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5D85F4-A653-464D-832F-B75A15E0A6E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B71B58A-8D1C-7544-B7EC-DA1270314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0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uk-U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BFDF37-207C-4C4A-9E24-2E551710D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333E1E-B8A1-474E-8FBB-F6142F308C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0F683-9C50-ED43-9B4D-917D602E566A}" type="datetimeFigureOut">
              <a:rPr lang="uk-UA" smtClean="0"/>
              <a:t>22.09.2024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B556A0-8AAD-E84C-AD2D-E3E50D2A4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2A4D7F-009F-1341-90BC-783E67D4C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91C57-37E9-424D-9EFF-C14C3211DF1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385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89A49-DD77-E743-87DE-AFD41E03C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15155" y="2346871"/>
            <a:ext cx="9144000" cy="2387600"/>
          </a:xfrm>
        </p:spPr>
        <p:txBody>
          <a:bodyPr>
            <a:noAutofit/>
          </a:bodyPr>
          <a:lstStyle/>
          <a:p>
            <a:r>
              <a:rPr lang="ru-RU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r>
              <a:rPr lang="en-US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 </a:t>
            </a:r>
            <a:r>
              <a:rPr lang="ru-RU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ручка </a:t>
            </a:r>
            <a:r>
              <a:rPr lang="en-US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 дошкольном образовательном учреждении</a:t>
            </a:r>
            <a:endParaRPr lang="uk-UA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2240923" y="5300651"/>
            <a:ext cx="6568225" cy="1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2800" b="1" dirty="0">
                <a:solidFill>
                  <a:srgbClr val="002060"/>
                </a:solidFill>
                <a:latin typeface="Monotype Corsiva" pitchFamily="66" charset="0"/>
              </a:rPr>
              <a:t>Автор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:</a:t>
            </a:r>
            <a:r>
              <a:rPr lang="en-US" sz="28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Monotype Corsiva" pitchFamily="66" charset="0"/>
              </a:rPr>
              <a:t>Атанова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Кристина Евгеньевна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Воспитатель </a:t>
            </a:r>
            <a:endParaRPr lang="en-US" sz="28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МДОУ «Ц.Р.Р.  № 142»  г. Магнитогорск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11"/>
          <p:cNvSpPr>
            <a:spLocks noChangeArrowheads="1"/>
          </p:cNvSpPr>
          <p:nvPr/>
        </p:nvSpPr>
        <p:spPr bwMode="auto">
          <a:xfrm>
            <a:off x="1946851" y="218344"/>
            <a:ext cx="8424935" cy="161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Муниципальное  образовательное  дошкольное  учреждение   МДОУ «Ц.Р.Р. д</a:t>
            </a:r>
            <a:r>
              <a:rPr lang="en-US" sz="2800" b="1" dirty="0" smtClean="0">
                <a:solidFill>
                  <a:srgbClr val="002060"/>
                </a:solidFill>
                <a:latin typeface="Monotype Corsiva" pitchFamily="66" charset="0"/>
              </a:rPr>
              <a:t>/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с № 142»  г. Магнитогорск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en-US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marL="342900" indent="-342900" algn="ctr">
              <a:spcBef>
                <a:spcPct val="20000"/>
              </a:spcBef>
            </a:pP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51" y="1837249"/>
            <a:ext cx="6121218" cy="480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t="9742" r="8995" b="35838"/>
          <a:stretch/>
        </p:blipFill>
        <p:spPr bwMode="auto">
          <a:xfrm>
            <a:off x="0" y="4501165"/>
            <a:ext cx="1865296" cy="235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59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4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4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В </a:t>
            </a:r>
            <a:r>
              <a:rPr lang="ru-RU" sz="4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процессе </a:t>
            </a:r>
            <a:r>
              <a:rPr lang="ru-RU" sz="4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использования </a:t>
            </a:r>
            <a:r>
              <a:rPr lang="ru-RU" sz="4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3D ручка развивает у </a:t>
            </a:r>
            <a:r>
              <a:rPr lang="ru-RU" sz="4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ребенка: </a:t>
            </a:r>
            <a:endParaRPr lang="ru-RU" sz="40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Выноска-облако 3"/>
          <p:cNvSpPr/>
          <p:nvPr/>
        </p:nvSpPr>
        <p:spPr>
          <a:xfrm>
            <a:off x="128788" y="1313645"/>
            <a:ext cx="3554569" cy="2147596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Ощущение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цвета и гибкости материалов</a:t>
            </a:r>
          </a:p>
        </p:txBody>
      </p:sp>
      <p:sp>
        <p:nvSpPr>
          <p:cNvPr id="5" name="Выноска-облако 4"/>
          <p:cNvSpPr/>
          <p:nvPr/>
        </p:nvSpPr>
        <p:spPr>
          <a:xfrm>
            <a:off x="9337182" y="579549"/>
            <a:ext cx="2614411" cy="1468192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Воображение</a:t>
            </a:r>
          </a:p>
        </p:txBody>
      </p:sp>
      <p:sp>
        <p:nvSpPr>
          <p:cNvPr id="6" name="Выноска-облако 5"/>
          <p:cNvSpPr/>
          <p:nvPr/>
        </p:nvSpPr>
        <p:spPr>
          <a:xfrm>
            <a:off x="7817476" y="2155622"/>
            <a:ext cx="2421229" cy="1429555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Мелкую моторику</a:t>
            </a:r>
          </a:p>
        </p:txBody>
      </p:sp>
      <p:sp>
        <p:nvSpPr>
          <p:cNvPr id="7" name="Выноска-облако 6"/>
          <p:cNvSpPr/>
          <p:nvPr/>
        </p:nvSpPr>
        <p:spPr>
          <a:xfrm>
            <a:off x="4114800" y="1466603"/>
            <a:ext cx="3702676" cy="1994638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ространственное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мышление</a:t>
            </a:r>
          </a:p>
        </p:txBody>
      </p:sp>
      <p:sp>
        <p:nvSpPr>
          <p:cNvPr id="8" name="Выноска-облако 7"/>
          <p:cNvSpPr/>
          <p:nvPr/>
        </p:nvSpPr>
        <p:spPr>
          <a:xfrm>
            <a:off x="0" y="3900141"/>
            <a:ext cx="3348507" cy="1964027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Мотивирует заниматься творчеством</a:t>
            </a:r>
          </a:p>
        </p:txBody>
      </p:sp>
      <p:sp>
        <p:nvSpPr>
          <p:cNvPr id="9" name="Выноска-облако 8"/>
          <p:cNvSpPr/>
          <p:nvPr/>
        </p:nvSpPr>
        <p:spPr>
          <a:xfrm>
            <a:off x="7817476" y="3698360"/>
            <a:ext cx="4378817" cy="2607971"/>
          </a:xfrm>
          <a:prstGeom prst="cloudCallou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Дети учатся работать с высокими технологиями.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926" y="3698360"/>
            <a:ext cx="5621053" cy="305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81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02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399" y="94670"/>
            <a:ext cx="10684099" cy="116746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 детей дошкольного возраста основных навыков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 трёхмерному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моделированию с помощью 3D-ручки.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7394" y="1262130"/>
            <a:ext cx="9264202" cy="555079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Обучающие: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детей создавать простые трехмерные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модели; учить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ориентироваться в трёхмерном пространстве,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модифицировать.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Развивающие: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развитию творческих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способностей; развивать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воображение, внимание, логику, мелкую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моторику.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Воспитательные: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интерес к конструированию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моделированию; способствовать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воспитанию настойчивости в достижении поставленной цели, трудолюбия, ответственности,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аккуратности.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ᐈ Мультяшный учитель фото, векторные картинки мультфильм учитель с  указателем | скачать на Depositphotos®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7" b="100000" l="7667" r="90000">
                        <a14:foregroundMark x1="45167" y1="60167" x2="62167" y2="98500"/>
                        <a14:foregroundMark x1="63000" y1="57667" x2="43500" y2="74667"/>
                        <a14:foregroundMark x1="50667" y1="61333" x2="57667" y2="65500"/>
                        <a14:foregroundMark x1="54500" y1="89667" x2="54500" y2="96333"/>
                        <a14:foregroundMark x1="54167" y1="97167" x2="54167" y2="97167"/>
                        <a14:foregroundMark x1="56500" y1="95833" x2="56500" y2="95833"/>
                        <a14:foregroundMark x1="53833" y1="98000" x2="53833" y2="98000"/>
                        <a14:foregroundMark x1="23333" y1="17667" x2="23333" y2="17667"/>
                        <a14:foregroundMark x1="23000" y1="19167" x2="23000" y2="19167"/>
                        <a14:foregroundMark x1="22833" y1="15833" x2="22833" y2="1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6892" y="3235907"/>
            <a:ext cx="3692927" cy="369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7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977" y="33943"/>
            <a:ext cx="10515600" cy="701731"/>
          </a:xfr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История 3</a:t>
            </a:r>
            <a:r>
              <a:rPr lang="en-US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ручки</a:t>
            </a:r>
          </a:p>
        </p:txBody>
      </p:sp>
      <p:sp>
        <p:nvSpPr>
          <p:cNvPr id="4" name="Овальная выноска 3"/>
          <p:cNvSpPr/>
          <p:nvPr/>
        </p:nvSpPr>
        <p:spPr>
          <a:xfrm>
            <a:off x="79512" y="517331"/>
            <a:ext cx="4132528" cy="306673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Всего несколько десятилетий назад 3D- принтеры, творящие объёмные фигуры, считались фантастикой.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68616"/>
            <a:ext cx="1938270" cy="193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3726581" y="3696237"/>
            <a:ext cx="4018208" cy="281064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Самые первые трёхмерные печатающие устройства были огромных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размеров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52" y="847175"/>
            <a:ext cx="2536587" cy="304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7339092" y="384808"/>
            <a:ext cx="4786648" cy="382502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Обширное использование получили принтеры южноамериканской фирмы 3D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Systems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которая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считается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основным поставщиком в области AF-технологий.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31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611" y="4161696"/>
            <a:ext cx="2633437" cy="26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49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29409"/>
            <a:ext cx="10515600" cy="701731"/>
          </a:xfr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История 3</a:t>
            </a:r>
            <a:r>
              <a:rPr lang="en-US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ручки</a:t>
            </a:r>
          </a:p>
        </p:txBody>
      </p:sp>
      <p:sp>
        <p:nvSpPr>
          <p:cNvPr id="13" name="Блок-схема: память с посл. доступом 12"/>
          <p:cNvSpPr/>
          <p:nvPr/>
        </p:nvSpPr>
        <p:spPr>
          <a:xfrm>
            <a:off x="13254" y="150962"/>
            <a:ext cx="2623930" cy="2013834"/>
          </a:xfrm>
          <a:prstGeom prst="flowChartMagneticTape">
            <a:avLst/>
          </a:prstGeom>
          <a:ln w="12700">
            <a:solidFill>
              <a:srgbClr val="AE154A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Сейчас 3D - принтеры доступны любому желающему.</a:t>
            </a:r>
          </a:p>
        </p:txBody>
      </p:sp>
      <p:sp>
        <p:nvSpPr>
          <p:cNvPr id="14" name="Блок-схема: память с посл. доступом 13"/>
          <p:cNvSpPr/>
          <p:nvPr/>
        </p:nvSpPr>
        <p:spPr>
          <a:xfrm>
            <a:off x="2093842" y="1157879"/>
            <a:ext cx="3423955" cy="2685500"/>
          </a:xfrm>
          <a:prstGeom prst="flowChartMagneticTape">
            <a:avLst/>
          </a:prstGeom>
          <a:ln w="12700">
            <a:solidFill>
              <a:srgbClr val="AE154A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А в феврале 2013 года возникла первая ручка для создания объёмных форм, получившая название 3Doodler</a:t>
            </a:r>
          </a:p>
        </p:txBody>
      </p:sp>
      <p:sp>
        <p:nvSpPr>
          <p:cNvPr id="15" name="Блок-схема: память с посл. доступом 14"/>
          <p:cNvSpPr/>
          <p:nvPr/>
        </p:nvSpPr>
        <p:spPr>
          <a:xfrm>
            <a:off x="4986995" y="2588908"/>
            <a:ext cx="3415597" cy="2508941"/>
          </a:xfrm>
          <a:prstGeom prst="flowChartMagneticTape">
            <a:avLst/>
          </a:prstGeom>
          <a:ln w="12700">
            <a:solidFill>
              <a:srgbClr val="AE154A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Инженеры создали прототип ручки, рисующей пластиком.</a:t>
            </a:r>
          </a:p>
        </p:txBody>
      </p:sp>
      <p:sp>
        <p:nvSpPr>
          <p:cNvPr id="16" name="Блок-схема: память с посл. доступом 15"/>
          <p:cNvSpPr/>
          <p:nvPr/>
        </p:nvSpPr>
        <p:spPr>
          <a:xfrm>
            <a:off x="7805531" y="3843379"/>
            <a:ext cx="4081669" cy="2869725"/>
          </a:xfrm>
          <a:prstGeom prst="flowChartMagneticTape">
            <a:avLst/>
          </a:prstGeom>
          <a:ln w="12700">
            <a:solidFill>
              <a:srgbClr val="AE154A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Идея пришла основателям компании Максу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Боугу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и Питеру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Дилворту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когда сломался 3D- принтер и потребовалось заделать брешь в напечатанной 3D модели.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067" r="100000">
                        <a14:foregroundMark x1="15733" y1="12200" x2="57956" y2="35167"/>
                        <a14:foregroundMark x1="85867" y1="17433" x2="885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64" y="3008894"/>
            <a:ext cx="3133433" cy="417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157" y1="14629" x2="35590" y2="15721"/>
                        <a14:foregroundMark x1="89520" y1="18341" x2="42576" y2="91266"/>
                        <a14:foregroundMark x1="74017" y1="30349" x2="67904" y2="52183"/>
                        <a14:foregroundMark x1="49345" y1="77074" x2="57642" y2="56987"/>
                        <a14:foregroundMark x1="82533" y1="18559" x2="79039" y2="38865"/>
                        <a14:foregroundMark x1="76419" y1="26638" x2="74672" y2="39738"/>
                        <a14:foregroundMark x1="15721" y1="14629" x2="20742" y2="27948"/>
                        <a14:foregroundMark x1="77511" y1="67904" x2="84061" y2="86463"/>
                        <a14:foregroundMark x1="89083" y1="74454" x2="80349" y2="87336"/>
                        <a14:foregroundMark x1="77511" y1="66594" x2="87991" y2="85590"/>
                        <a14:foregroundMark x1="73799" y1="74672" x2="79913" y2="85808"/>
                        <a14:foregroundMark x1="82969" y1="69869" x2="74672" y2="83188"/>
                        <a14:foregroundMark x1="71179" y1="76638" x2="77948" y2="86681"/>
                        <a14:foregroundMark x1="86245" y1="89738" x2="86245" y2="89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888" y="-141668"/>
            <a:ext cx="3815808" cy="381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14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8" y="1204175"/>
            <a:ext cx="5512158" cy="5512158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rgbClr val="FF3399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29409"/>
            <a:ext cx="10515600" cy="701731"/>
          </a:xfr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Устройство 3</a:t>
            </a:r>
            <a:r>
              <a:rPr lang="en-US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ручки:</a:t>
            </a:r>
            <a:endParaRPr lang="ru-RU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774" y="1152659"/>
            <a:ext cx="6068431" cy="5512158"/>
          </a:xfrm>
          <a:prstGeom prst="round2DiagRect">
            <a:avLst>
              <a:gd name="adj1" fmla="val 16667"/>
              <a:gd name="adj2" fmla="val 0"/>
            </a:avLst>
          </a:prstGeom>
          <a:ln w="76200">
            <a:solidFill>
              <a:srgbClr val="FF3399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50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73305"/>
            <a:ext cx="10515600" cy="701731"/>
          </a:xfr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работает 3</a:t>
            </a:r>
            <a:r>
              <a:rPr lang="en-US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D </a:t>
            </a:r>
            <a:r>
              <a:rPr lang="ru-RU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ручка:</a:t>
            </a:r>
            <a:endParaRPr lang="ru-RU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9" name="Шестиугольник 18"/>
          <p:cNvSpPr/>
          <p:nvPr/>
        </p:nvSpPr>
        <p:spPr>
          <a:xfrm>
            <a:off x="2600459" y="1403902"/>
            <a:ext cx="3192888" cy="2607973"/>
          </a:xfrm>
          <a:prstGeom prst="hexagon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66FF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Вставляем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торца ручки пластиковую нить нужного цвета</a:t>
            </a:r>
          </a:p>
        </p:txBody>
      </p:sp>
      <p:sp>
        <p:nvSpPr>
          <p:cNvPr id="20" name="Шестиугольник 19"/>
          <p:cNvSpPr/>
          <p:nvPr/>
        </p:nvSpPr>
        <p:spPr>
          <a:xfrm>
            <a:off x="5135451" y="2707886"/>
            <a:ext cx="3192888" cy="2607973"/>
          </a:xfrm>
          <a:prstGeom prst="hexagon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66FF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Выбираем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температурный режим, в зависимости от используемого пластика</a:t>
            </a:r>
          </a:p>
        </p:txBody>
      </p:sp>
      <p:sp>
        <p:nvSpPr>
          <p:cNvPr id="21" name="Шестиугольник 20"/>
          <p:cNvSpPr/>
          <p:nvPr/>
        </p:nvSpPr>
        <p:spPr>
          <a:xfrm>
            <a:off x="2600459" y="4011873"/>
            <a:ext cx="3192888" cy="2607973"/>
          </a:xfrm>
          <a:prstGeom prst="hexagon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66FF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Установить 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нагревающийся носик ручки</a:t>
            </a:r>
          </a:p>
        </p:txBody>
      </p:sp>
      <p:sp>
        <p:nvSpPr>
          <p:cNvPr id="22" name="Шестиугольник 21"/>
          <p:cNvSpPr/>
          <p:nvPr/>
        </p:nvSpPr>
        <p:spPr>
          <a:xfrm>
            <a:off x="7677419" y="1403899"/>
            <a:ext cx="3192888" cy="2607973"/>
          </a:xfrm>
          <a:prstGeom prst="hexagon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66FF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5. Включаем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кнопку продвижения нити. Ждем, пока пластик начнет плавиться, и можно рисовать</a:t>
            </a:r>
          </a:p>
        </p:txBody>
      </p:sp>
      <p:sp>
        <p:nvSpPr>
          <p:cNvPr id="23" name="Шестиугольник 22"/>
          <p:cNvSpPr/>
          <p:nvPr/>
        </p:nvSpPr>
        <p:spPr>
          <a:xfrm>
            <a:off x="7677419" y="4011875"/>
            <a:ext cx="3192888" cy="2607973"/>
          </a:xfrm>
          <a:prstGeom prst="hexagon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66FF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6. После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окончания рисования нажать кнопку изъятия пластика </a:t>
            </a:r>
          </a:p>
        </p:txBody>
      </p:sp>
      <p:sp>
        <p:nvSpPr>
          <p:cNvPr id="24" name="Шестиугольник 23"/>
          <p:cNvSpPr/>
          <p:nvPr/>
        </p:nvSpPr>
        <p:spPr>
          <a:xfrm>
            <a:off x="89079" y="99912"/>
            <a:ext cx="3192888" cy="2607973"/>
          </a:xfrm>
          <a:prstGeom prst="hexagon">
            <a:avLst/>
          </a:prstGeom>
          <a:gradFill flip="none" rotWithShape="1">
            <a:gsLst>
              <a:gs pos="0">
                <a:srgbClr val="FF3399">
                  <a:tint val="66000"/>
                  <a:satMod val="160000"/>
                </a:srgbClr>
              </a:gs>
              <a:gs pos="50000">
                <a:srgbClr val="FF3399">
                  <a:tint val="44500"/>
                  <a:satMod val="160000"/>
                </a:srgbClr>
              </a:gs>
              <a:gs pos="100000">
                <a:srgbClr val="FF33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66FF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Подключаем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3D ручку к обычной электрической розетке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007" y="1111987"/>
            <a:ext cx="17557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22" y="3455864"/>
            <a:ext cx="2065867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697" y="5518703"/>
            <a:ext cx="1672085" cy="12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6747887" y="1955367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7229646" y="143224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1685523" y="4439184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32" name="TextBox 1"/>
          <p:cNvSpPr txBox="1">
            <a:spLocks noChangeArrowheads="1"/>
          </p:cNvSpPr>
          <p:nvPr/>
        </p:nvSpPr>
        <p:spPr bwMode="auto">
          <a:xfrm>
            <a:off x="332319" y="4202118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33" name="TextBox 12"/>
          <p:cNvSpPr txBox="1">
            <a:spLocks noChangeArrowheads="1"/>
          </p:cNvSpPr>
          <p:nvPr/>
        </p:nvSpPr>
        <p:spPr bwMode="auto">
          <a:xfrm>
            <a:off x="6089862" y="6129741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34" name="TextBox 2"/>
          <p:cNvSpPr txBox="1">
            <a:spLocks noChangeArrowheads="1"/>
          </p:cNvSpPr>
          <p:nvPr/>
        </p:nvSpPr>
        <p:spPr bwMode="auto">
          <a:xfrm>
            <a:off x="7244074" y="5821964"/>
            <a:ext cx="284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744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115" y="217402"/>
            <a:ext cx="10515600" cy="630298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Меры предосторожности</a:t>
            </a: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179387" y="981075"/>
            <a:ext cx="11900995" cy="58769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правильно использовать 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ручку:</a:t>
            </a:r>
          </a:p>
          <a:p>
            <a:pPr marL="0" indent="0"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 время рисования следить за тем, чтобы всегда оставалось не менее 10 см пластика снаружи ручки.  Если весь пластик окажется в ручке, он может застрять там  и изделие придется ремонтировать</a:t>
            </a:r>
          </a:p>
          <a:p>
            <a:pPr marL="0" indent="0">
              <a:buNone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рисования нажмите кнопку извлечения пластика и аккуратно, не дёргая, извлеките оставшийся пластик из ручки. Если сделать это резко вы можете повредить механизм подачи пластика. </a:t>
            </a:r>
          </a:p>
          <a:p>
            <a:pPr marL="0" indent="0">
              <a:buNone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снимать наконечник (сопло) ручки без консультации технического специалиста, это может привести к поломке креплений.</a:t>
            </a:r>
          </a:p>
          <a:p>
            <a:pPr marL="0" indent="0">
              <a:buNone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разбирайте ручку самостоятельно. Если она не работает, обратитесь в службу технической поддержки.</a:t>
            </a:r>
          </a:p>
          <a:p>
            <a:pPr marL="0" indent="0">
              <a:buNone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Работать ручкой нужно осторожно! Во время работы стальной наконечник разогревается до температуры 230 С. Маленькие дети должны работать под присмотром взрослых, чтобы не получить ожог.</a:t>
            </a:r>
          </a:p>
          <a:p>
            <a:pPr marL="0" indent="0">
              <a:buNone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94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8418696" y="4322363"/>
            <a:ext cx="3549000" cy="2535637"/>
          </a:xfrm>
          <a:prstGeom prst="ellipse">
            <a:avLst/>
          </a:prstGeom>
          <a:ln w="38100">
            <a:solidFill>
              <a:srgbClr val="FF3399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00179" y="4225537"/>
            <a:ext cx="3549000" cy="2535637"/>
          </a:xfrm>
          <a:prstGeom prst="ellipse">
            <a:avLst/>
          </a:prstGeom>
          <a:ln w="38100">
            <a:solidFill>
              <a:srgbClr val="FF3399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505665" y="4322363"/>
            <a:ext cx="3549000" cy="2535637"/>
          </a:xfrm>
          <a:prstGeom prst="ellipse">
            <a:avLst/>
          </a:prstGeom>
          <a:ln w="38100">
            <a:solidFill>
              <a:srgbClr val="FF3399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577696" y="1257183"/>
            <a:ext cx="5396248" cy="3284112"/>
          </a:xfrm>
          <a:prstGeom prst="ellipse">
            <a:avLst/>
          </a:prstGeom>
          <a:ln w="38100">
            <a:solidFill>
              <a:srgbClr val="FF3399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896" y="365126"/>
            <a:ext cx="10515600" cy="63029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4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Набор инструментов для рисования 3D ручкой</a:t>
            </a:r>
          </a:p>
        </p:txBody>
      </p:sp>
      <p:pic>
        <p:nvPicPr>
          <p:cNvPr id="4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89894"/>
            <a:ext cx="3416331" cy="241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r="16354"/>
          <a:stretch/>
        </p:blipFill>
        <p:spPr bwMode="auto">
          <a:xfrm>
            <a:off x="1505732" y="4541295"/>
            <a:ext cx="2071963" cy="197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8" b="6290"/>
          <a:stretch/>
        </p:blipFill>
        <p:spPr bwMode="auto">
          <a:xfrm>
            <a:off x="5439125" y="4762933"/>
            <a:ext cx="1956725" cy="178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612" y="4713079"/>
            <a:ext cx="1954160" cy="180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0" y="694088"/>
            <a:ext cx="3760631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Ножницы </a:t>
            </a:r>
            <a:r>
              <a:rPr lang="ru-RU" alt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нарезки </a:t>
            </a:r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пластика.</a:t>
            </a:r>
          </a:p>
          <a:p>
            <a:pPr algn="ctr" eaLnBrk="1" hangingPunct="1"/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Планшеты и трафареты для создания рисунков.</a:t>
            </a:r>
          </a:p>
          <a:p>
            <a:pPr algn="ctr" eaLnBrk="1" hangingPunct="1"/>
            <a:r>
              <a:rPr lang="ru-RU" alt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Шпатель для снятия готового рисунка.</a:t>
            </a:r>
          </a:p>
          <a:p>
            <a:pPr algn="ctr" eaLnBrk="1" hangingPunct="1"/>
            <a:endParaRPr lang="ru-RU" altLang="ru-RU" sz="1600" dirty="0" smtClean="0">
              <a:solidFill>
                <a:schemeClr val="tx1"/>
              </a:solidFill>
              <a:latin typeface="Arial" charset="0"/>
            </a:endParaRPr>
          </a:p>
          <a:p>
            <a:pPr algn="ctr" eaLnBrk="1" hangingPunct="1"/>
            <a:endParaRPr lang="ru-RU" altLang="ru-RU" sz="1600" dirty="0" smtClean="0">
              <a:solidFill>
                <a:schemeClr val="tx1"/>
              </a:solidFill>
              <a:latin typeface="Arial" charset="0"/>
            </a:endParaRPr>
          </a:p>
          <a:p>
            <a:pPr algn="ctr" eaLnBrk="1" hangingPunct="1"/>
            <a:endParaRPr lang="ru-RU" altLang="ru-RU" sz="16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827772" y="4950011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8532798" y="5176779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altLang="ru-RU" sz="4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674262" y="5139412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3" pitchFamily="18" charset="2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altLang="ru-RU" sz="4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7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4822"/>
            <a:ext cx="10515600" cy="63029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4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Работы </a:t>
            </a:r>
            <a:r>
              <a:rPr lang="en-US" sz="4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3D </a:t>
            </a:r>
            <a:r>
              <a:rPr lang="ru-RU" sz="40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</a:rPr>
              <a:t>ручкой</a:t>
            </a:r>
          </a:p>
        </p:txBody>
      </p:sp>
      <p:pic>
        <p:nvPicPr>
          <p:cNvPr id="6148" name="Picture 4" descr="3D ручки - воплощение любых фантазий / Новости / Интернет магазин  радиоуправляемых игрушек RCstore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86" y="3338846"/>
            <a:ext cx="4507604" cy="33807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Польза 3d ручки | ТриДэшная Мастерская | Дзе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6" t="14513" r="2440" b="18167"/>
          <a:stretch/>
        </p:blipFill>
        <p:spPr bwMode="auto">
          <a:xfrm>
            <a:off x="128789" y="3342065"/>
            <a:ext cx="5067656" cy="33774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Как рисовать 3Д ручко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93" y="909023"/>
            <a:ext cx="3619826" cy="34579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26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7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61D4D"/>
      </a:accent1>
      <a:accent2>
        <a:srgbClr val="5984B6"/>
      </a:accent2>
      <a:accent3>
        <a:srgbClr val="A5A5A5"/>
      </a:accent3>
      <a:accent4>
        <a:srgbClr val="F05F9B"/>
      </a:accent4>
      <a:accent5>
        <a:srgbClr val="9FB9CC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497</Words>
  <Application>Microsoft Office PowerPoint</Application>
  <PresentationFormat>Произвольный</PresentationFormat>
  <Paragraphs>57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3D ручка  в дошкольном образовательном учреждении</vt:lpstr>
      <vt:lpstr>Цель: формирование у детей дошкольного возраста основных навыков по трёхмерному моделированию с помощью 3D-ручки.</vt:lpstr>
      <vt:lpstr>История 3D ручки</vt:lpstr>
      <vt:lpstr>История 3D ручки</vt:lpstr>
      <vt:lpstr>Устройство 3D ручки:</vt:lpstr>
      <vt:lpstr>Как работает 3D ручка:</vt:lpstr>
      <vt:lpstr>Меры предосторожности</vt:lpstr>
      <vt:lpstr>Набор инструментов для рисования 3D ручкой</vt:lpstr>
      <vt:lpstr>Работы 3D ручкой</vt:lpstr>
      <vt:lpstr> В процессе использования 3D ручка развивает у ребенка: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Дмитрий</cp:lastModifiedBy>
  <cp:revision>24</cp:revision>
  <dcterms:created xsi:type="dcterms:W3CDTF">2024-04-25T08:18:37Z</dcterms:created>
  <dcterms:modified xsi:type="dcterms:W3CDTF">2024-09-21T21:15:06Z</dcterms:modified>
  <cp:contentStatus/>
</cp:coreProperties>
</file>