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57" r:id="rId4"/>
    <p:sldId id="282" r:id="rId5"/>
    <p:sldId id="259" r:id="rId6"/>
    <p:sldId id="262" r:id="rId7"/>
    <p:sldId id="261" r:id="rId8"/>
    <p:sldId id="275" r:id="rId9"/>
    <p:sldId id="263" r:id="rId10"/>
    <p:sldId id="280" r:id="rId11"/>
    <p:sldId id="266" r:id="rId12"/>
    <p:sldId id="276" r:id="rId13"/>
    <p:sldId id="264" r:id="rId14"/>
    <p:sldId id="265" r:id="rId15"/>
    <p:sldId id="267" r:id="rId16"/>
    <p:sldId id="268" r:id="rId17"/>
    <p:sldId id="279" r:id="rId18"/>
    <p:sldId id="273" r:id="rId19"/>
    <p:sldId id="272" r:id="rId20"/>
    <p:sldId id="283" r:id="rId21"/>
    <p:sldId id="271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76" d="100"/>
          <a:sy n="76" d="100"/>
        </p:scale>
        <p:origin x="157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A5E7F-FEDE-49A8-882A-587B0087056C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BB3C5-5910-4218-8C81-5B5AB2261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Удильщик – хищная морская рыба. Охотиться на других жителей подводного мира ему помогает специальный вырост на спине похожий на удочку, на конце которого расположена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приманка – «фонарик».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Именно на его свет, движимые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любопытством,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плывут другие, маленькие и не очень, жители океанского дна.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BB3C5-5910-4218-8C81-5B5AB226125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Киты - самые крупные морские животные.</a:t>
            </a:r>
            <a:r>
              <a:rPr lang="ru-RU" baseline="0" dirty="0" smtClean="0"/>
              <a:t> Они съедают около тонны еды в сутки. Однако питаются киты только летом, а в остальное время живут за счёт жировых отложений.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Детеныша синего кита называют… теленком,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огда он рождается,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 уже весит около двух тонн. Молоко, которым мама кормит китёнка, такое жирное, что по консистенции больше напоминает зубную пасту (или сметану).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BB3C5-5910-4218-8C81-5B5AB226125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Маленькие морские черепашки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появляются на свет из яиц,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бережно спрятанных в теплый песок их мамой. Черепаха проплывает тысячи километров для того, чтобы отложить яйца именно на том берегу на котором  появилась сама. Освободившиеся от кожистой скорлупы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черепашата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сразу спешат к воде.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BB3C5-5910-4218-8C81-5B5AB226125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BB3C5-5910-4218-8C81-5B5AB226125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 осьминога</a:t>
            </a:r>
            <a:r>
              <a:rPr lang="ru-RU" baseline="0" dirty="0" smtClean="0"/>
              <a:t> три сердца и восемь ног- щупалец. На щупальцах расположены присоски. В теле осьминога нет костей, поэтому он может протиснуться в любое отверстие.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BB3C5-5910-4218-8C81-5B5AB226125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6425-0AEB-4855-B1AF-40292CA976B7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4334-C139-42C2-95E1-3CBC387D5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6425-0AEB-4855-B1AF-40292CA976B7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4334-C139-42C2-95E1-3CBC387D5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6425-0AEB-4855-B1AF-40292CA976B7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4334-C139-42C2-95E1-3CBC387D5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6425-0AEB-4855-B1AF-40292CA976B7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4334-C139-42C2-95E1-3CBC387D5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6425-0AEB-4855-B1AF-40292CA976B7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4334-C139-42C2-95E1-3CBC387D5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6425-0AEB-4855-B1AF-40292CA976B7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4334-C139-42C2-95E1-3CBC387D5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6425-0AEB-4855-B1AF-40292CA976B7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4334-C139-42C2-95E1-3CBC387D5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6425-0AEB-4855-B1AF-40292CA976B7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4334-C139-42C2-95E1-3CBC387D5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6425-0AEB-4855-B1AF-40292CA976B7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4334-C139-42C2-95E1-3CBC387D5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6425-0AEB-4855-B1AF-40292CA976B7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4334-C139-42C2-95E1-3CBC387D5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6425-0AEB-4855-B1AF-40292CA976B7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4334-C139-42C2-95E1-3CBC387D5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86425-0AEB-4855-B1AF-40292CA976B7}" type="datetimeFigureOut">
              <a:rPr lang="ru-RU" smtClean="0"/>
              <a:pPr/>
              <a:t>04.11.2024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4334-C139-42C2-95E1-3CBC387D5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image" Target="../media/image23.jpeg"/><Relationship Id="rId5" Type="http://schemas.openxmlformats.org/officeDocument/2006/relationships/image" Target="../media/image25.jpeg"/><Relationship Id="rId10" Type="http://schemas.openxmlformats.org/officeDocument/2006/relationships/slide" Target="slide16.xml"/><Relationship Id="rId4" Type="http://schemas.openxmlformats.org/officeDocument/2006/relationships/slide" Target="slide15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8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p\Pictures\&#1055;&#1088;&#1077;&#1079;&#1077;&#1085;&#1090;&#1072;&#1094;&#1080;&#1103;\26662444_379523618.mp3" TargetMode="Externa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albercul.livejournal.com/67857.html" TargetMode="External"/><Relationship Id="rId3" Type="http://schemas.openxmlformats.org/officeDocument/2006/relationships/hyperlink" Target="http://imworld.ru/priroda/samaya-bystraya-ryba.html" TargetMode="External"/><Relationship Id="rId7" Type="http://schemas.openxmlformats.org/officeDocument/2006/relationships/hyperlink" Target="https://fanfishka.ru/akvariumnye-stati/933-cherepahi-c-rybkami.html" TargetMode="External"/><Relationship Id="rId2" Type="http://schemas.openxmlformats.org/officeDocument/2006/relationships/hyperlink" Target="https://inokean.ru/articles/tops/339-samie-krupnie-morskie-obitatel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ashzeleniymir.ru/category/vse-ribi/" TargetMode="External"/><Relationship Id="rId5" Type="http://schemas.openxmlformats.org/officeDocument/2006/relationships/hyperlink" Target="https://inokean.ru/animal/fish/deep/60-fishman" TargetMode="External"/><Relationship Id="rId10" Type="http://schemas.openxmlformats.org/officeDocument/2006/relationships/hyperlink" Target="https://www.liveinternet.ru/users/rosinka7304/rubric/5580802/" TargetMode="External"/><Relationship Id="rId4" Type="http://schemas.openxmlformats.org/officeDocument/2006/relationships/hyperlink" Target="https://uznayvse.ru/interesting-facts/samyie-malenkie-ryibki-v-mire.html" TargetMode="External"/><Relationship Id="rId9" Type="http://schemas.openxmlformats.org/officeDocument/2006/relationships/hyperlink" Target="https://interesnoevse.info/dhivotnie/serdce-osminoga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slide" Target="slide5.xm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980728"/>
            <a:ext cx="6624736" cy="1470025"/>
          </a:xfrm>
        </p:spPr>
        <p:txBody>
          <a:bodyPr>
            <a:prstTxWarp prst="textWave2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ru-RU" sz="3600" b="1" dirty="0" smtClean="0">
                <a:ln w="381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МОРСКИЕ</a:t>
            </a:r>
            <a:br>
              <a:rPr lang="ru-RU" sz="3600" b="1" dirty="0" smtClean="0">
                <a:ln w="381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ln w="381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ОБИТАТЕЛИ</a:t>
            </a:r>
            <a:endParaRPr lang="ru-RU" sz="3600" b="1" dirty="0">
              <a:ln w="381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Выполнено воспитателем 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МБДОУ№161</a:t>
            </a:r>
          </a:p>
          <a:p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г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. 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</a:rPr>
              <a:t>К</a:t>
            </a:r>
            <a:r>
              <a:rPr lang="ru-RU" sz="2000" dirty="0" smtClean="0">
                <a:solidFill>
                  <a:schemeClr val="tx1"/>
                </a:solidFill>
                <a:latin typeface="Georgia" pitchFamily="18" charset="0"/>
              </a:rPr>
              <a:t>емерово</a:t>
            </a:r>
            <a:endParaRPr lang="ru-RU" sz="2000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2438379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412776"/>
            <a:ext cx="2808312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8ba6b510-2994-470a-a0d3-12c58b0129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589749"/>
            <a:ext cx="3024336" cy="2268251"/>
          </a:xfrm>
          <a:prstGeom prst="rect">
            <a:avLst/>
          </a:prstGeom>
        </p:spPr>
      </p:pic>
      <p:pic>
        <p:nvPicPr>
          <p:cNvPr id="14" name="Рисунок 13" descr="korall-121.jpg"/>
          <p:cNvPicPr>
            <a:picLocks noChangeAspect="1"/>
          </p:cNvPicPr>
          <p:nvPr/>
        </p:nvPicPr>
        <p:blipFill>
          <a:blip r:embed="rId3" cstate="print"/>
          <a:srcRect r="11625"/>
          <a:stretch>
            <a:fillRect/>
          </a:stretch>
        </p:blipFill>
        <p:spPr>
          <a:xfrm>
            <a:off x="0" y="4581128"/>
            <a:ext cx="3024336" cy="2276872"/>
          </a:xfrm>
          <a:prstGeom prst="rect">
            <a:avLst/>
          </a:prstGeom>
        </p:spPr>
      </p:pic>
      <p:pic>
        <p:nvPicPr>
          <p:cNvPr id="4" name="Рисунок 3" descr="2014_12_982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0"/>
            <a:ext cx="2987824" cy="2708920"/>
          </a:xfrm>
          <a:prstGeom prst="rect">
            <a:avLst/>
          </a:prstGeom>
        </p:spPr>
      </p:pic>
      <p:pic>
        <p:nvPicPr>
          <p:cNvPr id="7" name="Рисунок 6" descr="fakty-o-meduzakh-01.jpg"/>
          <p:cNvPicPr>
            <a:picLocks noChangeAspect="1"/>
          </p:cNvPicPr>
          <p:nvPr/>
        </p:nvPicPr>
        <p:blipFill>
          <a:blip r:embed="rId5" cstate="print"/>
          <a:srcRect l="16972"/>
          <a:stretch>
            <a:fillRect/>
          </a:stretch>
        </p:blipFill>
        <p:spPr>
          <a:xfrm>
            <a:off x="0" y="2348880"/>
            <a:ext cx="2915816" cy="2376264"/>
          </a:xfrm>
          <a:prstGeom prst="rect">
            <a:avLst/>
          </a:prstGeom>
        </p:spPr>
      </p:pic>
      <p:pic>
        <p:nvPicPr>
          <p:cNvPr id="8" name="Рисунок 7" descr="maxresde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012160" y="2492896"/>
            <a:ext cx="3131840" cy="2419104"/>
          </a:xfrm>
          <a:prstGeom prst="rect">
            <a:avLst/>
          </a:prstGeom>
        </p:spPr>
      </p:pic>
      <p:pic>
        <p:nvPicPr>
          <p:cNvPr id="5" name="Рисунок 4" descr="Underwater_sea_life_2.jpg"/>
          <p:cNvPicPr>
            <a:picLocks noChangeAspect="1"/>
          </p:cNvPicPr>
          <p:nvPr/>
        </p:nvPicPr>
        <p:blipFill>
          <a:blip r:embed="rId7" cstate="print"/>
          <a:srcRect l="6375"/>
          <a:stretch>
            <a:fillRect/>
          </a:stretch>
        </p:blipFill>
        <p:spPr>
          <a:xfrm>
            <a:off x="6012160" y="4581128"/>
            <a:ext cx="3131840" cy="2276872"/>
          </a:xfrm>
          <a:prstGeom prst="rect">
            <a:avLst/>
          </a:prstGeom>
        </p:spPr>
      </p:pic>
      <p:pic>
        <p:nvPicPr>
          <p:cNvPr id="10" name="Рисунок 9" descr="880-morskaya-cherepaha-3.jpg"/>
          <p:cNvPicPr>
            <a:picLocks noChangeAspect="1"/>
          </p:cNvPicPr>
          <p:nvPr/>
        </p:nvPicPr>
        <p:blipFill>
          <a:blip r:embed="rId8" cstate="print"/>
          <a:srcRect l="11593" r="20164"/>
          <a:stretch>
            <a:fillRect/>
          </a:stretch>
        </p:blipFill>
        <p:spPr>
          <a:xfrm>
            <a:off x="0" y="0"/>
            <a:ext cx="2915816" cy="2348880"/>
          </a:xfrm>
          <a:prstGeom prst="rect">
            <a:avLst/>
          </a:prstGeom>
        </p:spPr>
      </p:pic>
      <p:pic>
        <p:nvPicPr>
          <p:cNvPr id="6" name="Рисунок 5" descr="374694_origina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15816" y="2348880"/>
            <a:ext cx="3240360" cy="2318387"/>
          </a:xfrm>
          <a:prstGeom prst="rect">
            <a:avLst/>
          </a:prstGeom>
        </p:spPr>
      </p:pic>
      <p:pic>
        <p:nvPicPr>
          <p:cNvPr id="12" name="Рисунок 11" descr="1405990009_2750617_123b043b.jpg"/>
          <p:cNvPicPr>
            <a:picLocks noChangeAspect="1"/>
          </p:cNvPicPr>
          <p:nvPr/>
        </p:nvPicPr>
        <p:blipFill>
          <a:blip r:embed="rId10" cstate="print"/>
          <a:srcRect l="9804"/>
          <a:stretch>
            <a:fillRect/>
          </a:stretch>
        </p:blipFill>
        <p:spPr>
          <a:xfrm>
            <a:off x="2843808" y="0"/>
            <a:ext cx="3312368" cy="2423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0-morskaya-cherepaha-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836712"/>
            <a:ext cx="3967088" cy="2307580"/>
          </a:xfrm>
          <a:prstGeom prst="rect">
            <a:avLst/>
          </a:prstGeom>
        </p:spPr>
      </p:pic>
      <p:pic>
        <p:nvPicPr>
          <p:cNvPr id="4" name="Рисунок 3" descr="2014_12_982_0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r="9643"/>
          <a:stretch>
            <a:fillRect/>
          </a:stretch>
        </p:blipFill>
        <p:spPr>
          <a:xfrm>
            <a:off x="5076056" y="3717032"/>
            <a:ext cx="3312368" cy="2248859"/>
          </a:xfrm>
          <a:prstGeom prst="rect">
            <a:avLst/>
          </a:prstGeom>
        </p:spPr>
      </p:pic>
      <p:pic>
        <p:nvPicPr>
          <p:cNvPr id="5" name="Рисунок 4" descr="1405990009_2750617_123b043b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836712"/>
            <a:ext cx="3816424" cy="2296168"/>
          </a:xfrm>
          <a:prstGeom prst="rect">
            <a:avLst/>
          </a:prstGeom>
        </p:spPr>
      </p:pic>
      <p:pic>
        <p:nvPicPr>
          <p:cNvPr id="6" name="Рисунок 5" descr="goldfish-30837_960_720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84368" y="6021288"/>
            <a:ext cx="924879" cy="692696"/>
          </a:xfrm>
          <a:prstGeom prst="rect">
            <a:avLst/>
          </a:prstGeom>
        </p:spPr>
      </p:pic>
      <p:pic>
        <p:nvPicPr>
          <p:cNvPr id="7" name="Рисунок 6" descr="fakty-o-meduzakh-01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7584" y="3739446"/>
            <a:ext cx="3384376" cy="223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71600" y="620688"/>
            <a:ext cx="7272808" cy="11521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Синий кит</a:t>
            </a: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крупнейшее</a:t>
            </a:r>
            <a:r>
              <a:rPr kumimoji="0" lang="ru-RU" sz="28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животное из когда-либо обитавших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 нашей планете (рост до 33 м, вес 150 тонн)</a:t>
            </a:r>
            <a:endParaRPr kumimoji="0" lang="ru-RU" sz="28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Содержимое 3" descr="китова акула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5013176"/>
            <a:ext cx="4121556" cy="1656184"/>
          </a:xfrm>
          <a:prstGeom prst="rect">
            <a:avLst/>
          </a:prstGeom>
        </p:spPr>
      </p:pic>
      <p:pic>
        <p:nvPicPr>
          <p:cNvPr id="4" name="Рисунок 3" descr="1405990009_2750617_123b043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1916832"/>
            <a:ext cx="5055518" cy="2962424"/>
          </a:xfrm>
          <a:prstGeom prst="rect">
            <a:avLst/>
          </a:prstGeom>
        </p:spPr>
      </p:pic>
      <p:pic>
        <p:nvPicPr>
          <p:cNvPr id="6" name="Рисунок 5" descr="30c38090aea447edd2450ac9cec5ae6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23528" y="4869160"/>
            <a:ext cx="2171144" cy="1692429"/>
          </a:xfrm>
          <a:prstGeom prst="rect">
            <a:avLst/>
          </a:prstGeom>
        </p:spPr>
      </p:pic>
      <p:pic>
        <p:nvPicPr>
          <p:cNvPr id="8" name="Рисунок 7" descr="0_962a1_1ce2a05b_or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952784">
            <a:off x="2429944" y="3403213"/>
            <a:ext cx="513183" cy="12571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2348880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Китёнок выпивает до 300 литров </a:t>
            </a:r>
          </a:p>
          <a:p>
            <a:pPr algn="ctr"/>
            <a:r>
              <a:rPr lang="ru-RU" sz="2400" b="1" dirty="0"/>
              <a:t>м</a:t>
            </a:r>
            <a:r>
              <a:rPr lang="ru-RU" sz="2400" b="1" dirty="0" smtClean="0"/>
              <a:t>атеринского молока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71600" y="620688"/>
            <a:ext cx="7272808" cy="9361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Морская черепаха</a:t>
            </a:r>
            <a:r>
              <a:rPr kumimoji="0" lang="ru-RU" sz="40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4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Содержимое 3" descr="китова акула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491880" y="3284984"/>
            <a:ext cx="5429073" cy="3197882"/>
          </a:xfrm>
          <a:prstGeom prst="rect">
            <a:avLst/>
          </a:prstGeom>
        </p:spPr>
      </p:pic>
      <p:pic>
        <p:nvPicPr>
          <p:cNvPr id="4" name="Рисунок 3" descr="26b7e0b028d28c1b51af8ef9e4676e4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725144"/>
            <a:ext cx="3096344" cy="1737223"/>
          </a:xfrm>
          <a:prstGeom prst="rect">
            <a:avLst/>
          </a:prstGeom>
        </p:spPr>
      </p:pic>
      <p:pic>
        <p:nvPicPr>
          <p:cNvPr id="5" name="Рисунок 4" descr="27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780928"/>
            <a:ext cx="2448272" cy="17106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31840" y="1628800"/>
            <a:ext cx="4499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рождается на суше, 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 </a:t>
            </a:r>
            <a:r>
              <a:rPr lang="ru-RU" sz="2800" b="1" dirty="0" smtClean="0"/>
              <a:t>                    живёт в воде…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71600" y="620688"/>
            <a:ext cx="7272808" cy="9361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Морская звезда</a:t>
            </a:r>
            <a:endParaRPr kumimoji="0" lang="ru-RU" sz="40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2_4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995936" y="3212976"/>
            <a:ext cx="4507422" cy="31251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1700808"/>
            <a:ext cx="4934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</a:t>
            </a:r>
            <a:br>
              <a:rPr lang="ru-RU" sz="20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1312434267190078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11560" y="3861048"/>
            <a:ext cx="3098067" cy="2049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198884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никуда не торопится…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71600" y="620688"/>
            <a:ext cx="7272808" cy="9361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Медуза</a:t>
            </a: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 95% состоит из воды</a:t>
            </a:r>
            <a:endParaRPr kumimoji="0" lang="ru-RU" sz="28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032837"/>
            <a:ext cx="3600400" cy="2199832"/>
          </a:xfrm>
          <a:prstGeom prst="rect">
            <a:avLst/>
          </a:prstGeom>
        </p:spPr>
      </p:pic>
      <p:pic>
        <p:nvPicPr>
          <p:cNvPr id="6" name="Рисунок 5" descr="Rhizostoma-Pulmo-800x445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416252" y="3016773"/>
            <a:ext cx="4271935" cy="2376264"/>
          </a:xfrm>
          <a:prstGeom prst="rect">
            <a:avLst/>
          </a:prstGeom>
        </p:spPr>
      </p:pic>
      <p:pic>
        <p:nvPicPr>
          <p:cNvPr id="7" name="Рисунок 6" descr="beautiful-jellyfish-aquarium_67340-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4356212"/>
            <a:ext cx="3240359" cy="1975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eabed-underwater-1443611137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6" name="Рисунок 5" descr="Vz35V9rDJ3.png"/>
          <p:cNvPicPr>
            <a:picLocks noChangeAspect="1"/>
          </p:cNvPicPr>
          <p:nvPr/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3563888" y="2492896"/>
            <a:ext cx="2423165" cy="243840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7" name="Рисунок 6" descr="300px-Empty_Tuna_C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804384">
            <a:off x="6156175" y="4437113"/>
            <a:ext cx="792088" cy="792088"/>
          </a:xfrm>
          <a:prstGeom prst="rect">
            <a:avLst/>
          </a:prstGeom>
        </p:spPr>
      </p:pic>
      <p:pic>
        <p:nvPicPr>
          <p:cNvPr id="8" name="Рисунок 7" descr="Garbage-PNG-Transparent.pn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6804248" y="3501008"/>
            <a:ext cx="2496686" cy="59940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water_bottle_PNG10151.png"/>
          <p:cNvPicPr>
            <a:picLocks noChangeAspect="1"/>
          </p:cNvPicPr>
          <p:nvPr/>
        </p:nvPicPr>
        <p:blipFill>
          <a:blip r:embed="rId6" cstate="print">
            <a:lum bright="-10000"/>
          </a:blip>
          <a:stretch>
            <a:fillRect/>
          </a:stretch>
        </p:blipFill>
        <p:spPr>
          <a:xfrm rot="4890277">
            <a:off x="6957490" y="4051685"/>
            <a:ext cx="272240" cy="54448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0" name="Рисунок 9" descr="sprite_PNG8929.png"/>
          <p:cNvPicPr>
            <a:picLocks noChangeAspect="1"/>
          </p:cNvPicPr>
          <p:nvPr/>
        </p:nvPicPr>
        <p:blipFill>
          <a:blip r:embed="rId7" cstate="print">
            <a:lum bright="-10000"/>
          </a:blip>
          <a:stretch>
            <a:fillRect/>
          </a:stretch>
        </p:blipFill>
        <p:spPr>
          <a:xfrm rot="15329822">
            <a:off x="7514109" y="3840737"/>
            <a:ext cx="169700" cy="407788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e41ea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698BF"/>
              </a:clrFrom>
              <a:clrTo>
                <a:srgbClr val="0698B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2536" y="1"/>
            <a:ext cx="9831364" cy="6858000"/>
          </a:xfrm>
          <a:prstGeom prst="rect">
            <a:avLst/>
          </a:prstGeom>
        </p:spPr>
      </p:pic>
      <p:pic>
        <p:nvPicPr>
          <p:cNvPr id="8" name="Рисунок 7" descr="pptrash_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39966">
            <a:off x="1400815" y="3528299"/>
            <a:ext cx="1816024" cy="2032217"/>
          </a:xfrm>
          <a:prstGeom prst="rect">
            <a:avLst/>
          </a:prstGeom>
        </p:spPr>
      </p:pic>
      <p:pic>
        <p:nvPicPr>
          <p:cNvPr id="3" name="Рисунок 2" descr="Garbage-PNG-Transparent.png"/>
          <p:cNvPicPr>
            <a:picLocks noChangeAspect="1"/>
          </p:cNvPicPr>
          <p:nvPr/>
        </p:nvPicPr>
        <p:blipFill>
          <a:blip r:embed="rId4" cstate="print"/>
          <a:srcRect l="7026" r="13337"/>
          <a:stretch>
            <a:fillRect/>
          </a:stretch>
        </p:blipFill>
        <p:spPr>
          <a:xfrm>
            <a:off x="-396552" y="3573016"/>
            <a:ext cx="10297144" cy="3096344"/>
          </a:xfrm>
          <a:prstGeom prst="rect">
            <a:avLst/>
          </a:prstGeom>
        </p:spPr>
      </p:pic>
      <p:pic>
        <p:nvPicPr>
          <p:cNvPr id="11" name="Рисунок 10" descr="butyl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96356">
            <a:off x="4155497" y="5397267"/>
            <a:ext cx="325528" cy="1070165"/>
          </a:xfrm>
          <a:prstGeom prst="rect">
            <a:avLst/>
          </a:prstGeom>
        </p:spPr>
      </p:pic>
      <p:pic>
        <p:nvPicPr>
          <p:cNvPr id="9" name="Рисунок 8" descr="300px-Empty_Can_Of_Bean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258425">
            <a:off x="7092280" y="3356992"/>
            <a:ext cx="936104" cy="936104"/>
          </a:xfrm>
          <a:prstGeom prst="rect">
            <a:avLst/>
          </a:prstGeom>
        </p:spPr>
      </p:pic>
      <p:pic>
        <p:nvPicPr>
          <p:cNvPr id="10" name="Рисунок 9" descr="300px-Empty_Tuna_Ca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125832">
            <a:off x="3426206" y="3795376"/>
            <a:ext cx="924515" cy="924515"/>
          </a:xfrm>
          <a:prstGeom prst="rect">
            <a:avLst/>
          </a:prstGeom>
        </p:spPr>
      </p:pic>
      <p:pic>
        <p:nvPicPr>
          <p:cNvPr id="13" name="Рисунок 12" descr="FNV_TinCan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9587623">
            <a:off x="6261637" y="5623661"/>
            <a:ext cx="735644" cy="1124744"/>
          </a:xfrm>
          <a:prstGeom prst="rect">
            <a:avLst/>
          </a:prstGeom>
        </p:spPr>
      </p:pic>
      <p:pic>
        <p:nvPicPr>
          <p:cNvPr id="15" name="Рисунок 14" descr="water_bottle_PNG1015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6661275">
            <a:off x="985519" y="4212311"/>
            <a:ext cx="412159" cy="824317"/>
          </a:xfrm>
          <a:prstGeom prst="rect">
            <a:avLst/>
          </a:prstGeom>
        </p:spPr>
      </p:pic>
      <p:pic>
        <p:nvPicPr>
          <p:cNvPr id="14" name="Рисунок 13" descr="water_bottle_PNG1015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4660898">
            <a:off x="6180708" y="3882173"/>
            <a:ext cx="412159" cy="824317"/>
          </a:xfrm>
          <a:prstGeom prst="rect">
            <a:avLst/>
          </a:prstGeom>
        </p:spPr>
      </p:pic>
      <p:pic>
        <p:nvPicPr>
          <p:cNvPr id="12" name="Рисунок 11" descr="134889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16216" y="1124744"/>
            <a:ext cx="1584176" cy="1453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F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61324" y="-243408"/>
            <a:ext cx="12641404" cy="71107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24744"/>
            <a:ext cx="7563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Цель:</a:t>
            </a:r>
            <a:r>
              <a:rPr lang="ru-RU" b="1" dirty="0" smtClean="0"/>
              <a:t> </a:t>
            </a:r>
            <a:r>
              <a:rPr lang="ru-RU" dirty="0" smtClean="0">
                <a:latin typeface="Georgia" pitchFamily="18" charset="0"/>
              </a:rPr>
              <a:t>пополнять знания детей о подводном мире и его обитателях </a:t>
            </a:r>
          </a:p>
          <a:p>
            <a:r>
              <a:rPr lang="ru-RU" dirty="0" smtClean="0">
                <a:latin typeface="Georgia" pitchFamily="18" charset="0"/>
              </a:rPr>
              <a:t>через развитие всех компонентов речевой деятельности.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420888"/>
            <a:ext cx="7912744" cy="3285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                                                            Задачи: </a:t>
            </a:r>
          </a:p>
          <a:p>
            <a:endParaRPr lang="ru-RU" sz="1100" b="1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700" b="1" dirty="0" smtClean="0">
                <a:latin typeface="Georgia" pitchFamily="18" charset="0"/>
              </a:rPr>
              <a:t>- </a:t>
            </a:r>
            <a:r>
              <a:rPr lang="ru-RU" sz="1700" dirty="0" smtClean="0">
                <a:latin typeface="Georgia" pitchFamily="18" charset="0"/>
              </a:rPr>
              <a:t>расширять словарный запас детей, формировать умение размышлять;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latin typeface="Georgia" pitchFamily="18" charset="0"/>
              </a:rPr>
              <a:t>-</a:t>
            </a:r>
            <a:r>
              <a:rPr lang="ru-RU" sz="1700" dirty="0" smtClean="0">
                <a:latin typeface="Georgia" pitchFamily="18" charset="0"/>
              </a:rPr>
              <a:t> развивать связную речь, умение использовать прилагательные и глаголы;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latin typeface="Georgia" pitchFamily="18" charset="0"/>
              </a:rPr>
              <a:t>- </a:t>
            </a:r>
            <a:r>
              <a:rPr lang="ru-RU" sz="1700" dirty="0" smtClean="0">
                <a:latin typeface="Georgia" pitchFamily="18" charset="0"/>
              </a:rPr>
              <a:t>воспитывать активность, навыки сотрудничества и взаимодействия;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latin typeface="Georgia" pitchFamily="18" charset="0"/>
              </a:rPr>
              <a:t>- </a:t>
            </a:r>
            <a:r>
              <a:rPr lang="ru-RU" sz="1700" dirty="0" smtClean="0">
                <a:latin typeface="Georgia" pitchFamily="18" charset="0"/>
              </a:rPr>
              <a:t>развивать умение работать в группе;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latin typeface="Georgia" pitchFamily="18" charset="0"/>
              </a:rPr>
              <a:t>-</a:t>
            </a:r>
            <a:r>
              <a:rPr lang="ru-RU" sz="1700" dirty="0" smtClean="0">
                <a:latin typeface="Georgia" pitchFamily="18" charset="0"/>
              </a:rPr>
              <a:t> развивать общую и мелкую моторику;</a:t>
            </a:r>
          </a:p>
          <a:p>
            <a:pPr>
              <a:lnSpc>
                <a:spcPct val="150000"/>
              </a:lnSpc>
            </a:pPr>
            <a:r>
              <a:rPr lang="ru-RU" sz="1700" b="1" dirty="0" smtClean="0">
                <a:latin typeface="Georgia" pitchFamily="18" charset="0"/>
              </a:rPr>
              <a:t>-</a:t>
            </a:r>
            <a:r>
              <a:rPr lang="ru-RU" sz="1700" dirty="0" smtClean="0">
                <a:latin typeface="Georgia" pitchFamily="18" charset="0"/>
              </a:rPr>
              <a:t> воспитывать экологическую культуру, навыки </a:t>
            </a:r>
          </a:p>
          <a:p>
            <a:pPr>
              <a:lnSpc>
                <a:spcPct val="150000"/>
              </a:lnSpc>
            </a:pPr>
            <a:r>
              <a:rPr lang="ru-RU" sz="1700" dirty="0" smtClean="0">
                <a:latin typeface="Georgia" pitchFamily="18" charset="0"/>
              </a:rPr>
              <a:t>   правильного поведения в природе.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ubbl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25256"/>
            <a:ext cx="8892480" cy="6132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1916832"/>
            <a:ext cx="5112568" cy="10801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 скорых встреч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0_190b5c_1a8975f7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429000"/>
            <a:ext cx="2850441" cy="2238764"/>
          </a:xfrm>
          <a:prstGeom prst="rect">
            <a:avLst/>
          </a:prstGeom>
        </p:spPr>
      </p:pic>
      <p:pic>
        <p:nvPicPr>
          <p:cNvPr id="5" name="26662444_3795236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956376" y="5949280"/>
            <a:ext cx="448816" cy="4488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2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9269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Georgia" pitchFamily="18" charset="0"/>
              </a:rPr>
              <a:t>Ссылки на источники материала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420888"/>
            <a:ext cx="718074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https://inokean.ru/articles/tops/339-samie-krupnie-morskie-obitateli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http://imworld.ru/priroda/samaya-bystraya-ryba.html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>
                <a:hlinkClick r:id="rId4"/>
              </a:rPr>
              <a:t>https://uznayvse.ru/interesting-facts/samyie-malenkie-ryibki-v-mire.html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>
                <a:hlinkClick r:id="rId5"/>
              </a:rPr>
              <a:t>https://inokean.ru/animal/fish/deep/60-fishman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>
                <a:hlinkClick r:id="rId6"/>
              </a:rPr>
              <a:t>https://nashzeleniymir.ru/category/vse-ribi/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>
                <a:hlinkClick r:id="rId7"/>
              </a:rPr>
              <a:t>https://fanfishka.ru/akvariumnye-stati/933-cherepahi-c-rybkami.html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>
                <a:hlinkClick r:id="rId8"/>
              </a:rPr>
              <a:t>https://albercul.livejournal.com/67857.html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>
                <a:hlinkClick r:id="rId9"/>
              </a:rPr>
              <a:t>https://interesnoevse.info/dhivotnie/serdce-osminoga.html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>
                <a:hlinkClick r:id="rId10"/>
              </a:rPr>
              <a:t>https://www.liveinternet.ru/users/rosinka7304/rubric/5580802/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Living-room-home-wall-decoration-fabric-poster-tropical-animal-underwater-ocean-fishes-underwater-coral-reef-f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132856"/>
            <a:ext cx="4022472" cy="2664296"/>
          </a:xfrm>
          <a:prstGeom prst="rect">
            <a:avLst/>
          </a:prstGeom>
        </p:spPr>
      </p:pic>
      <p:pic>
        <p:nvPicPr>
          <p:cNvPr id="11" name="Рисунок 10" descr="kloun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3199283" cy="2132856"/>
          </a:xfrm>
          <a:prstGeom prst="rect">
            <a:avLst/>
          </a:prstGeom>
        </p:spPr>
      </p:pic>
      <p:pic>
        <p:nvPicPr>
          <p:cNvPr id="7" name="Рисунок 6" descr="chrysipterahemicyanea_z1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2716" y="4725144"/>
            <a:ext cx="3201284" cy="2132855"/>
          </a:xfrm>
          <a:prstGeom prst="rect">
            <a:avLst/>
          </a:prstGeom>
        </p:spPr>
      </p:pic>
      <p:pic>
        <p:nvPicPr>
          <p:cNvPr id="9" name="Рисунок 8" descr="ang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0"/>
            <a:ext cx="3096344" cy="2172216"/>
          </a:xfrm>
          <a:prstGeom prst="rect">
            <a:avLst/>
          </a:prstGeom>
        </p:spPr>
      </p:pic>
      <p:pic>
        <p:nvPicPr>
          <p:cNvPr id="10" name="Рисунок 9" descr="images (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8124" y="0"/>
            <a:ext cx="3135876" cy="2348880"/>
          </a:xfrm>
          <a:prstGeom prst="rect">
            <a:avLst/>
          </a:prstGeom>
        </p:spPr>
      </p:pic>
      <p:pic>
        <p:nvPicPr>
          <p:cNvPr id="2" name="Рисунок 1" descr="1893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2261428"/>
            <a:ext cx="3131840" cy="2460119"/>
          </a:xfrm>
          <a:prstGeom prst="rect">
            <a:avLst/>
          </a:prstGeom>
        </p:spPr>
      </p:pic>
      <p:pic>
        <p:nvPicPr>
          <p:cNvPr id="4" name="Рисунок 3" descr="11778.ozcsmo.3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980322"/>
            <a:ext cx="2915816" cy="2770025"/>
          </a:xfrm>
          <a:prstGeom prst="rect">
            <a:avLst/>
          </a:prstGeom>
        </p:spPr>
      </p:pic>
      <p:pic>
        <p:nvPicPr>
          <p:cNvPr id="8" name="Рисунок 7" descr="91348_1280_800.jpg"/>
          <p:cNvPicPr>
            <a:picLocks noChangeAspect="1"/>
          </p:cNvPicPr>
          <p:nvPr/>
        </p:nvPicPr>
        <p:blipFill>
          <a:blip r:embed="rId10" cstate="print"/>
          <a:srcRect l="12252"/>
          <a:stretch>
            <a:fillRect/>
          </a:stretch>
        </p:blipFill>
        <p:spPr>
          <a:xfrm>
            <a:off x="0" y="4725145"/>
            <a:ext cx="3087080" cy="2132855"/>
          </a:xfrm>
          <a:prstGeom prst="rect">
            <a:avLst/>
          </a:prstGeom>
        </p:spPr>
      </p:pic>
      <p:pic>
        <p:nvPicPr>
          <p:cNvPr id="6" name="Рисунок 5" descr="12592526_1115338575184622_6568225975818559102_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87824" y="4716362"/>
            <a:ext cx="3096344" cy="214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272808" cy="93610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Строение рыбы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рыба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420888"/>
            <a:ext cx="4991596" cy="3071751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272808" cy="93610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Китовая акула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самая большая рыба в мире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(до 15 м)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китова аку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7272808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71600" y="620688"/>
            <a:ext cx="7272808" cy="9361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Бычок-пандака</a:t>
            </a: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самая маленькая рыбка в мире (</a:t>
            </a:r>
            <a:r>
              <a:rPr lang="ru-RU" sz="28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до 1 см</a:t>
            </a: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3" name="Содержимое 3" descr="китова аку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580112" y="2780928"/>
            <a:ext cx="2664296" cy="1498667"/>
          </a:xfrm>
          <a:prstGeom prst="rect">
            <a:avLst/>
          </a:prstGeom>
        </p:spPr>
      </p:pic>
      <p:pic>
        <p:nvPicPr>
          <p:cNvPr id="4" name="Рисунок 3" descr="b4a9fed93a781e1ec3cee785090d36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132856"/>
            <a:ext cx="4413670" cy="384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WsRha1wzHq3_samaia-bystraia-ryba-v-m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2204864"/>
            <a:ext cx="4992555" cy="3744416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971600" y="620688"/>
            <a:ext cx="7272808" cy="9361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Рыба-парусник</a:t>
            </a:r>
            <a:r>
              <a:rPr kumimoji="0" lang="ru-RU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является самой быстрой,</a:t>
            </a:r>
            <a:r>
              <a:rPr kumimoji="0" lang="ru-RU" sz="28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ее скорость</a:t>
            </a: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до 110км/ч</a:t>
            </a:r>
          </a:p>
        </p:txBody>
      </p:sp>
      <p:pic>
        <p:nvPicPr>
          <p:cNvPr id="3" name="Содержимое 3" descr="китова аку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204864"/>
            <a:ext cx="3600400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x_wall__144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ix_wall__144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971600" y="620688"/>
            <a:ext cx="7272808" cy="144016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Рыба-удильщик</a:t>
            </a:r>
            <a:r>
              <a:rPr kumimoji="0" lang="ru-RU" sz="41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одна из самых</a:t>
            </a:r>
            <a:r>
              <a:rPr kumimoji="0" lang="ru-RU" sz="28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глубоководных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о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битает на глубине около 3 км</a:t>
            </a:r>
            <a:endParaRPr kumimoji="0" lang="ru-RU" sz="22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Содержимое 3" descr="китова акул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2276872"/>
            <a:ext cx="5371692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296</Words>
  <Application>Microsoft Office PowerPoint</Application>
  <PresentationFormat>Экран (4:3)</PresentationFormat>
  <Paragraphs>51</Paragraphs>
  <Slides>22</Slides>
  <Notes>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Georgia</vt:lpstr>
      <vt:lpstr>Тема Office</vt:lpstr>
      <vt:lpstr>МОРСКИЕ ОБИТАТЕЛИ</vt:lpstr>
      <vt:lpstr>Презентация PowerPoint</vt:lpstr>
      <vt:lpstr>Презентация PowerPoint</vt:lpstr>
      <vt:lpstr>Строение рыбы</vt:lpstr>
      <vt:lpstr>Китовая акула   самая большая рыба в мире (до 15 м)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ir.belikova@outlook.com</cp:lastModifiedBy>
  <cp:revision>138</cp:revision>
  <dcterms:created xsi:type="dcterms:W3CDTF">2018-04-22T09:17:29Z</dcterms:created>
  <dcterms:modified xsi:type="dcterms:W3CDTF">2024-11-04T15:00:34Z</dcterms:modified>
</cp:coreProperties>
</file>