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482" r:id="rId2"/>
    <p:sldId id="256" r:id="rId3"/>
    <p:sldId id="352" r:id="rId4"/>
    <p:sldId id="356" r:id="rId5"/>
    <p:sldId id="424" r:id="rId6"/>
    <p:sldId id="347" r:id="rId7"/>
    <p:sldId id="351" r:id="rId8"/>
    <p:sldId id="357" r:id="rId9"/>
    <p:sldId id="370" r:id="rId10"/>
    <p:sldId id="372" r:id="rId11"/>
    <p:sldId id="460" r:id="rId12"/>
    <p:sldId id="367" r:id="rId13"/>
    <p:sldId id="366" r:id="rId14"/>
    <p:sldId id="365" r:id="rId15"/>
    <p:sldId id="373" r:id="rId16"/>
    <p:sldId id="374" r:id="rId17"/>
    <p:sldId id="375" r:id="rId18"/>
    <p:sldId id="376" r:id="rId19"/>
    <p:sldId id="473" r:id="rId20"/>
    <p:sldId id="383" r:id="rId21"/>
    <p:sldId id="384" r:id="rId22"/>
    <p:sldId id="470" r:id="rId23"/>
    <p:sldId id="399" r:id="rId24"/>
    <p:sldId id="400" r:id="rId25"/>
    <p:sldId id="401" r:id="rId26"/>
    <p:sldId id="402" r:id="rId27"/>
    <p:sldId id="410" r:id="rId28"/>
    <p:sldId id="411" r:id="rId29"/>
    <p:sldId id="412" r:id="rId30"/>
    <p:sldId id="413" r:id="rId31"/>
    <p:sldId id="468" r:id="rId32"/>
    <p:sldId id="431" r:id="rId33"/>
    <p:sldId id="432" r:id="rId34"/>
    <p:sldId id="395" r:id="rId35"/>
    <p:sldId id="406" r:id="rId36"/>
    <p:sldId id="407" r:id="rId37"/>
    <p:sldId id="429" r:id="rId38"/>
    <p:sldId id="414" r:id="rId39"/>
    <p:sldId id="415" r:id="rId40"/>
    <p:sldId id="420" r:id="rId41"/>
    <p:sldId id="421" r:id="rId42"/>
    <p:sldId id="422" r:id="rId43"/>
    <p:sldId id="478" r:id="rId44"/>
    <p:sldId id="481" r:id="rId45"/>
    <p:sldId id="438" r:id="rId46"/>
    <p:sldId id="441" r:id="rId47"/>
    <p:sldId id="444" r:id="rId48"/>
    <p:sldId id="457" r:id="rId49"/>
    <p:sldId id="483" r:id="rId50"/>
    <p:sldId id="461" r:id="rId51"/>
    <p:sldId id="484" r:id="rId52"/>
  </p:sldIdLst>
  <p:sldSz cx="9144000" cy="6858000" type="screen4x3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0310BD"/>
    <a:srgbClr val="E4681C"/>
    <a:srgbClr val="CC0000"/>
    <a:srgbClr val="FFFFCC"/>
    <a:srgbClr val="FCF6D0"/>
    <a:srgbClr val="C20823"/>
    <a:srgbClr val="FAC090"/>
    <a:srgbClr val="CB8B23"/>
    <a:srgbClr val="7F3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50529" autoAdjust="0"/>
  </p:normalViewPr>
  <p:slideViewPr>
    <p:cSldViewPr>
      <p:cViewPr varScale="1">
        <p:scale>
          <a:sx n="57" d="100"/>
          <a:sy n="57" d="100"/>
        </p:scale>
        <p:origin x="861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howGuides="1">
      <p:cViewPr varScale="1">
        <p:scale>
          <a:sx n="61" d="100"/>
          <a:sy n="61" d="100"/>
        </p:scale>
        <p:origin x="3182" y="5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096" y="4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574FADE3-9798-4E9B-8FB6-BBBA52D7A4EA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721107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096" y="9721107"/>
            <a:ext cx="3077739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40B5333F-9FED-4CAE-8D1B-F2A3C91C7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9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39" cy="511731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096" y="0"/>
            <a:ext cx="3077739" cy="511731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9B375837-B882-4BA6-A38A-28F79C7594E9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48" y="4861443"/>
            <a:ext cx="5681980" cy="4605576"/>
          </a:xfrm>
          <a:prstGeom prst="rect">
            <a:avLst/>
          </a:prstGeom>
        </p:spPr>
        <p:txBody>
          <a:bodyPr vert="horz" lIns="94787" tIns="47393" rIns="94787" bIns="473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721106"/>
            <a:ext cx="3077739" cy="511731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096" y="9721106"/>
            <a:ext cx="3077739" cy="511731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58E84906-34CE-4268-8611-CAA0BE48D0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4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84906-34CE-4268-8611-CAA0BE48D0D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9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4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8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9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86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21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11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4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2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9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4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2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18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3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1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8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6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ADF31BB-A389-462B-A80D-23B0EE2E07F4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0444E53-B1FB-412B-9418-4E38C9856D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7;&#1088;&#1077;&#1079;&#1077;&#1085;&#1090;&#1072;&#1094;&#1080;&#1103;%20&#1091;&#1074;&#1083;&#1077;&#1082;&#1072;&#1090;&#1077;&#1083;&#1100;&#1085;&#1072;&#1103;%20&#1076;&#1086;&#1089;&#1082;&#1072;3.pptx" TargetMode="External"/><Relationship Id="rId2" Type="http://schemas.openxmlformats.org/officeDocument/2006/relationships/hyperlink" Target="&#1087;&#1088;&#1077;&#1079;&#1077;&#1085;&#1090;&#1072;&#1094;&#1080;&#1103;%20&#1071;&#1082;&#1086;&#1074;&#1083;&#1077;&#1074;%20&#1076;&#1083;&#1103;%20&#1096;&#1082;&#1086;&#1083;&#1100;&#1085;&#1086;&#1081;%20&#1082;&#1086;&#1085;&#1092;&#1077;&#1088;&#1077;&#1085;&#1094;&#1080;&#1080;-1.ppt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61;&#1083;&#1077;&#1073;%20&#1051;&#1099;&#1089;&#1077;&#1085;&#1082;&#1086;&#1074;%20&#1042;..mp4" TargetMode="External"/><Relationship Id="rId2" Type="http://schemas.openxmlformats.org/officeDocument/2006/relationships/hyperlink" Target="&#1087;&#1088;&#1077;&#1079;&#1077;&#1085;&#1090;&#1072;&#1094;&#1080;&#1103;%20&#1085;&#1072;&#1096;&#1072;%20&#1080;&#1089;&#1090;&#1086;&#1088;&#1080;&#1103;%20-%20&#1084;&#1086;&#1081;%20&#1087;&#1088;&#1072;&#1076;&#1077;&#1076;%20&#1071;&#1082;&#1086;&#1074;&#1083;&#1077;&#1074;%20&#1041;&#1086;&#1075;&#1076;&#1072;&#1085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40;&#1085;&#1103;%20&#1053;&#1086;&#1089;&#1086;&#1074;&#1072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77;&#1090;&#1086;&#1076;&#1080;&#1082;&#1080;%20&#1076;&#1080;&#1072;&#1075;&#1085;&#1086;&#1089;&#1090;&#1080;&#1082;&#1080;.docx" TargetMode="External"/><Relationship Id="rId5" Type="http://schemas.openxmlformats.org/officeDocument/2006/relationships/slide" Target="slide43.xml"/><Relationship Id="rId4" Type="http://schemas.openxmlformats.org/officeDocument/2006/relationships/hyperlink" Target="&#1052;&#1077;&#1090;&#1086;&#1076;&#1080;&#1082;&#1072;%20&#1071;-&#1087;&#1072;&#1090;&#1088;&#1080;&#1086;&#1090;.docx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standart.edu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63;&#1090;&#1086;%20&#1101;&#1090;&#1086;%20&#1079;&#1072;%20&#1079;&#1076;&#1072;&#1085;&#1080;&#1077;.docx" TargetMode="Externa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&#1048;&#1089;&#1082;&#1091;&#1089;&#1089;&#1090;&#1074;&#1077;&#1085;&#1085;&#1099;&#1077;%20&#1074;&#1086;&#1076;&#1086;&#1105;&#1084;&#1099;%20&#1057;&#1072;&#1088;&#1086;&#1074;&#1072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slide" Target="slide28.xml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slide" Target="slide28.xml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3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slide" Target="slide4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31.png"/><Relationship Id="rId4" Type="http://schemas.openxmlformats.org/officeDocument/2006/relationships/image" Target="../media/image95.jpe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6.xml"/><Relationship Id="rId3" Type="http://schemas.openxmlformats.org/officeDocument/2006/relationships/slide" Target="slide16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17" Type="http://schemas.openxmlformats.org/officeDocument/2006/relationships/slide" Target="slide30.xml"/><Relationship Id="rId2" Type="http://schemas.openxmlformats.org/officeDocument/2006/relationships/slide" Target="slide15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5" Type="http://schemas.openxmlformats.org/officeDocument/2006/relationships/slide" Target="slide28.xml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2.xml"/><Relationship Id="rId14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5596" y="2168860"/>
            <a:ext cx="6858000" cy="119465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C0066"/>
                </a:solidFill>
                <a:effectLst/>
              </a:rPr>
              <a:t>П</a:t>
            </a:r>
            <a:r>
              <a:rPr lang="ru-RU" sz="5400" b="1" dirty="0" smtClean="0">
                <a:solidFill>
                  <a:srgbClr val="CC0066"/>
                </a:solidFill>
                <a:effectLst/>
              </a:rPr>
              <a:t>рофессиональное </a:t>
            </a:r>
            <a:br>
              <a:rPr lang="ru-RU" sz="5400" b="1" dirty="0" smtClean="0">
                <a:solidFill>
                  <a:srgbClr val="CC0066"/>
                </a:solidFill>
                <a:effectLst/>
              </a:rPr>
            </a:br>
            <a:r>
              <a:rPr lang="ru-RU" sz="5400" b="1" dirty="0" smtClean="0">
                <a:solidFill>
                  <a:srgbClr val="CC0066"/>
                </a:solidFill>
                <a:effectLst/>
              </a:rPr>
              <a:t>портфолио </a:t>
            </a:r>
            <a:r>
              <a:rPr lang="ru-RU" sz="5400" b="1" dirty="0">
                <a:solidFill>
                  <a:srgbClr val="CC0066"/>
                </a:solidFill>
                <a:effectLst/>
              </a:rPr>
              <a:t>учителя</a:t>
            </a:r>
            <a:endParaRPr lang="ru-RU" sz="5400" dirty="0">
              <a:solidFill>
                <a:srgbClr val="CC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684" y="4941168"/>
            <a:ext cx="7003689" cy="1127413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310BD"/>
                </a:solidFill>
              </a:rPr>
              <a:t>Гожева</a:t>
            </a:r>
            <a:r>
              <a:rPr lang="ru-RU" sz="3200" b="1" dirty="0" smtClean="0">
                <a:solidFill>
                  <a:srgbClr val="0310BD"/>
                </a:solidFill>
              </a:rPr>
              <a:t> Марина Борисовна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CC0066"/>
                </a:solidFill>
              </a:rPr>
              <a:t>у</a:t>
            </a:r>
            <a:r>
              <a:rPr lang="ru-RU" b="1" dirty="0" smtClean="0">
                <a:solidFill>
                  <a:srgbClr val="CC0066"/>
                </a:solidFill>
              </a:rPr>
              <a:t>читель начальных классов</a:t>
            </a:r>
            <a:endParaRPr lang="ru-RU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761" y="0"/>
            <a:ext cx="8784976" cy="7931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Система работы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555" y="548680"/>
            <a:ext cx="8280920" cy="6227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dirty="0" smtClean="0"/>
              <a:t>	</a:t>
            </a:r>
            <a:r>
              <a:rPr lang="ru-RU" sz="2800" b="1" dirty="0">
                <a:solidFill>
                  <a:srgbClr val="FF0000"/>
                </a:solidFill>
              </a:rPr>
              <a:t>Внеурочная деятельность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09" y="1088740"/>
            <a:ext cx="8870228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20823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Муниципальная конференция </a:t>
            </a:r>
            <a:r>
              <a:rPr lang="ru-RU" sz="2000" dirty="0"/>
              <a:t>научно-исследовательских и проектных </a:t>
            </a:r>
            <a:r>
              <a:rPr lang="ru-RU" sz="2000" dirty="0" smtClean="0"/>
              <a:t>работ учащихся </a:t>
            </a:r>
            <a:r>
              <a:rPr lang="ru-RU" sz="2000" dirty="0"/>
              <a:t>«Хочу все знать</a:t>
            </a:r>
            <a:r>
              <a:rPr lang="ru-RU" sz="2000" dirty="0" smtClean="0"/>
              <a:t>!»: ПРОЕКТ </a:t>
            </a:r>
            <a:r>
              <a:rPr lang="ru-RU" sz="2000" b="1" i="1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«Тактильная </a:t>
            </a:r>
            <a:r>
              <a:rPr lang="ru-RU" sz="2000" b="1" i="1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книга для слепого ребенка</a:t>
            </a:r>
            <a:r>
              <a:rPr lang="ru-RU" sz="2000" b="1" i="1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»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rId2" action="ppaction://hlinkpres?slideindex=1&amp;slidetitle="/>
              </a:rPr>
              <a:t> </a:t>
            </a:r>
            <a:r>
              <a:rPr lang="ru-RU" sz="2000" dirty="0" smtClean="0"/>
              <a:t>(подарок ребёнку-инвалиду);</a:t>
            </a:r>
            <a:r>
              <a:rPr lang="ru-RU" sz="2000" dirty="0"/>
              <a:t> </a:t>
            </a:r>
            <a:r>
              <a:rPr lang="ru-RU" sz="2000" dirty="0" smtClean="0"/>
              <a:t>ПРОЕКТ </a:t>
            </a:r>
            <a:r>
              <a:rPr lang="ru-RU" sz="2000" b="1" i="1" dirty="0">
                <a:ln>
                  <a:solidFill>
                    <a:srgbClr val="C20823"/>
                  </a:solidFill>
                </a:ln>
                <a:hlinkClick r:id="rId3" action="ppaction://hlinkpres?slideindex=1&amp;slidetitle="/>
              </a:rPr>
              <a:t>«</a:t>
            </a:r>
            <a:r>
              <a:rPr lang="ru-RU" sz="2000" b="1" i="1" dirty="0">
                <a:ln>
                  <a:solidFill>
                    <a:srgbClr val="C20823"/>
                  </a:solidFill>
                </a:ln>
              </a:rPr>
              <a:t>Занимательная доска</a:t>
            </a:r>
            <a:r>
              <a:rPr lang="ru-RU" sz="2000" b="1" i="1" dirty="0" smtClean="0">
                <a:ln>
                  <a:solidFill>
                    <a:srgbClr val="C20823"/>
                  </a:solidFill>
                </a:ln>
              </a:rPr>
              <a:t>»</a:t>
            </a:r>
            <a:r>
              <a:rPr lang="ru-RU" sz="2000" b="1" i="1" dirty="0" smtClean="0"/>
              <a:t> </a:t>
            </a:r>
            <a:r>
              <a:rPr lang="ru-RU" sz="2000" i="1" dirty="0" smtClean="0"/>
              <a:t>(подарок детскому саду); </a:t>
            </a:r>
            <a:r>
              <a:rPr lang="ru-RU" sz="2000" dirty="0" smtClean="0"/>
              <a:t>ПРОЕКТ </a:t>
            </a:r>
            <a:r>
              <a:rPr lang="ru-RU" sz="2000" b="1" dirty="0" smtClean="0"/>
              <a:t> </a:t>
            </a:r>
            <a:r>
              <a:rPr lang="ru-RU" sz="2000" b="1" dirty="0">
                <a:ln>
                  <a:solidFill>
                    <a:srgbClr val="C20823"/>
                  </a:solidFill>
                </a:ln>
              </a:rPr>
              <a:t>«Секреты волшебства или </a:t>
            </a:r>
            <a:r>
              <a:rPr lang="ru-RU" sz="2000" b="1" dirty="0" smtClean="0">
                <a:ln>
                  <a:solidFill>
                    <a:srgbClr val="C20823"/>
                  </a:solidFill>
                </a:ln>
              </a:rPr>
              <a:t>физика </a:t>
            </a:r>
            <a:r>
              <a:rPr lang="ru-RU" sz="2000" b="1" dirty="0">
                <a:ln>
                  <a:solidFill>
                    <a:srgbClr val="C20823"/>
                  </a:solidFill>
                </a:ln>
              </a:rPr>
              <a:t>на каникулах</a:t>
            </a:r>
            <a:r>
              <a:rPr lang="ru-RU" sz="2000" b="1" dirty="0" smtClean="0">
                <a:ln>
                  <a:solidFill>
                    <a:srgbClr val="C20823"/>
                  </a:solidFill>
                </a:ln>
              </a:rPr>
              <a:t>»</a:t>
            </a:r>
            <a:r>
              <a:rPr lang="ru-RU" sz="2000" dirty="0"/>
              <a:t> </a:t>
            </a:r>
            <a:r>
              <a:rPr lang="ru-RU" sz="2000" dirty="0" smtClean="0"/>
              <a:t>(семейный отдых</a:t>
            </a:r>
            <a:r>
              <a:rPr lang="ru-RU" sz="2000" dirty="0"/>
              <a:t>). </a:t>
            </a: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V </a:t>
            </a:r>
            <a:r>
              <a:rPr lang="ru-RU" sz="2000" dirty="0" smtClean="0"/>
              <a:t>открытая </a:t>
            </a:r>
            <a:r>
              <a:rPr lang="ru-RU" sz="2000" dirty="0" err="1" smtClean="0"/>
              <a:t>Кулибинская</a:t>
            </a:r>
            <a:r>
              <a:rPr lang="ru-RU" sz="2000" dirty="0" smtClean="0"/>
              <a:t> школа-конференция учебных исследовательских и проектных работ учащихся младшего и среднего школьного возраста:</a:t>
            </a:r>
            <a:r>
              <a:rPr lang="ru-RU" sz="2000" dirty="0"/>
              <a:t> </a:t>
            </a:r>
            <a:r>
              <a:rPr lang="ru-RU" sz="2000" dirty="0" smtClean="0"/>
              <a:t>ПРОЕКТ </a:t>
            </a:r>
            <a:r>
              <a:rPr lang="ru-RU" sz="2000" b="1" i="1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«Увлекательное путешествие в </a:t>
            </a:r>
            <a:r>
              <a:rPr lang="ru-RU" sz="2000" b="1" i="1" dirty="0" err="1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Литературию</a:t>
            </a:r>
            <a:r>
              <a:rPr lang="ru-RU" sz="2000" b="1" i="1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»</a:t>
            </a:r>
            <a:r>
              <a:rPr lang="ru-RU" sz="2000" dirty="0"/>
              <a:t> (сборник занимательных литературных заданий для класса</a:t>
            </a:r>
            <a:r>
              <a:rPr lang="ru-RU" sz="2000" dirty="0" smtClean="0"/>
              <a:t>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Городской конкурс информационных материалов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«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ГТО - норма жизни».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Городской фотоконкурс </a:t>
            </a:r>
            <a:r>
              <a:rPr lang="ru-RU" sz="2000" b="1" i="1" dirty="0"/>
              <a:t>«В объективе – бездомные животные».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Федеральный конкурс творческих работ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" action="ppaction://noaction"/>
              </a:rPr>
              <a:t>«Слава созидателям». </a:t>
            </a:r>
            <a:endParaRPr lang="ru-RU" sz="2000" dirty="0">
              <a:ln>
                <a:solidFill>
                  <a:srgbClr val="C20823"/>
                </a:solidFill>
              </a:ln>
              <a:solidFill>
                <a:srgbClr val="C0000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Городской конкурс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«Жемчужины Сарова».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Молодежный проект «Александр Невский - сила, дух и имя России» (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Номинация «Стихи»).</a:t>
            </a:r>
            <a:endParaRPr lang="ru-RU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Региональный этап </a:t>
            </a:r>
            <a:r>
              <a:rPr lang="en-US" sz="2000" dirty="0"/>
              <a:t>XXIII</a:t>
            </a:r>
            <a:r>
              <a:rPr lang="ru-RU" sz="2000" dirty="0"/>
              <a:t>  Международного фестиваля «Детство без границ» (</a:t>
            </a:r>
            <a:r>
              <a:rPr lang="ru-RU" sz="2000" b="1" i="1" dirty="0"/>
              <a:t>Номинация «Мягкая сказка</a:t>
            </a:r>
            <a:r>
              <a:rPr lang="ru-RU" sz="2000" b="1" i="1" dirty="0" smtClean="0"/>
              <a:t>»)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Сетевой проект «Где родился, там и пригодился» (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FFFCC"/>
                </a:solidFill>
              </a:rPr>
              <a:t>Команда «</a:t>
            </a:r>
            <a:r>
              <a:rPr lang="ru-RU" sz="2000" dirty="0" err="1">
                <a:ln>
                  <a:solidFill>
                    <a:srgbClr val="C20823"/>
                  </a:solidFill>
                </a:ln>
                <a:solidFill>
                  <a:srgbClr val="FFFFCC"/>
                </a:solidFill>
              </a:rPr>
              <a:t>Эколята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FFFFCC"/>
                </a:solidFill>
              </a:rPr>
              <a:t>»)</a:t>
            </a:r>
            <a:endParaRPr lang="ru-RU" sz="2000" dirty="0">
              <a:ln>
                <a:solidFill>
                  <a:srgbClr val="C20823"/>
                </a:solidFill>
              </a:ln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83" y="0"/>
            <a:ext cx="8784976" cy="7287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Система работы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2" y="501959"/>
            <a:ext cx="8280920" cy="6227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dirty="0" smtClean="0"/>
              <a:t>	</a:t>
            </a:r>
            <a:r>
              <a:rPr lang="ru-RU" sz="2800" b="1" dirty="0">
                <a:solidFill>
                  <a:srgbClr val="FF0000"/>
                </a:solidFill>
              </a:rPr>
              <a:t>Внеурочная деятельность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1016732"/>
            <a:ext cx="8712461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20823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Школьная </a:t>
            </a:r>
            <a:r>
              <a:rPr lang="ru-RU" sz="2000" dirty="0"/>
              <a:t>конференция научно-практических работ учащихся: </a:t>
            </a:r>
            <a:r>
              <a:rPr lang="ru-RU" sz="2000" b="1" i="1" dirty="0"/>
              <a:t>«Экскурсия по любимым местам Сарова», «В театральном сквере»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Всемирный день снега </a:t>
            </a:r>
            <a:r>
              <a:rPr lang="ru-RU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" action="ppaction://noaction"/>
              </a:rPr>
              <a:t>(Конкурс снежных скульптур)</a:t>
            </a:r>
            <a:r>
              <a:rPr lang="ru-RU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Городской конкурс творческих работ учащихся «Мир вокруг нас» (презентация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rId2" action="ppaction://hlinkpres?slideindex=1&amp;slidetitle="/>
              </a:rPr>
              <a:t>«Талантливый самородок»,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hlinkClick r:id="rId3" action="ppaction://hlinkfile"/>
              </a:rPr>
              <a:t>видеоролик «Хлеб» </a:t>
            </a:r>
            <a:r>
              <a:rPr lang="ru-RU" sz="2000" dirty="0" smtClean="0"/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Участие в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" action="ppaction://noaction"/>
              </a:rPr>
              <a:t>спортивных</a:t>
            </a:r>
            <a:r>
              <a:rPr lang="ru-RU" sz="2000" dirty="0" smtClean="0"/>
              <a:t> </a:t>
            </a:r>
            <a:r>
              <a:rPr lang="ru-RU" sz="2000" i="1" dirty="0" smtClean="0"/>
              <a:t>Всероссийских мероприятиях «День бега», «Лыжня России», городском - «День </a:t>
            </a:r>
            <a:r>
              <a:rPr lang="ru-RU" sz="2000" i="1" dirty="0"/>
              <a:t>здоровья</a:t>
            </a:r>
            <a:r>
              <a:rPr lang="ru-RU" sz="2000" i="1" dirty="0" smtClean="0"/>
              <a:t>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Акция </a:t>
            </a:r>
            <a:r>
              <a:rPr lang="ru-RU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«Споём гимн вместе».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Участие во всероссийских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" action="ppaction://noaction"/>
              </a:rPr>
              <a:t>акциях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Школьный </a:t>
            </a:r>
            <a:r>
              <a:rPr lang="ru-RU" sz="2000" dirty="0"/>
              <a:t>конкурс плакатов </a:t>
            </a:r>
            <a:r>
              <a:rPr lang="ru-RU" sz="2000" b="1" i="1" dirty="0"/>
              <a:t>«Здоровый образ жизни</a:t>
            </a:r>
            <a:r>
              <a:rPr lang="ru-RU" sz="2000" b="1" i="1" dirty="0" smtClean="0"/>
              <a:t>».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Традиционные </a:t>
            </a:r>
            <a:r>
              <a:rPr lang="ru-RU" sz="2000" dirty="0"/>
              <a:t>спортивные мероприятия в классе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CF6D0"/>
                </a:solidFill>
              </a:rPr>
              <a:t>«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CF6D0"/>
                </a:solidFill>
                <a:hlinkClick r:id="" action="ppaction://noaction"/>
              </a:rPr>
              <a:t>Классное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CF6D0"/>
                </a:solidFill>
              </a:rPr>
              <a:t> катание на коньках»,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CF6D0"/>
                </a:solidFill>
                <a:hlinkClick r:id="" action="ppaction://noaction"/>
              </a:rPr>
              <a:t>«Мы - спортивная семья»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FCF6D0"/>
                </a:solidFill>
              </a:rPr>
              <a:t> </a:t>
            </a:r>
            <a:r>
              <a:rPr lang="ru-RU" sz="2000" dirty="0"/>
              <a:t>и </a:t>
            </a:r>
            <a:r>
              <a:rPr lang="ru-RU" sz="2000" dirty="0" smtClean="0"/>
              <a:t>др.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Классная </a:t>
            </a:r>
            <a:r>
              <a:rPr lang="ru-RU" sz="2000" dirty="0"/>
              <a:t>традиция «Мы – театралы» (посещение </a:t>
            </a:r>
            <a:r>
              <a:rPr lang="ru-RU" sz="2000" b="1" i="1" dirty="0"/>
              <a:t>спектаклей</a:t>
            </a:r>
            <a:r>
              <a:rPr lang="ru-RU" sz="2000" dirty="0"/>
              <a:t> городского театра, </a:t>
            </a:r>
            <a:r>
              <a:rPr lang="ru-RU" sz="2000" b="1" i="1" dirty="0"/>
              <a:t>экскурсия «</a:t>
            </a:r>
            <a:r>
              <a:rPr lang="ru-RU" sz="2000" b="1" i="1" dirty="0" err="1"/>
              <a:t>Закулисье</a:t>
            </a:r>
            <a:r>
              <a:rPr lang="ru-RU" sz="2000" b="1" i="1" dirty="0" smtClean="0"/>
              <a:t>»).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Традиционные </a:t>
            </a:r>
            <a:r>
              <a:rPr lang="ru-RU" sz="2000" dirty="0"/>
              <a:t>мероприятия ко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" action="ppaction://noaction"/>
              </a:rPr>
              <a:t>Дню защитника Отечества</a:t>
            </a:r>
            <a:r>
              <a:rPr lang="ru-RU" sz="2000" dirty="0"/>
              <a:t>,            </a:t>
            </a:r>
            <a:r>
              <a:rPr lang="ru-RU" sz="2000" dirty="0">
                <a:ln>
                  <a:solidFill>
                    <a:srgbClr val="C20823"/>
                  </a:solidFill>
                </a:ln>
                <a:hlinkClick r:id="rId4" action="ppaction://hlinkfile"/>
              </a:rPr>
              <a:t>9 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  <a:hlinkClick r:id="rId4" action="ppaction://hlinkfile"/>
              </a:rPr>
              <a:t>Мая</a:t>
            </a:r>
            <a:r>
              <a:rPr lang="ru-RU" sz="2000" dirty="0" smtClean="0">
                <a:ln>
                  <a:solidFill>
                    <a:srgbClr val="C20823"/>
                  </a:solidFill>
                </a:ln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Участие </a:t>
            </a:r>
            <a:r>
              <a:rPr lang="ru-RU" sz="2000" dirty="0"/>
              <a:t>в школьных конкурсах </a:t>
            </a:r>
            <a:r>
              <a:rPr lang="ru-RU" sz="2000" dirty="0">
                <a:ln>
                  <a:solidFill>
                    <a:srgbClr val="C20823"/>
                  </a:solidFill>
                </a:ln>
                <a:solidFill>
                  <a:srgbClr val="C00000"/>
                </a:solidFill>
                <a:hlinkClick r:id="" action="ppaction://noaction"/>
              </a:rPr>
              <a:t>(конкурс плакатов «Здоровый образ жизни», «Поделок из природного материала», </a:t>
            </a:r>
            <a:r>
              <a:rPr lang="ru-RU" sz="2000" dirty="0"/>
              <a:t>конкурс кормушек и др</a:t>
            </a:r>
            <a:r>
              <a:rPr lang="ru-RU" sz="2000" dirty="0" smtClean="0"/>
              <a:t>.)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Классные </a:t>
            </a:r>
            <a:r>
              <a:rPr lang="ru-RU" sz="2000" dirty="0"/>
              <a:t>праздники и </a:t>
            </a:r>
            <a:r>
              <a:rPr lang="ru-RU" sz="2000" dirty="0" smtClean="0"/>
              <a:t>концерты.</a:t>
            </a:r>
            <a:endParaRPr lang="ru-RU" sz="2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27000">
                  <a:srgbClr val="FFFFCC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5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94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Результативность</a:t>
            </a:r>
            <a:r>
              <a:rPr lang="ru-RU" sz="3600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 </a:t>
            </a:r>
            <a:r>
              <a:rPr lang="ru-RU" sz="3600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30126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опыта</a:t>
            </a:r>
            <a:r>
              <a:rPr lang="ru-RU" sz="3600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 </a:t>
            </a:r>
            <a:endParaRPr lang="ru-RU" sz="3600" b="1" dirty="0">
              <a:ln>
                <a:solidFill>
                  <a:srgbClr val="C20823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836712"/>
            <a:ext cx="8352928" cy="58686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Метод экспертных оценок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ln>
                  <a:solidFill>
                    <a:srgbClr val="C20823"/>
                  </a:solidFill>
                </a:ln>
                <a:solidFill>
                  <a:srgbClr val="CC0066"/>
                </a:solidFill>
                <a:hlinkClick r:id="rId2" action="ppaction://hlinksldjump"/>
              </a:rPr>
              <a:t>Перечень умений</a:t>
            </a:r>
            <a:r>
              <a:rPr lang="ru-RU" dirty="0">
                <a:solidFill>
                  <a:schemeClr val="tx1"/>
                </a:solidFill>
              </a:rPr>
              <a:t>, приобретённых на уроках окружающего мира с использованием краеведческого материала.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ln>
                  <a:solidFill>
                    <a:srgbClr val="C20823"/>
                  </a:solidFill>
                </a:ln>
                <a:solidFill>
                  <a:srgbClr val="CC0066"/>
                </a:solidFill>
                <a:hlinkClick r:id="rId3" action="ppaction://hlinksldjump"/>
              </a:rPr>
              <a:t>Анализ </a:t>
            </a:r>
            <a:r>
              <a:rPr lang="ru-RU" dirty="0" err="1">
                <a:ln>
                  <a:solidFill>
                    <a:srgbClr val="C20823"/>
                  </a:solidFill>
                </a:ln>
                <a:solidFill>
                  <a:srgbClr val="CC0066"/>
                </a:solidFill>
                <a:hlinkClick r:id="rId3" action="ppaction://hlinksldjump"/>
              </a:rPr>
              <a:t>сформированности</a:t>
            </a:r>
            <a:r>
              <a:rPr lang="ru-RU" dirty="0">
                <a:ln>
                  <a:solidFill>
                    <a:srgbClr val="C20823"/>
                  </a:solidFill>
                </a:ln>
                <a:solidFill>
                  <a:srgbClr val="CC0066"/>
                </a:solidFill>
                <a:hlinkClick r:id="rId3" action="ppaction://hlinksldjump"/>
              </a:rPr>
              <a:t> умений </a:t>
            </a:r>
            <a:r>
              <a:rPr lang="ru-RU" dirty="0" smtClean="0">
                <a:ln>
                  <a:solidFill>
                    <a:srgbClr val="C20823"/>
                  </a:solidFill>
                </a:ln>
                <a:solidFill>
                  <a:srgbClr val="CC0066"/>
                </a:solidFill>
                <a:hlinkClick r:id="rId3" action="ppaction://hlinksldjump"/>
              </a:rPr>
              <a:t>учащихся</a:t>
            </a:r>
            <a:endParaRPr lang="ru-RU" dirty="0" smtClean="0">
              <a:solidFill>
                <a:srgbClr val="CC0066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Методика </a:t>
            </a:r>
            <a:r>
              <a:rPr lang="ru-RU" b="1" dirty="0">
                <a:solidFill>
                  <a:schemeClr val="tx1"/>
                </a:solidFill>
              </a:rPr>
              <a:t>«Я – патриот» </a:t>
            </a:r>
            <a:r>
              <a:rPr lang="ru-RU" b="1" dirty="0" smtClean="0">
                <a:solidFill>
                  <a:schemeClr val="tx1"/>
                </a:solidFill>
              </a:rPr>
              <a:t>Н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smtClean="0">
                <a:solidFill>
                  <a:schemeClr val="tx1"/>
                </a:solidFill>
              </a:rPr>
              <a:t>Бирюковой</a:t>
            </a:r>
          </a:p>
          <a:p>
            <a:pPr algn="just"/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4" action="ppaction://hlinkfile"/>
              </a:rPr>
              <a:t>Описание методики</a:t>
            </a:r>
            <a:endParaRPr lang="ru-RU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just"/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5" action="ppaction://hlinksldjump"/>
              </a:rPr>
              <a:t>Анализ </a:t>
            </a:r>
            <a:r>
              <a:rPr lang="ru-RU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5" action="ppaction://hlinksldjump"/>
              </a:rPr>
              <a:t>сформированности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5" action="ppaction://hlinksldjump"/>
              </a:rPr>
              <a:t> 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5" action="ppaction://hlinksldjump"/>
              </a:rPr>
              <a:t>уровня патриотической 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5" action="ppaction://hlinksldjump"/>
              </a:rPr>
              <a:t>воспитанности, гражданско-патриотических качеств учащихся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</a:rPr>
              <a:t>Методика диагностики качества гражданского образования и патриотического воспитания </a:t>
            </a:r>
            <a:r>
              <a:rPr lang="ru-RU" b="1" dirty="0" smtClean="0">
                <a:solidFill>
                  <a:schemeClr val="tx1"/>
                </a:solidFill>
              </a:rPr>
              <a:t>учащихся Е.В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smtClean="0">
                <a:solidFill>
                  <a:schemeClr val="tx1"/>
                </a:solidFill>
              </a:rPr>
              <a:t>Федотовой</a:t>
            </a:r>
          </a:p>
          <a:p>
            <a:pPr algn="just"/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6" action="ppaction://hlinkfile"/>
              </a:rPr>
              <a:t>Описание 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6" action="ppaction://hlinkfile"/>
              </a:rPr>
              <a:t>методики</a:t>
            </a:r>
            <a:endParaRPr lang="ru-RU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just"/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7" action="ppaction://hlinksldjump"/>
              </a:rPr>
              <a:t>Анализ </a:t>
            </a:r>
            <a:r>
              <a:rPr lang="ru-RU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7" action="ppaction://hlinksldjump"/>
              </a:rPr>
              <a:t>сформированности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7" action="ppaction://hlinksldjump"/>
              </a:rPr>
              <a:t> уровня 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hlinkClick r:id="rId7" action="ppaction://hlinksldjump"/>
              </a:rPr>
              <a:t>патриотической воспитанности учащихся 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endParaRPr lang="ru-RU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2492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Транслируемость опыта</a:t>
            </a:r>
            <a:endParaRPr lang="ru-RU" sz="3600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66124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40908"/>
              </p:ext>
            </p:extLst>
          </p:nvPr>
        </p:nvGraphicFramePr>
        <p:xfrm>
          <a:off x="143508" y="904263"/>
          <a:ext cx="8856985" cy="53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499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55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60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3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Тема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Уровень, место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6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Доклад «Особенности исследовательской работы в начальных классах ».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Школьный, методическое объединение учителей начальных классов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Доклад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«Проектная деятельность младших школьников» (из опыта работы)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Школьный, методическое объединение учителей начальных классов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Доклад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«Использование краеведческого материала на уроках»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Муниципальный, 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методическое объединение учителей начальных классов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Мастер-класс «Использование приёмов технологии критического мышления на уроках в начальной школе»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Школьный, методическое объединение учителей начальных классов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998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n-lt"/>
                        </a:rPr>
                        <a:t>5</a:t>
                      </a:r>
                      <a:endParaRPr lang="ru-RU" sz="1800" b="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Портфолио как форма обобщения педагогического опыта</a:t>
                      </a:r>
                    </a:p>
                  </a:txBody>
                  <a:tcPr marL="91443" marR="91443" marT="45709" marB="45709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91443" marR="91443" marT="45709" marB="4570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3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Размещение</a:t>
                      </a:r>
                      <a:r>
                        <a:rPr lang="ru-RU" sz="18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методических материалов в </a:t>
                      </a:r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сети Интернет, сетевых педагогических сообществах</a:t>
                      </a:r>
                      <a:endParaRPr lang="ru-RU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8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2019-2022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34834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Литература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0" y="656692"/>
            <a:ext cx="8892988" cy="6084676"/>
          </a:xfrm>
        </p:spPr>
        <p:txBody>
          <a:bodyPr>
            <a:noAutofit/>
          </a:bodyPr>
          <a:lstStyle/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>
                <a:solidFill>
                  <a:schemeClr val="tx1"/>
                </a:solidFill>
              </a:rPr>
              <a:t>Бабакова</a:t>
            </a:r>
            <a:r>
              <a:rPr lang="ru-RU" sz="1300" dirty="0" smtClean="0">
                <a:solidFill>
                  <a:schemeClr val="tx1"/>
                </a:solidFill>
              </a:rPr>
              <a:t> Т.А. Эколого-краеведческая работа с младшими школьниками // Начальная школа. – 1993. - № 9. - С. 16-18.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/>
                </a:solidFill>
              </a:rPr>
              <a:t>Беляев А.В., Сиволобова Н.А. Опыт организации гражданско-патриотического воспитания детей // «Общество. Культура. Наука. Образование». – 2014. – № 1. – С. 43-45.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Власкова</a:t>
            </a:r>
            <a:r>
              <a:rPr lang="ru-RU" sz="1300" dirty="0">
                <a:solidFill>
                  <a:schemeClr val="tx1"/>
                </a:solidFill>
              </a:rPr>
              <a:t> О.В., </a:t>
            </a:r>
            <a:r>
              <a:rPr lang="ru-RU" sz="1300" dirty="0" err="1">
                <a:solidFill>
                  <a:schemeClr val="tx1"/>
                </a:solidFill>
              </a:rPr>
              <a:t>Полосина</a:t>
            </a:r>
            <a:r>
              <a:rPr lang="ru-RU" sz="1300" dirty="0">
                <a:solidFill>
                  <a:schemeClr val="tx1"/>
                </a:solidFill>
              </a:rPr>
              <a:t> Т.П., Козлова К.К. Формирование гражданской идентичности младших школьников // Начальная школа. - 2022. - № 9. – С.14-16.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/>
                </a:solidFill>
              </a:rPr>
              <a:t>Вострикова М.В. Топонимика как элемент краеведческой работы // Начальная школа. – 2006. – № 6. – С. 72-74.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Гайворонская</a:t>
            </a:r>
            <a:r>
              <a:rPr lang="ru-RU" sz="1300" dirty="0">
                <a:solidFill>
                  <a:schemeClr val="tx1"/>
                </a:solidFill>
              </a:rPr>
              <a:t> Н.И. Краеведческий кружок как средство развития личности младшего школьника // Начальная школа. - 2009. - № 6. - С. 90-95.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Гайворонская</a:t>
            </a:r>
            <a:r>
              <a:rPr lang="ru-RU" sz="1300" dirty="0">
                <a:solidFill>
                  <a:schemeClr val="tx1"/>
                </a:solidFill>
              </a:rPr>
              <a:t> Н.И. Краеведение в начальной школе // Начальная школа плюс: до и после. – 2010. - № 7. - С. 1-3.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/>
                </a:solidFill>
              </a:rPr>
              <a:t>Горская </a:t>
            </a:r>
            <a:r>
              <a:rPr lang="ru-RU" sz="1300" dirty="0">
                <a:solidFill>
                  <a:schemeClr val="tx1"/>
                </a:solidFill>
              </a:rPr>
              <a:t>С.В., </a:t>
            </a:r>
            <a:r>
              <a:rPr lang="ru-RU" sz="1300" dirty="0" err="1">
                <a:solidFill>
                  <a:schemeClr val="tx1"/>
                </a:solidFill>
              </a:rPr>
              <a:t>Юденкова</a:t>
            </a:r>
            <a:r>
              <a:rPr lang="ru-RU" sz="1300" dirty="0">
                <a:solidFill>
                  <a:schemeClr val="tx1"/>
                </a:solidFill>
              </a:rPr>
              <a:t> И.В. Тема Великой Отечественной войны в содержании внеурочной деятельности младших школьников // Начальная школа. - 2020. - № 11. – С. 22-26.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/>
                </a:solidFill>
              </a:rPr>
              <a:t>Губанова Е.Н., Махина Н.С. Использование на уроках материалов исторического краеведения // Начальная школа. - 2002. - № 6. - С. 35-40.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Касимова</a:t>
            </a:r>
            <a:r>
              <a:rPr lang="ru-RU" sz="1300" dirty="0">
                <a:solidFill>
                  <a:schemeClr val="tx1"/>
                </a:solidFill>
              </a:rPr>
              <a:t> Т.А., Яковлев Д.Е. Патриотическое воспитание школьников: методическое пособие. – М.: Айрис-пресс, 2016. 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/>
                </a:solidFill>
              </a:rPr>
              <a:t>Котова М.В. Организация коллективной творческой деятельности патриотической направленности с младшими школьниками // </a:t>
            </a:r>
            <a:r>
              <a:rPr lang="ru-RU" sz="1300" dirty="0" err="1">
                <a:solidFill>
                  <a:schemeClr val="tx1"/>
                </a:solidFill>
              </a:rPr>
              <a:t>Modern</a:t>
            </a:r>
            <a:r>
              <a:rPr lang="ru-RU" sz="1300" dirty="0">
                <a:solidFill>
                  <a:schemeClr val="tx1"/>
                </a:solidFill>
              </a:rPr>
              <a:t> </a:t>
            </a:r>
            <a:r>
              <a:rPr lang="ru-RU" sz="1300" dirty="0" err="1">
                <a:solidFill>
                  <a:schemeClr val="tx1"/>
                </a:solidFill>
              </a:rPr>
              <a:t>Science</a:t>
            </a:r>
            <a:r>
              <a:rPr lang="ru-RU" sz="1300" dirty="0">
                <a:solidFill>
                  <a:schemeClr val="tx1"/>
                </a:solidFill>
              </a:rPr>
              <a:t>. – 2021. – № 3-1. – С. 321-326.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Мартинкова</a:t>
            </a:r>
            <a:r>
              <a:rPr lang="ru-RU" sz="1300" dirty="0">
                <a:solidFill>
                  <a:schemeClr val="tx1"/>
                </a:solidFill>
              </a:rPr>
              <a:t> Е.В. Краеведение как один из способов познания окружающего мира // Начальная школа. - 2019. - № 5. - С. 58-62.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Маханева</a:t>
            </a:r>
            <a:r>
              <a:rPr lang="ru-RU" sz="1300" dirty="0">
                <a:solidFill>
                  <a:schemeClr val="tx1"/>
                </a:solidFill>
              </a:rPr>
              <a:t> М.Д., Князева О.Л. Приобщение младших школьников к краеведению и истории России. - М.: </a:t>
            </a:r>
            <a:r>
              <a:rPr lang="ru-RU" sz="1300" dirty="0" err="1">
                <a:solidFill>
                  <a:schemeClr val="tx1"/>
                </a:solidFill>
              </a:rPr>
              <a:t>Аркти</a:t>
            </a:r>
            <a:r>
              <a:rPr lang="ru-RU" sz="1300" dirty="0">
                <a:solidFill>
                  <a:schemeClr val="tx1"/>
                </a:solidFill>
              </a:rPr>
              <a:t>, 2012.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/>
                </a:solidFill>
              </a:rPr>
              <a:t>Недосейкина Л.А., Попова Т.В. Как воспитать гражданина и патриота // Начальная школа. - 2020. - № 11. – С. 68-69.</a:t>
            </a:r>
            <a:endParaRPr lang="ru-RU" sz="1300" dirty="0" smtClean="0">
              <a:solidFill>
                <a:schemeClr val="tx1"/>
              </a:solidFill>
            </a:endParaRP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>
                <a:solidFill>
                  <a:schemeClr val="tx1"/>
                </a:solidFill>
              </a:rPr>
              <a:t>Северина</a:t>
            </a:r>
            <a:r>
              <a:rPr lang="ru-RU" sz="1300" dirty="0">
                <a:solidFill>
                  <a:schemeClr val="tx1"/>
                </a:solidFill>
              </a:rPr>
              <a:t> О.А. Гражданско-правовое воспитание школьников. – М.: Глобус, 2020. 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/>
                </a:solidFill>
              </a:rPr>
              <a:t>Седова Н.Е. Педагогические условия гражданского и патриотического воспитания младших школьников через организацию краеведческой деятельности.- Волгоград: Учитель, 2015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/>
                </a:solidFill>
              </a:rPr>
              <a:t>Смирнова С.И. патриотическое воспитание младших школьников в процессе исследовательской деятельности.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>
                <a:solidFill>
                  <a:schemeClr val="tx1"/>
                </a:solidFill>
              </a:rPr>
              <a:t>Табарданова</a:t>
            </a:r>
            <a:r>
              <a:rPr lang="ru-RU" sz="1300" dirty="0" smtClean="0">
                <a:solidFill>
                  <a:schemeClr val="tx1"/>
                </a:solidFill>
              </a:rPr>
              <a:t> Т.Б. Живое краеведение в школе. – Ульяновск: УИПКПРО, 2009.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/>
                </a:solidFill>
              </a:rPr>
              <a:t>Федеральный государственный образовательный стандарт начального общего образования // Ресурс доступа: </a:t>
            </a:r>
            <a:r>
              <a:rPr lang="ru-RU" sz="1300" u="sng" dirty="0" smtClean="0">
                <a:solidFill>
                  <a:schemeClr val="tx1"/>
                </a:solidFill>
                <a:hlinkClick r:id="rId2"/>
              </a:rPr>
              <a:t>http://standart.edu.ru</a:t>
            </a:r>
            <a:r>
              <a:rPr lang="ru-RU" sz="1300" dirty="0" smtClean="0">
                <a:solidFill>
                  <a:schemeClr val="tx1"/>
                </a:solidFill>
              </a:rPr>
              <a:t>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>
                <a:solidFill>
                  <a:schemeClr val="tx1"/>
                </a:solidFill>
              </a:rPr>
              <a:t>Фокеева</a:t>
            </a:r>
            <a:r>
              <a:rPr lang="ru-RU" sz="1300" dirty="0" smtClean="0">
                <a:solidFill>
                  <a:schemeClr val="tx1"/>
                </a:solidFill>
              </a:rPr>
              <a:t> И.М. Историческое краеведение в начальной школе // Начальная школа плюс: до и после. – 2007 - № 2. - С. 11-15.</a:t>
            </a:r>
          </a:p>
          <a:p>
            <a:pPr marL="228600" lvl="0" indent="-22860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err="1" smtClean="0">
                <a:solidFill>
                  <a:schemeClr val="tx1"/>
                </a:solidFill>
              </a:rPr>
              <a:t>Чиркунова</a:t>
            </a:r>
            <a:r>
              <a:rPr lang="ru-RU" sz="1300" dirty="0" smtClean="0">
                <a:solidFill>
                  <a:schemeClr val="tx1"/>
                </a:solidFill>
              </a:rPr>
              <a:t> А.Е., Сорокина И.Р. Формирование гражданско-патриотического воспитания учащихся в общеобразовательной школе // Молодой ученый. – 2014. – № 21. – С. 706- 709.</a:t>
            </a:r>
          </a:p>
          <a:p>
            <a:pPr marL="228600" indent="-228600" algn="just">
              <a:spcBef>
                <a:spcPts val="0"/>
              </a:spcBef>
              <a:buFont typeface="+mj-lt"/>
              <a:buAutoNum type="arabicPeriod"/>
            </a:pPr>
            <a:endParaRPr lang="ru-RU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0"/>
            <a:ext cx="8856984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«Как живёт наша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семья» (1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85737"/>
              </p:ext>
            </p:extLst>
          </p:nvPr>
        </p:nvGraphicFramePr>
        <p:xfrm>
          <a:off x="359532" y="1016732"/>
          <a:ext cx="8496944" cy="45725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9429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106080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991435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443579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Название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задания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1339851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aseline="0" dirty="0" smtClean="0"/>
                        <a:t>Работа со схемой «</a:t>
                      </a:r>
                      <a:r>
                        <a:rPr lang="ru-RU" dirty="0" smtClean="0"/>
                        <a:t>Моя семья самая…»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Подбери слова, которые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расскажут, какая у тебя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семья.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1339851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 с таблицей «Что я знаю о членах своей семьи?»</a:t>
                      </a: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Узнай</a:t>
                      </a:r>
                      <a:r>
                        <a:rPr lang="ru-RU" baseline="0" dirty="0" smtClean="0"/>
                        <a:t> у взрослых где они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родились, где работают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(или работали), их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профессию. Данные запиши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с помощью взрослых в таблицу.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847661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Домашнее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задание «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Мини-проект «Моя семья»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Подбери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фотографии, рассказывающие о том,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как твоя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семья начиналась. Составь из них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фоторассказ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 расположив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их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последовательно,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 порядку.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  <a:tr h="601566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4.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Конкурс рисунков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«Моя семья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– самая лучшая»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Выставка рисунков в 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классе 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2" action="ppaction://hlinksldjump"/>
                        </a:rPr>
                        <a:t>«Моя семья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2" action="ppaction://hlinksldjump"/>
                        </a:rPr>
                        <a:t>– самая лучшая»</a:t>
                      </a:r>
                      <a:endParaRPr lang="ru-RU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32-конечная звезда 2">
            <a:hlinkClick r:id="rId3" action="ppaction://hlinksldjump"/>
          </p:cNvPr>
          <p:cNvSpPr/>
          <p:nvPr/>
        </p:nvSpPr>
        <p:spPr>
          <a:xfrm>
            <a:off x="8244408" y="6273316"/>
            <a:ext cx="54006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3" y="1448780"/>
            <a:ext cx="2570328" cy="134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2996952"/>
            <a:ext cx="1554796" cy="80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4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Наша дружная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семья»</a:t>
            </a:r>
            <a:r>
              <a:rPr lang="ru-RU" sz="3600" b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(2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28671"/>
              </p:ext>
            </p:extLst>
          </p:nvPr>
        </p:nvGraphicFramePr>
        <p:xfrm>
          <a:off x="359531" y="728700"/>
          <a:ext cx="8455518" cy="60401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8966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755391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251161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u="none" dirty="0" smtClean="0">
                          <a:solidFill>
                            <a:schemeClr val="tx1"/>
                          </a:solidFill>
                        </a:rPr>
                        <a:t>Домашнее</a:t>
                      </a:r>
                      <a:r>
                        <a:rPr lang="ru-RU" sz="1800" u="none" baseline="0" dirty="0" smtClean="0">
                          <a:solidFill>
                            <a:schemeClr val="tx1"/>
                          </a:solidFill>
                        </a:rPr>
                        <a:t> задание «Мини-сочинение «Традиции моей семьи»</a:t>
                      </a:r>
                      <a:endParaRPr lang="ru-RU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Расскажи о традициях</a:t>
                      </a:r>
                      <a:r>
                        <a:rPr lang="ru-RU" sz="1800" baseline="0" dirty="0" smtClean="0"/>
                        <a:t> своей</a:t>
                      </a:r>
                      <a:r>
                        <a:rPr lang="ru-RU" sz="1800" dirty="0" smtClean="0"/>
                        <a:t> семьи, её любимых занятиях, любимых местах отдыха </a:t>
                      </a:r>
                      <a:r>
                        <a:rPr lang="ru-RU" sz="1800" baseline="0" dirty="0" smtClean="0"/>
                        <a:t>семьи </a:t>
                      </a:r>
                      <a:r>
                        <a:rPr lang="ru-RU" sz="1800" dirty="0" smtClean="0"/>
                        <a:t>в нашем городе.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u="none" dirty="0" smtClean="0">
                          <a:solidFill>
                            <a:schemeClr val="tx1"/>
                          </a:solidFill>
                        </a:rPr>
                        <a:t>Мини-исследование «Любимые</a:t>
                      </a:r>
                      <a:r>
                        <a:rPr lang="ru-RU" sz="1800" u="none" baseline="0" dirty="0" smtClean="0">
                          <a:solidFill>
                            <a:schemeClr val="tx1"/>
                          </a:solidFill>
                        </a:rPr>
                        <a:t> игры моих родителей в детстве»</a:t>
                      </a:r>
                      <a:endParaRPr lang="ru-RU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Узнай у своих</a:t>
                      </a:r>
                      <a:r>
                        <a:rPr lang="ru-RU" sz="1800" baseline="0" dirty="0" smtClean="0"/>
                        <a:t> родителей </a:t>
                      </a:r>
                      <a:r>
                        <a:rPr lang="ru-RU" sz="1800" dirty="0" smtClean="0"/>
                        <a:t>об их любимых занятиях в детстве. Составь рейтинг их любимых мест отдыха и их любимых детских игр. В классе</a:t>
                      </a:r>
                      <a:r>
                        <a:rPr lang="ru-RU" sz="1800" baseline="0" dirty="0" smtClean="0"/>
                        <a:t> объедините свои данные и составьте сводную таблицу.</a:t>
                      </a:r>
                      <a:endParaRPr lang="ru-RU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Проект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«Моя родословная»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Составь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вместе с родителями </a:t>
                      </a:r>
                      <a:r>
                        <a:rPr lang="ru-RU" sz="1800" dirty="0" smtClean="0">
                          <a:ln>
                            <a:solidFill>
                              <a:srgbClr val="C20823"/>
                            </a:solidFill>
                          </a:ln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родословную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 вашей семьи. Оформи её в виде плаката, альбома или презентации.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Классный</a:t>
                      </a:r>
                      <a:r>
                        <a:rPr lang="ru-RU" sz="1800" baseline="0" dirty="0" smtClean="0"/>
                        <a:t> час </a:t>
                      </a:r>
                      <a:r>
                        <a:rPr lang="ru-RU" sz="180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3" action="ppaction://hlinksldjump"/>
                        </a:rPr>
                        <a:t>«Моя будущая профессия </a:t>
                      </a:r>
                      <a:r>
                        <a:rPr lang="ru-RU" sz="1800" baseline="0" dirty="0" smtClean="0"/>
                        <a:t>– профессии наших родителей»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Рассказ о профессиях родителей, других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членов семьи; о своей будущей профессии.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Сообщение </a:t>
                      </a:r>
                      <a:r>
                        <a:rPr lang="ru-RU" sz="1800" dirty="0" smtClean="0">
                          <a:ln>
                            <a:solidFill>
                              <a:srgbClr val="C20823"/>
                            </a:solidFill>
                          </a:ln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«Моя семейная реликвия»</a:t>
                      </a:r>
                      <a:r>
                        <a:rPr lang="ru-RU" sz="1800" dirty="0" smtClean="0">
                          <a:ln>
                            <a:solidFill>
                              <a:srgbClr val="C20823"/>
                            </a:solidFill>
                          </a:ln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«Наши семейные традиции»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Расскажи о реликвиях, которые есть в вашей семье,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когда появились, чем дороги. Расскажи о традициях своей семьи, когда они появились.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32-конечная звезда 3">
            <a:hlinkClick r:id="rId5" action="ppaction://hlinksldjump"/>
          </p:cNvPr>
          <p:cNvSpPr/>
          <p:nvPr/>
        </p:nvSpPr>
        <p:spPr>
          <a:xfrm>
            <a:off x="8545019" y="6339267"/>
            <a:ext cx="54006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4" y="116632"/>
            <a:ext cx="9000491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36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Здоровый образ </a:t>
            </a:r>
            <a:r>
              <a:rPr lang="ru-RU" sz="36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жизни» (3 класс)</a:t>
            </a:r>
            <a:r>
              <a:rPr lang="ru-RU" sz="3600" b="1" dirty="0">
                <a:ea typeface="Calibri"/>
                <a:cs typeface="Times New Roman"/>
              </a:rPr>
              <a:t/>
            </a:r>
            <a:br>
              <a:rPr lang="ru-RU" sz="3600" b="1" dirty="0">
                <a:ea typeface="Calibri"/>
                <a:cs typeface="Times New Roman"/>
              </a:rPr>
            </a:br>
            <a:endParaRPr lang="ru-RU" sz="36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45014"/>
              </p:ext>
            </p:extLst>
          </p:nvPr>
        </p:nvGraphicFramePr>
        <p:xfrm>
          <a:off x="323528" y="873276"/>
          <a:ext cx="8568951" cy="5400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2048">
                  <a:extLst>
                    <a:ext uri="{9D8B030D-6E8A-4147-A177-3AD203B41FA5}">
                      <a16:colId xmlns="" xmlns:a16="http://schemas.microsoft.com/office/drawing/2014/main" val="3306733978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562697384"/>
                    </a:ext>
                  </a:extLst>
                </a:gridCol>
                <a:gridCol w="6048671">
                  <a:extLst>
                    <a:ext uri="{9D8B030D-6E8A-4147-A177-3AD203B41FA5}">
                      <a16:colId xmlns="" xmlns:a16="http://schemas.microsoft.com/office/drawing/2014/main" val="2582240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Название задания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Содержание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74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1.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Творческое задание </a:t>
                      </a: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2" action="ppaction://hlinksldjump"/>
                        </a:rPr>
                        <a:t>«Восстанови</a:t>
                      </a:r>
                      <a:r>
                        <a:rPr lang="ru-RU" sz="180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2" action="ppaction://hlinksldjump"/>
                        </a:rPr>
                        <a:t> </a:t>
                      </a: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2" action="ppaction://hlinksldjump"/>
                        </a:rPr>
                        <a:t>пословицу»</a:t>
                      </a:r>
                      <a:endParaRPr lang="ru-RU" sz="180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Соедини начало и конец пословиц.</a:t>
                      </a:r>
                      <a:r>
                        <a:rPr lang="ru-RU" sz="1800" baseline="0" dirty="0" smtClean="0"/>
                        <a:t> В каких ситуациях мы можем употребить в речи ту или иную пословицу? </a:t>
                      </a:r>
                      <a:endParaRPr lang="ru-RU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6405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2.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Игровое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упражнение «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Собери ромашку»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Собери «ромашку» «Здоровый образ жизни»,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где каждый лепесток означает какой-то пример здорового образа жизни.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Раскрась лепестки, обозначающие правила, которые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принято выполнять в  твоей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семье.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3716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3.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Мини-проект</a:t>
                      </a:r>
                      <a:endParaRPr lang="ru-RU" sz="18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«Мы – спортивная семья»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Подготовь рассказ о том,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какие виды спорта любят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твоей семье.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Узнай у взрос-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лых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занимались ли они спор-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том? Каким? Запиши в таблицу.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930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/>
                        <a:t>4.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Схема «Спортивные объекты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города»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Обобщающая беседа о спортивных объектах в нашем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городе, о том, где могут заниматься спортом члены семьи (взрослые и дети). Нанесение спортивных объектов на </a:t>
                      </a:r>
                      <a:r>
                        <a:rPr lang="ru-RU" sz="1800" b="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схему города.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284718"/>
                  </a:ext>
                </a:extLst>
              </a:tr>
            </a:tbl>
          </a:graphicData>
        </a:graphic>
      </p:graphicFrame>
      <p:sp>
        <p:nvSpPr>
          <p:cNvPr id="4" name="32-конечная звезда 3">
            <a:hlinkClick r:id="rId3" action="ppaction://hlinksldjump"/>
          </p:cNvPr>
          <p:cNvSpPr/>
          <p:nvPr/>
        </p:nvSpPr>
        <p:spPr>
          <a:xfrm>
            <a:off x="8244408" y="6273316"/>
            <a:ext cx="54006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253" y="3717032"/>
            <a:ext cx="252028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4665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i="1" dirty="0">
                <a:ea typeface="Calibri"/>
                <a:cs typeface="Times New Roman"/>
              </a:rPr>
              <a:t/>
            </a:r>
            <a:br>
              <a:rPr lang="ru-RU" i="1" dirty="0">
                <a:ea typeface="Calibri"/>
                <a:cs typeface="Times New Roman"/>
              </a:rPr>
            </a:br>
            <a:r>
              <a:rPr lang="ru-RU" sz="4000" b="1" i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Великая война и 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Великая Победа</a:t>
            </a:r>
            <a:r>
              <a:rPr lang="ru-RU" sz="4000" b="1" i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»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/>
            </a:r>
            <a:b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(4 класс)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97210"/>
              </p:ext>
            </p:extLst>
          </p:nvPr>
        </p:nvGraphicFramePr>
        <p:xfrm>
          <a:off x="467544" y="1268760"/>
          <a:ext cx="8136904" cy="4485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6044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3096344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4644516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задания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Составление памятки</a:t>
                      </a:r>
                      <a:r>
                        <a:rPr lang="ru-RU" sz="1800" baseline="0" dirty="0" smtClean="0"/>
                        <a:t> «Где найти </a:t>
                      </a:r>
                      <a:r>
                        <a:rPr lang="ru-RU" sz="1800" dirty="0" smtClean="0"/>
                        <a:t>информацию?»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Познакомить детей с сайтами «Мемориал», «Память народа», где они могут получить информацию о своих предках – участниках ВОВ.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Домашнее</a:t>
                      </a:r>
                      <a:r>
                        <a:rPr lang="ru-RU" sz="1800" baseline="0" dirty="0" smtClean="0"/>
                        <a:t> задание «М</a:t>
                      </a:r>
                      <a:r>
                        <a:rPr lang="ru-RU" sz="1800" dirty="0" smtClean="0"/>
                        <a:t>ини-проект «Помню!</a:t>
                      </a:r>
                      <a:r>
                        <a:rPr lang="ru-RU" sz="1800" baseline="0" dirty="0" smtClean="0"/>
                        <a:t> Горжусь!</a:t>
                      </a:r>
                      <a:r>
                        <a:rPr lang="ru-RU" sz="18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Придумай творческий продукт  (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презентацию, плакат,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фоторассказ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</a:rPr>
                        <a:t>лэпбук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 и т.д.), повествующий 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каком-то твоем предке – участнике ВОВ.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Конкурс «Моя семейная реликвия»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Спроси у родителей, есть ли у твоей семьи реликвия? Расспроси о ней: что это для вас значит? откуда она? как вы её храните?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Оформи полученную информацию в виде информационного продукта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u="none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(пример </a:t>
                      </a:r>
                      <a:r>
                        <a:rPr lang="ru-RU" sz="1800" u="none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«Наши семейные реликвии»).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</a:tbl>
          </a:graphicData>
        </a:graphic>
      </p:graphicFrame>
      <p:sp>
        <p:nvSpPr>
          <p:cNvPr id="9" name="32-конечная звезда 8">
            <a:hlinkClick r:id="rId2" action="ppaction://hlinksldjump"/>
          </p:cNvPr>
          <p:cNvSpPr/>
          <p:nvPr/>
        </p:nvSpPr>
        <p:spPr>
          <a:xfrm>
            <a:off x="8524782" y="6339340"/>
            <a:ext cx="540060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265" y="-279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i="1" dirty="0">
                <a:ea typeface="Calibri"/>
                <a:cs typeface="Times New Roman"/>
              </a:rPr>
              <a:t/>
            </a:r>
            <a:br>
              <a:rPr lang="ru-RU" i="1" dirty="0">
                <a:ea typeface="Calibri"/>
                <a:cs typeface="Times New Roman"/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«Моя малая родина» (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1 класс)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/>
            </a:r>
            <a:b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/>
            </a:r>
            <a:b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</a:br>
            <a:endParaRPr lang="ru-RU" sz="4000" b="1" dirty="0"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069708"/>
              </p:ext>
            </p:extLst>
          </p:nvPr>
        </p:nvGraphicFramePr>
        <p:xfrm>
          <a:off x="359532" y="836712"/>
          <a:ext cx="8464400" cy="5948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967978247"/>
                    </a:ext>
                  </a:extLst>
                </a:gridCol>
                <a:gridCol w="2564727">
                  <a:extLst>
                    <a:ext uri="{9D8B030D-6E8A-4147-A177-3AD203B41FA5}">
                      <a16:colId xmlns:a16="http://schemas.microsoft.com/office/drawing/2014/main" xmlns="" val="635702400"/>
                    </a:ext>
                  </a:extLst>
                </a:gridCol>
                <a:gridCol w="5467625">
                  <a:extLst>
                    <a:ext uri="{9D8B030D-6E8A-4147-A177-3AD203B41FA5}">
                      <a16:colId xmlns:a16="http://schemas.microsoft.com/office/drawing/2014/main" xmlns="" val="2930633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819715"/>
                  </a:ext>
                </a:extLst>
              </a:tr>
              <a:tr h="925304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Игровое</a:t>
                      </a:r>
                      <a:r>
                        <a:rPr lang="ru-RU" sz="1800" baseline="0" dirty="0" smtClean="0"/>
                        <a:t> упражнение «Волшебные часы»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Как называется наш город?</a:t>
                      </a:r>
                      <a:r>
                        <a:rPr lang="ru-RU" sz="1800" baseline="0" dirty="0" smtClean="0"/>
                        <a:t> Всегда ли он так назывался? </a:t>
                      </a:r>
                      <a:r>
                        <a:rPr lang="ru-RU" sz="1800" u="none" dirty="0" smtClean="0"/>
                        <a:t>«Волшебные часы» </a:t>
                      </a:r>
                      <a:r>
                        <a:rPr lang="ru-RU" sz="1800" dirty="0" smtClean="0"/>
                        <a:t>помогут нам узнать о других названиях нашего города. Эти часы бьют каждые 3 часа. Если вы составите из букв слова, то узнаете, как назывался наш город в разное время. Начинать надо с буквы «Я».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437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Творческое задание «Моя улица»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Как называется улица,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на которой ты живёшь?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Узнай у родителей,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почему так называется твоя улица?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 Были ли у неё другие названия? Нарисуй свой дом и подпиши название улицы.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062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Творческое задание «Мой любимый уголок в городе»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Нарисуй свой любимый уголок в городе. Расскажи,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почему он тебе нравится. Что бы ты хотел здесь изменить, чтобы стало ещё лучше?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237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Проект «Моя малая родина»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Экскурсия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в центр ремесел с. Выездное и с. Красное</a:t>
                      </a: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Посещение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в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ыставки «Как жили наши предки»</a:t>
                      </a:r>
                      <a:endParaRPr lang="ru-RU" sz="180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  <a:p>
                      <a:pPr marL="285750" indent="-285750" algn="just"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Мастер-класс «Куколка из лыка», «Валяем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валенки».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Оформление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материалов проекта в форме фотовыставки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65" y="6266637"/>
            <a:ext cx="640135" cy="5913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24" y="1880828"/>
            <a:ext cx="1044116" cy="99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1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96944" cy="31698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39600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 smtClean="0">
                <a:solidFill>
                  <a:srgbClr val="CC0000"/>
                </a:solidFill>
                <a:latin typeface="+mj-lt"/>
                <a:cs typeface="Arial" pitchFamily="34" charset="0"/>
              </a:rPr>
              <a:t>Формирование любви к малой родине у младших школьников средствами краеведческого материала в урочной и внеурочной деятельности</a:t>
            </a:r>
            <a:endParaRPr lang="ru-RU" sz="4000" b="1" dirty="0">
              <a:solidFill>
                <a:srgbClr val="CC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515" y="-63388"/>
            <a:ext cx="1476164" cy="100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908366"/>
            <a:ext cx="3024336" cy="225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4331830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«Краеведение </a:t>
            </a:r>
            <a:r>
              <a:rPr lang="ru-RU" i="1" dirty="0"/>
              <a:t>учит </a:t>
            </a:r>
            <a:r>
              <a:rPr lang="ru-RU" i="1" dirty="0" smtClean="0"/>
              <a:t>людей любить </a:t>
            </a:r>
            <a:r>
              <a:rPr lang="ru-RU" i="1" dirty="0"/>
              <a:t>не только свои </a:t>
            </a:r>
            <a:r>
              <a:rPr lang="ru-RU" i="1" dirty="0" smtClean="0"/>
              <a:t>родные места</a:t>
            </a:r>
            <a:r>
              <a:rPr lang="ru-RU" i="1" dirty="0"/>
              <a:t>, но и знать о </a:t>
            </a:r>
            <a:r>
              <a:rPr lang="ru-RU" i="1" dirty="0" smtClean="0"/>
              <a:t>них, приучает </a:t>
            </a:r>
            <a:r>
              <a:rPr lang="ru-RU" i="1" dirty="0"/>
              <a:t>их </a:t>
            </a:r>
            <a:r>
              <a:rPr lang="ru-RU" i="1" dirty="0" smtClean="0"/>
              <a:t>интересоваться историей</a:t>
            </a:r>
            <a:r>
              <a:rPr lang="ru-RU" i="1" dirty="0"/>
              <a:t>, искусством, </a:t>
            </a:r>
            <a:r>
              <a:rPr lang="ru-RU" i="1" dirty="0" smtClean="0"/>
              <a:t>литературой, повышать </a:t>
            </a:r>
            <a:r>
              <a:rPr lang="ru-RU" i="1" dirty="0"/>
              <a:t>свой культурный </a:t>
            </a:r>
            <a:r>
              <a:rPr lang="ru-RU" i="1" dirty="0" smtClean="0"/>
              <a:t>уровень. Это </a:t>
            </a:r>
            <a:r>
              <a:rPr lang="ru-RU" i="1" dirty="0"/>
              <a:t>самый массовый вид </a:t>
            </a:r>
            <a:r>
              <a:rPr lang="ru-RU" i="1" dirty="0" smtClean="0"/>
              <a:t>науки»</a:t>
            </a:r>
          </a:p>
          <a:p>
            <a:pPr algn="r"/>
            <a:r>
              <a:rPr lang="ru-RU" i="1" dirty="0" smtClean="0"/>
              <a:t>Д.С. Лихачёв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-3874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i="1" dirty="0">
                <a:ea typeface="Calibri"/>
                <a:cs typeface="Times New Roman"/>
              </a:rPr>
              <a:t/>
            </a:r>
            <a:br>
              <a:rPr lang="ru-RU" i="1" dirty="0">
                <a:ea typeface="Calibri"/>
                <a:cs typeface="Times New Roman"/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Город и 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село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» (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2 класс)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/>
            </a:r>
            <a:b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/>
            </a:r>
            <a:b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</a:br>
            <a:endParaRPr lang="ru-RU" sz="4000" b="1" dirty="0"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50353"/>
              </p:ext>
            </p:extLst>
          </p:nvPr>
        </p:nvGraphicFramePr>
        <p:xfrm>
          <a:off x="251520" y="584684"/>
          <a:ext cx="8604956" cy="59887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6044">
                  <a:extLst>
                    <a:ext uri="{9D8B030D-6E8A-4147-A177-3AD203B41FA5}">
                      <a16:colId xmlns="" xmlns:a16="http://schemas.microsoft.com/office/drawing/2014/main" val="3636329268"/>
                    </a:ext>
                  </a:extLst>
                </a:gridCol>
                <a:gridCol w="3162123">
                  <a:extLst>
                    <a:ext uri="{9D8B030D-6E8A-4147-A177-3AD203B41FA5}">
                      <a16:colId xmlns="" xmlns:a16="http://schemas.microsoft.com/office/drawing/2014/main" val="4193395110"/>
                    </a:ext>
                  </a:extLst>
                </a:gridCol>
                <a:gridCol w="5046789">
                  <a:extLst>
                    <a:ext uri="{9D8B030D-6E8A-4147-A177-3AD203B41FA5}">
                      <a16:colId xmlns="" xmlns:a16="http://schemas.microsoft.com/office/drawing/2014/main" val="1487559272"/>
                    </a:ext>
                  </a:extLst>
                </a:gridCol>
              </a:tblGrid>
              <a:tr h="2955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2653437"/>
                  </a:ext>
                </a:extLst>
              </a:tr>
              <a:tr h="1377174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Информационное</a:t>
                      </a:r>
                      <a:r>
                        <a:rPr lang="ru-RU" baseline="0" dirty="0" smtClean="0"/>
                        <a:t> задание «Достопримечательности Сарова»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экскурсии по городу </a:t>
                      </a:r>
                      <a:r>
                        <a:rPr lang="ru-RU" baseline="0" dirty="0" smtClean="0"/>
                        <a:t>(пешей и автобусной) о</a:t>
                      </a:r>
                      <a:r>
                        <a:rPr lang="ru-RU" dirty="0" smtClean="0"/>
                        <a:t>формите презентацию,</a:t>
                      </a:r>
                      <a:r>
                        <a:rPr lang="ru-RU" baseline="0" dirty="0" smtClean="0"/>
                        <a:t> где бы можно было увидеть значимые и красивые объекты города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(пример «Мой любимый город»). </a:t>
                      </a:r>
                      <a:endParaRPr lang="ru-RU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6729101"/>
                  </a:ext>
                </a:extLst>
              </a:tr>
              <a:tr h="860734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Беседа «Крестьянский быт 19 века»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экскурсии в городской музей </a:t>
                      </a:r>
                      <a:r>
                        <a:rPr lang="ru-RU" baseline="0" dirty="0" smtClean="0"/>
                        <a:t>ответьте на вопросы учителя, вспоминая экспонаты музея и рассказ экскурсовода.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8953716"/>
                  </a:ext>
                </a:extLst>
              </a:tr>
              <a:tr h="860734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Творческое задание «Мини-сочинение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Закулисье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экскурсии в Саровский драматический театр </a:t>
                      </a:r>
                      <a:r>
                        <a:rPr lang="ru-RU" baseline="0" dirty="0" smtClean="0"/>
                        <a:t>составьте мини-сочинение на тему «</a:t>
                      </a:r>
                      <a:r>
                        <a:rPr lang="ru-RU" baseline="0" dirty="0" err="1" smtClean="0"/>
                        <a:t>Закулисье</a:t>
                      </a:r>
                      <a:r>
                        <a:rPr lang="ru-RU" baseline="0" dirty="0" smtClean="0"/>
                        <a:t>».</a:t>
                      </a:r>
                      <a:endParaRPr lang="ru-RU" dirty="0" smtClean="0">
                        <a:hlinkClick r:id="rId2" action="ppaction://hlinksldjump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8862392"/>
                  </a:ext>
                </a:extLst>
              </a:tr>
              <a:tr h="1177700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Урок-игра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«Я люблю и знаю свой город»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rId3" action="ppaction://hlinkfile"/>
                        </a:rPr>
                        <a:t>«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Что это за здание?»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«Соотнеси фотографию и название памятника»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«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Какая надпись закрыта?»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«Как называется эта улица?»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1817293"/>
                  </a:ext>
                </a:extLst>
              </a:tr>
              <a:tr h="1377174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Кроссворд</a:t>
                      </a:r>
                      <a:endParaRPr lang="ru-RU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«Их именами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названы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улицы»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 результатам просмотра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презентации «Их именами названы улицы города»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в группах решите кроссворд, используя как подсказку центральное словосочетание.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254197"/>
            <a:ext cx="640135" cy="59136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5229200"/>
            <a:ext cx="155416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0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9412"/>
            <a:ext cx="8676964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i="1" dirty="0">
                <a:ea typeface="Calibri"/>
                <a:cs typeface="Times New Roman"/>
              </a:rPr>
              <a:t/>
            </a:r>
            <a:br>
              <a:rPr lang="ru-RU" i="1" dirty="0">
                <a:ea typeface="Calibri"/>
                <a:cs typeface="Times New Roman"/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Музей путешествий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» (</a:t>
            </a: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3 класс)</a:t>
            </a:r>
            <a: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/>
            </a:r>
            <a:br>
              <a:rPr lang="ru-RU" sz="4000" b="1" dirty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/>
            </a:r>
            <a:br>
              <a:rPr lang="ru-RU" sz="4000" b="1" dirty="0" smtClean="0"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</a:br>
            <a:endParaRPr lang="ru-RU" sz="4000" b="1" dirty="0"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656334"/>
              </p:ext>
            </p:extLst>
          </p:nvPr>
        </p:nvGraphicFramePr>
        <p:xfrm>
          <a:off x="323528" y="754404"/>
          <a:ext cx="8554144" cy="58685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2048">
                  <a:extLst>
                    <a:ext uri="{9D8B030D-6E8A-4147-A177-3AD203B41FA5}">
                      <a16:colId xmlns="" xmlns:a16="http://schemas.microsoft.com/office/drawing/2014/main" val="1859915523"/>
                    </a:ext>
                  </a:extLst>
                </a:gridCol>
                <a:gridCol w="3168352">
                  <a:extLst>
                    <a:ext uri="{9D8B030D-6E8A-4147-A177-3AD203B41FA5}">
                      <a16:colId xmlns="" xmlns:a16="http://schemas.microsoft.com/office/drawing/2014/main" val="4245720413"/>
                    </a:ext>
                  </a:extLst>
                </a:gridCol>
                <a:gridCol w="4953744">
                  <a:extLst>
                    <a:ext uri="{9D8B030D-6E8A-4147-A177-3AD203B41FA5}">
                      <a16:colId xmlns="" xmlns:a16="http://schemas.microsoft.com/office/drawing/2014/main" val="4117812048"/>
                    </a:ext>
                  </a:extLst>
                </a:gridCol>
              </a:tblGrid>
              <a:tr h="4073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5096952"/>
                  </a:ext>
                </a:extLst>
              </a:tr>
              <a:tr h="1224054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Работа с текстом «Путешествие в прошлое: история Сарова»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0" dirty="0" smtClean="0"/>
                        <a:t>Прочитай </a:t>
                      </a:r>
                      <a:r>
                        <a:rPr lang="ru-RU" b="0" i="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rId2" action="ppaction://hlinksldjump"/>
                        </a:rPr>
                        <a:t>текст.</a:t>
                      </a:r>
                      <a:r>
                        <a:rPr lang="ru-RU" b="0" i="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 </a:t>
                      </a:r>
                      <a:r>
                        <a:rPr lang="ru-RU" b="0" i="0" baseline="0" dirty="0" smtClean="0"/>
                        <a:t>О</a:t>
                      </a:r>
                      <a:r>
                        <a:rPr lang="ru-RU" b="0" i="0" dirty="0" smtClean="0"/>
                        <a:t>пираясь на информацию, изложенную в тексте, ответьте на вопрос:</a:t>
                      </a:r>
                      <a:r>
                        <a:rPr lang="ru-RU" b="0" i="0" baseline="0" dirty="0" smtClean="0"/>
                        <a:t> </a:t>
                      </a:r>
                      <a:r>
                        <a:rPr lang="ru-RU" b="0" i="0" dirty="0" smtClean="0"/>
                        <a:t>какой вывод сделали учёные на основе этого открытия?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4720010"/>
                  </a:ext>
                </a:extLst>
              </a:tr>
              <a:tr h="1224054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Беседа «Народная игрушка Нижегородской области»</a:t>
                      </a: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э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кскурсии в музей народной игрушки </a:t>
                      </a:r>
                      <a:r>
                        <a:rPr lang="ru-RU" baseline="0" dirty="0" smtClean="0"/>
                        <a:t> ответьте на вопросы учителя, вспоминая экспонаты музея и рассказ экскурсовода.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3333262"/>
                  </a:ext>
                </a:extLst>
              </a:tr>
              <a:tr h="941580">
                <a:tc>
                  <a:txBody>
                    <a:bodyPr/>
                    <a:lstStyle/>
                    <a:p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Творческое задание «Мини-сочинение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«Новогодняя игрушка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э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кскурсии</a:t>
                      </a:r>
                      <a:r>
                        <a:rPr lang="ru-RU" dirty="0" smtClean="0"/>
                        <a:t> на фабрику «</a:t>
                      </a:r>
                      <a:r>
                        <a:rPr lang="ru-RU" dirty="0" err="1" smtClean="0"/>
                        <a:t>Ариель</a:t>
                      </a:r>
                      <a:r>
                        <a:rPr lang="ru-RU" dirty="0" smtClean="0"/>
                        <a:t>» г. Нижний Новгород </a:t>
                      </a:r>
                      <a:r>
                        <a:rPr lang="ru-RU" baseline="0" dirty="0" smtClean="0"/>
                        <a:t>составьте мини-сочинение на тему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«Украшаем новогоднюю ёлку</a:t>
                      </a:r>
                      <a:r>
                        <a:rPr lang="ru-RU" baseline="0" dirty="0" smtClean="0"/>
                        <a:t>».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6921056"/>
                  </a:ext>
                </a:extLst>
              </a:tr>
              <a:tr h="20714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Раскрашивание «Народные промыслы Нижегородской области»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dirty="0" smtClean="0"/>
                        <a:t>Рассмотри внимательно рисунки,</a:t>
                      </a:r>
                      <a:r>
                        <a:rPr lang="ru-RU" sz="1350" baseline="0" dirty="0" smtClean="0"/>
                        <a:t> какие </a:t>
                      </a:r>
                      <a:r>
                        <a:rPr lang="ru-RU" sz="1350" dirty="0" smtClean="0"/>
                        <a:t>промыслы Нижегородской области</a:t>
                      </a:r>
                      <a:r>
                        <a:rPr lang="ru-RU" sz="1350" baseline="0" dirty="0" smtClean="0"/>
                        <a:t> здесь изображены? </a:t>
                      </a:r>
                      <a:r>
                        <a:rPr lang="ru-RU" sz="1350" dirty="0" smtClean="0"/>
                        <a:t>Подпиши название промысла </a:t>
                      </a:r>
                      <a:r>
                        <a:rPr lang="ru-RU" sz="1350" baseline="0" dirty="0" smtClean="0"/>
                        <a:t>(х</a:t>
                      </a:r>
                      <a:r>
                        <a:rPr lang="ru-RU" sz="1350" dirty="0" smtClean="0"/>
                        <a:t>охлома, городецкая роспись, </a:t>
                      </a:r>
                      <a:r>
                        <a:rPr lang="ru-RU" sz="1350" dirty="0" err="1" smtClean="0"/>
                        <a:t>полхов-майданская</a:t>
                      </a:r>
                      <a:r>
                        <a:rPr lang="ru-RU" sz="1350" dirty="0" smtClean="0"/>
                        <a:t> роспись) и раскрась картинку, используя традиционные для этого промысла цвета.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3759371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072" y="6327254"/>
            <a:ext cx="640135" cy="5913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01208"/>
            <a:ext cx="2628293" cy="113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5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-17042"/>
            <a:ext cx="889298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i="1" dirty="0" smtClean="0">
                <a:ea typeface="Calibri"/>
                <a:cs typeface="Times New Roman"/>
              </a:rPr>
              <a:t/>
            </a:r>
            <a:br>
              <a:rPr lang="ru-RU" i="1" dirty="0" smtClean="0">
                <a:ea typeface="Calibri"/>
                <a:cs typeface="Times New Roman"/>
              </a:rPr>
            </a:b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«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Страницы истории </a:t>
            </a:r>
            <a:r>
              <a:rPr lang="en-US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XIX 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века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»</a:t>
            </a:r>
            <a:b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</a:b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a typeface="Calibri"/>
                <a:cs typeface="Times New Roman"/>
              </a:rPr>
              <a:t>(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4 класс)</a:t>
            </a:r>
            <a:r>
              <a:rPr lang="ru-RU" sz="4000" b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/>
            </a:r>
            <a:br>
              <a:rPr lang="ru-RU" sz="4000" b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841850"/>
              </p:ext>
            </p:extLst>
          </p:nvPr>
        </p:nvGraphicFramePr>
        <p:xfrm>
          <a:off x="251520" y="980727"/>
          <a:ext cx="8677115" cy="56458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8259"/>
                <a:gridCol w="3213899"/>
                <a:gridCol w="5024957"/>
              </a:tblGrid>
              <a:tr h="460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</a:tr>
              <a:tr h="905392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Домашнее задание - индивидуальный проект</a:t>
                      </a:r>
                      <a:r>
                        <a:rPr lang="ru-RU" baseline="0" dirty="0" smtClean="0"/>
                        <a:t> «</a:t>
                      </a:r>
                      <a:r>
                        <a:rPr lang="ru-RU" dirty="0" smtClean="0"/>
                        <a:t>Саровский монастырь в </a:t>
                      </a:r>
                      <a:r>
                        <a:rPr lang="en-US" dirty="0" smtClean="0"/>
                        <a:t>XIX</a:t>
                      </a:r>
                      <a:r>
                        <a:rPr lang="ru-RU" dirty="0" smtClean="0"/>
                        <a:t> веке»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С</a:t>
                      </a:r>
                      <a:r>
                        <a:rPr lang="ru-RU" baseline="0" dirty="0" smtClean="0"/>
                        <a:t> помощью дополнительных источников информации собери материал для </a:t>
                      </a:r>
                      <a:r>
                        <a:rPr lang="ru-RU" dirty="0" smtClean="0"/>
                        <a:t>индивидуального проекта и представь его одноклассникам </a:t>
                      </a:r>
                      <a:r>
                        <a:rPr lang="ru-RU" baseline="0" dirty="0" smtClean="0"/>
                        <a:t>в виде заочной (виртуальной) экскурсии по монастырю </a:t>
                      </a:r>
                      <a:r>
                        <a:rPr lang="en-US" baseline="0" dirty="0" smtClean="0"/>
                        <a:t>XIX </a:t>
                      </a:r>
                      <a:r>
                        <a:rPr lang="ru-RU" baseline="0" dirty="0" smtClean="0"/>
                        <a:t>века </a:t>
                      </a:r>
                      <a:r>
                        <a:rPr lang="ru-RU" dirty="0" smtClean="0"/>
                        <a:t>(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пример «Монастырская площадь»).</a:t>
                      </a:r>
                    </a:p>
                  </a:txBody>
                  <a:tcPr/>
                </a:tc>
              </a:tr>
              <a:tr h="2670907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Практическое задание</a:t>
                      </a:r>
                      <a:r>
                        <a:rPr lang="ru-RU" baseline="0" dirty="0" smtClean="0"/>
                        <a:t> «План монастыря»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50" dirty="0" smtClean="0"/>
                        <a:t>Обознач</a:t>
                      </a:r>
                      <a:r>
                        <a:rPr lang="ru-RU" sz="1350" baseline="0" dirty="0" smtClean="0"/>
                        <a:t>ь </a:t>
                      </a:r>
                      <a:r>
                        <a:rPr lang="ru-RU" sz="1350" dirty="0" smtClean="0"/>
                        <a:t>на схеме цветной ручкой и подпиши названия существующих сейчас в городе храмов.</a:t>
                      </a:r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</a:txBody>
                  <a:tcPr/>
                </a:tc>
              </a:tr>
              <a:tr h="1573864">
                <a:tc>
                  <a:txBody>
                    <a:bodyPr/>
                    <a:lstStyle/>
                    <a:p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Творческое задание «Рассказ 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Ф.Ф. Ушинском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</a:t>
                      </a:r>
                      <a:r>
                        <a:rPr lang="ru-RU" baseline="0" dirty="0" smtClean="0"/>
                        <a:t> материалам </a:t>
                      </a:r>
                      <a:r>
                        <a:rPr lang="ru-RU" u="none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" action="ppaction://noaction"/>
                        </a:rPr>
                        <a:t>э</a:t>
                      </a:r>
                      <a:r>
                        <a:rPr lang="ru-RU" u="none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" action="ppaction://noaction"/>
                        </a:rPr>
                        <a:t>кскурсии</a:t>
                      </a:r>
                      <a:r>
                        <a:rPr lang="ru-RU" dirty="0" smtClean="0">
                          <a:hlinkClick r:id="" action="ppaction://noaction"/>
                        </a:rPr>
                        <a:t> </a:t>
                      </a:r>
                      <a:r>
                        <a:rPr lang="ru-RU" dirty="0" smtClean="0"/>
                        <a:t>в музей военно-морской</a:t>
                      </a:r>
                      <a:r>
                        <a:rPr lang="ru-RU" baseline="0" dirty="0" smtClean="0"/>
                        <a:t> славы составь сообщение о Ф.Ф. Ушинском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500" y="6059049"/>
            <a:ext cx="640135" cy="5913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48" y="2744924"/>
            <a:ext cx="6084676" cy="2061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3539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lin ang="4800000" scaled="0"/>
                  <a:tileRect/>
                </a:gradFill>
              </a:rPr>
              <a:t>«Куда текут реки» (1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lin ang="4800000" scaled="0"/>
                <a:tileRect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58981"/>
              </p:ext>
            </p:extLst>
          </p:nvPr>
        </p:nvGraphicFramePr>
        <p:xfrm>
          <a:off x="431539" y="872716"/>
          <a:ext cx="8337613" cy="5400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2049">
                  <a:extLst>
                    <a:ext uri="{9D8B030D-6E8A-4147-A177-3AD203B41FA5}">
                      <a16:colId xmlns="" xmlns:a16="http://schemas.microsoft.com/office/drawing/2014/main" val="3544911645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1351738823"/>
                    </a:ext>
                  </a:extLst>
                </a:gridCol>
                <a:gridCol w="5817332">
                  <a:extLst>
                    <a:ext uri="{9D8B030D-6E8A-4147-A177-3AD203B41FA5}">
                      <a16:colId xmlns="" xmlns:a16="http://schemas.microsoft.com/office/drawing/2014/main" val="1667034643"/>
                    </a:ext>
                  </a:extLst>
                </a:gridCol>
              </a:tblGrid>
              <a:tr h="4442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0569005"/>
                  </a:ext>
                </a:extLst>
              </a:tr>
              <a:tr h="142393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Кроссворд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«Реки Сарова»</a:t>
                      </a:r>
                    </a:p>
                    <a:p>
                      <a:endParaRPr lang="ru-RU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Разгадай кроссворд: запиши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клетки кроссворда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названия рек, протекающих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нашем городе.</a:t>
                      </a:r>
                      <a:endParaRPr kumimoji="0" lang="ru-RU" alt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194388"/>
                  </a:ext>
                </a:extLst>
              </a:tr>
              <a:tr h="134178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Работа со схемой «Что за реки?»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Рассмотри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внимательно</a:t>
                      </a:r>
                    </a:p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схему.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Подпиши на ней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названия рек Сарова.</a:t>
                      </a:r>
                    </a:p>
                    <a:p>
                      <a:endParaRPr lang="ru-RU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5220855"/>
                  </a:ext>
                </a:extLst>
              </a:tr>
              <a:tr h="134178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Ребусы «Реки Сарова».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Разгадай ребусы,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в </a:t>
                      </a:r>
                    </a:p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Которых «спрятались»</a:t>
                      </a:r>
                    </a:p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реки Сарова.</a:t>
                      </a:r>
                    </a:p>
                    <a:p>
                      <a:endParaRPr lang="ru-RU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9992386"/>
                  </a:ext>
                </a:extLst>
              </a:tr>
              <a:tr h="84888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Работа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текстом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«Реки Сарова». 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Прочитай 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hlinkClick r:id="rId2" action="ppaction://hlinksldjump"/>
                        </a:rPr>
                        <a:t>текст.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Выбери необходимую информацию и подчеркни её: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dirty="0" smtClean="0"/>
                        <a:t>синим карандашом подчеркни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название реки,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зелёным</a:t>
                      </a:r>
                      <a:r>
                        <a:rPr lang="ru-RU" baseline="0" dirty="0" smtClean="0"/>
                        <a:t> - </a:t>
                      </a:r>
                      <a:r>
                        <a:rPr lang="ru-RU" dirty="0" smtClean="0"/>
                        <a:t>длину реки,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жёлтым -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где находится исток реки,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красным</a:t>
                      </a:r>
                      <a:r>
                        <a:rPr lang="ru-RU" baseline="0" dirty="0" smtClean="0"/>
                        <a:t> - </a:t>
                      </a:r>
                      <a:r>
                        <a:rPr lang="ru-RU" dirty="0" smtClean="0"/>
                        <a:t>куда впадает река.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5439377"/>
                  </a:ext>
                </a:extLst>
              </a:tr>
            </a:tbl>
          </a:graphicData>
        </a:graphic>
      </p:graphicFrame>
      <p:sp>
        <p:nvSpPr>
          <p:cNvPr id="4" name="32-конечная звезда 3">
            <a:hlinkClick r:id="rId3" action="ppaction://hlinksldjump"/>
          </p:cNvPr>
          <p:cNvSpPr/>
          <p:nvPr/>
        </p:nvSpPr>
        <p:spPr>
          <a:xfrm>
            <a:off x="187169" y="6201308"/>
            <a:ext cx="488740" cy="54006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605" y="1291795"/>
            <a:ext cx="2324944" cy="109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425" y="2708920"/>
            <a:ext cx="2982282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397" y="4084487"/>
            <a:ext cx="3234310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88" y="-2074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lin ang="4800000" scaled="0"/>
                  <a:tileRect/>
                </a:gradFill>
              </a:rPr>
              <a:t>«Про воду» (2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lin ang="4800000" scaled="0"/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75671"/>
              </p:ext>
            </p:extLst>
          </p:nvPr>
        </p:nvGraphicFramePr>
        <p:xfrm>
          <a:off x="287524" y="728700"/>
          <a:ext cx="8568951" cy="4876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5084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1659152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6444715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2134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71436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Работа с текстом «Серебряные ключи»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ru-RU" sz="1800" dirty="0" smtClean="0"/>
                        <a:t>Прочитай </a:t>
                      </a:r>
                      <a:r>
                        <a:rPr lang="ru-RU" sz="18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текст. </a:t>
                      </a:r>
                      <a:r>
                        <a:rPr lang="ru-RU" sz="1800" b="0" dirty="0" smtClean="0"/>
                        <a:t>Ответь на вопросы по тексту: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Где находятся Серебряные ключи?</a:t>
                      </a:r>
                      <a:endParaRPr lang="ru-RU" sz="1800" baseline="0" dirty="0" smtClean="0"/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Какая вода в родничках?</a:t>
                      </a:r>
                      <a:endParaRPr lang="ru-RU" sz="1800" baseline="0" dirty="0" smtClean="0"/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Что входит в состав воды Саровских Серебряных ключей? </a:t>
                      </a:r>
                      <a:endParaRPr lang="ru-RU" sz="1800" baseline="0" dirty="0" smtClean="0"/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Справедливо ли мнение, что вода Саровских Серебряных ключей целебная?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Докажи словами из текста.</a:t>
                      </a:r>
                      <a:endParaRPr lang="ru-RU" sz="1800" baseline="0" dirty="0" smtClean="0"/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Почему горожане ездят за водой к Серебряным ключам?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Задание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«Узнай по фото»</a:t>
                      </a:r>
                      <a:endParaRPr lang="ru-RU" sz="18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2" action="ppaction://hlinksldjump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Рассмотри</a:t>
                      </a:r>
                      <a:r>
                        <a:rPr lang="ru-RU" sz="1800" baseline="0" dirty="0" smtClean="0"/>
                        <a:t> внимательно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фотографии и отметь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ту, на которой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изображены саровские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Серебряные ключи.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0" dirty="0" smtClean="0"/>
                    </a:p>
                    <a:p>
                      <a:pPr algn="just"/>
                      <a:endParaRPr lang="ru-RU" sz="1800" b="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</a:tbl>
          </a:graphicData>
        </a:graphic>
      </p:graphicFrame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03" y="6108392"/>
            <a:ext cx="579170" cy="6401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3248980"/>
            <a:ext cx="3481367" cy="2114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6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074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lin ang="4800000" scaled="0"/>
                  <a:tileRect/>
                </a:gradFill>
              </a:rPr>
              <a:t>«Берегите воду» (3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lin ang="4800000" scaled="0"/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21224"/>
              </p:ext>
            </p:extLst>
          </p:nvPr>
        </p:nvGraphicFramePr>
        <p:xfrm>
          <a:off x="323528" y="908720"/>
          <a:ext cx="8424936" cy="402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24786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671558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328592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2134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71436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Работа с текстом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«Вода Сарова»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+mn-lt"/>
                        </a:rPr>
                        <a:t>Прочитай </a:t>
                      </a:r>
                      <a:r>
                        <a:rPr lang="ru-RU" sz="1600" b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hlinkClick r:id="rId2" action="ppaction://hlinksldjump"/>
                        </a:rPr>
                        <a:t>текст</a:t>
                      </a:r>
                      <a:r>
                        <a:rPr lang="ru-RU" sz="1600" b="0" dirty="0" smtClean="0">
                          <a:latin typeface="+mn-lt"/>
                        </a:rPr>
                        <a:t>.</a:t>
                      </a:r>
                      <a:r>
                        <a:rPr lang="ru-RU" sz="1600" b="0" dirty="0" smtClean="0"/>
                        <a:t> Ответь на вопросы по тексту: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dirty="0" smtClean="0">
                          <a:latin typeface="+mn-lt"/>
                        </a:rPr>
                        <a:t>Как образовалось подземное водохранилище?  Подчеркни ответ в тексте.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dirty="0" smtClean="0">
                          <a:latin typeface="+mn-lt"/>
                        </a:rPr>
                        <a:t>Как ты думаешь,</a:t>
                      </a:r>
                      <a:r>
                        <a:rPr lang="ru-RU" sz="1600" b="0" baseline="0" dirty="0" smtClean="0">
                          <a:latin typeface="+mn-lt"/>
                        </a:rPr>
                        <a:t> </a:t>
                      </a:r>
                      <a:r>
                        <a:rPr lang="ru-RU" sz="1600" b="0" dirty="0" smtClean="0">
                          <a:latin typeface="+mn-lt"/>
                        </a:rPr>
                        <a:t>это подземное море когда-нибудь высохнет?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600" b="0" dirty="0" smtClean="0">
                          <a:latin typeface="+mn-lt"/>
                        </a:rPr>
                        <a:t>Что нужно делать, чтобы вода из подземного водохранилища ещё долго служила горожанам?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ru-RU" sz="1600" b="0" dirty="0" smtClean="0">
                          <a:latin typeface="+mn-lt"/>
                        </a:rPr>
                        <a:t>Что ты делаешь дома, чтобы сэкономить воду?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Составление памятки </a:t>
                      </a:r>
                      <a:r>
                        <a:rPr lang="ru-RU" sz="1600" b="0" dirty="0" smtClean="0"/>
                        <a:t>«Экономия воды в школе и дома»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Беседа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обращение к личному опыту учащихся),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дискуссия «Нужно ли беречь воду?»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работа в группах по с</a:t>
                      </a:r>
                      <a:r>
                        <a:rPr lang="ru-RU" sz="1600" dirty="0" smtClean="0"/>
                        <a:t>оставлению памяток.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368388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Исследовательское задание «Чистая ли у нас в городе вода?»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Попробуйте определить,</a:t>
                      </a:r>
                      <a:r>
                        <a:rPr lang="ru-RU" sz="1600" baseline="0" dirty="0" smtClean="0"/>
                        <a:t> чистая ли у нас в городе вода. Для этого проведи несложные исследования. </a:t>
                      </a:r>
                      <a:r>
                        <a:rPr lang="ru-RU" sz="160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hlinkClick r:id="rId3" action="ppaction://hlinksldjump"/>
                        </a:rPr>
                        <a:t>«Определение качества воды в домашних условиях»</a:t>
                      </a:r>
                      <a:endParaRPr lang="ru-RU" sz="160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998" y="6217865"/>
            <a:ext cx="579170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«Водные богатства нашего края»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(4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59560"/>
              </p:ext>
            </p:extLst>
          </p:nvPr>
        </p:nvGraphicFramePr>
        <p:xfrm>
          <a:off x="287523" y="1304764"/>
          <a:ext cx="8532949" cy="53285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2049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364596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4668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2252982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Кроссворд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«Водоемы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Сарова»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  <a:hlinkClick r:id="rId2" action="ppaction://hlinkf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Прочитай 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текст «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effectLst/>
                          <a:latin typeface="+mn-lt"/>
                          <a:ea typeface="Calibri"/>
                          <a:cs typeface="Times New Roman"/>
                        </a:rPr>
                        <a:t>Искусственные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  <a:effectLst/>
                          <a:latin typeface="+mn-lt"/>
                          <a:ea typeface="Calibri"/>
                          <a:cs typeface="Times New Roman"/>
                        </a:rPr>
                        <a:t> в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effectLst/>
                          <a:latin typeface="+mn-lt"/>
                          <a:ea typeface="Calibri"/>
                          <a:cs typeface="Times New Roman"/>
                        </a:rPr>
                        <a:t>одоёмы Сарова».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/>
                        <a:t>Найди водоёмы,</a:t>
                      </a:r>
                      <a:r>
                        <a:rPr lang="ru-RU" sz="1400" baseline="0" dirty="0" smtClean="0"/>
                        <a:t> про которые рассказывается в тексте, на схеме. С опорой на материал текста разгадай 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кроссворд «Водоемы Сарова».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2608716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Работа с текстовыми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таблицами.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В группах прочитайте 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тексты «Водоемы Нижегородской области». </a:t>
                      </a:r>
                      <a:r>
                        <a:rPr lang="ru-RU" sz="1400" baseline="0" dirty="0" smtClean="0"/>
                        <a:t>Ответьте на вопросы после текста. Заполните таблицу.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941169"/>
            <a:ext cx="5112567" cy="150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129299"/>
            <a:ext cx="579170" cy="6401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168860"/>
            <a:ext cx="1603184" cy="176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8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209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«Как зимой помочь птицам?»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(1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46460"/>
              </p:ext>
            </p:extLst>
          </p:nvPr>
        </p:nvGraphicFramePr>
        <p:xfrm>
          <a:off x="431540" y="1183640"/>
          <a:ext cx="8424936" cy="34112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08258">
                  <a:extLst>
                    <a:ext uri="{9D8B030D-6E8A-4147-A177-3AD203B41FA5}">
                      <a16:colId xmlns="" xmlns:a16="http://schemas.microsoft.com/office/drawing/2014/main" val="894542935"/>
                    </a:ext>
                  </a:extLst>
                </a:gridCol>
                <a:gridCol w="2211460">
                  <a:extLst>
                    <a:ext uri="{9D8B030D-6E8A-4147-A177-3AD203B41FA5}">
                      <a16:colId xmlns="" xmlns:a16="http://schemas.microsoft.com/office/drawing/2014/main" val="1945273703"/>
                    </a:ext>
                  </a:extLst>
                </a:gridCol>
                <a:gridCol w="5805218">
                  <a:extLst>
                    <a:ext uri="{9D8B030D-6E8A-4147-A177-3AD203B41FA5}">
                      <a16:colId xmlns="" xmlns:a16="http://schemas.microsoft.com/office/drawing/2014/main" val="1713793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7869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Домашнее</a:t>
                      </a:r>
                      <a:r>
                        <a:rPr lang="ru-RU" baseline="0" dirty="0" smtClean="0"/>
                        <a:t> задание – участие а а</a:t>
                      </a:r>
                      <a:r>
                        <a:rPr lang="ru-RU" dirty="0" smtClean="0"/>
                        <a:t>кции «Покормите птиц зимой»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Сбор корма для кормушек, регулярная</a:t>
                      </a:r>
                      <a:r>
                        <a:rPr lang="ru-RU" baseline="0" dirty="0" smtClean="0"/>
                        <a:t> подкормка птиц.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76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Домашнее задание «Птичья столовая»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помощью взрослых смастерить кормушку из бросового материала. Повесить её в удобное для наблюдения место. </a:t>
                      </a:r>
                      <a:r>
                        <a:rPr lang="ru-RU" dirty="0" smtClean="0"/>
                        <a:t>Наблюдать за птицами на кормушке, попытаться</a:t>
                      </a:r>
                      <a:r>
                        <a:rPr lang="ru-RU" baseline="0" dirty="0" smtClean="0"/>
                        <a:t> сфотографировать. Записать результаты наблюдений (кто прилетал к кормушке, что именно ели, как часто прилетали и т.д.).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552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Фотовыставка «Птицы на кормушке»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Выставка фотографий</a:t>
                      </a:r>
                      <a:r>
                        <a:rPr lang="ru-RU" baseline="0" dirty="0" smtClean="0"/>
                        <a:t> (с комментариями), по итогам наблюдений за птицами.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195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Мини-проект «Птицы на моей кормушке»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Работа в группах. Из предложенных фотографий выбери только тех птиц, которые зимуют в нашем городе, приклейте их на «кормушку»,</a:t>
                      </a:r>
                      <a:r>
                        <a:rPr lang="ru-RU" u="non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 подпиши</a:t>
                      </a:r>
                      <a:r>
                        <a:rPr lang="ru-RU" u="none" baseline="0" dirty="0" smtClean="0">
                          <a:solidFill>
                            <a:schemeClr val="tx1"/>
                          </a:solidFill>
                        </a:rPr>
                        <a:t> эти фотографии, подбери корм для птичек. Объясните свой выбор.</a:t>
                      </a:r>
                      <a:endParaRPr lang="ru-RU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3956193"/>
                  </a:ext>
                </a:extLst>
              </a:tr>
            </a:tbl>
          </a:graphicData>
        </a:graphic>
      </p:graphicFrame>
      <p:sp>
        <p:nvSpPr>
          <p:cNvPr id="4" name="32-конечная звезда 3">
            <a:hlinkClick r:id="rId2" action="ppaction://hlinksldjump"/>
          </p:cNvPr>
          <p:cNvSpPr/>
          <p:nvPr/>
        </p:nvSpPr>
        <p:spPr>
          <a:xfrm>
            <a:off x="8496435" y="6237312"/>
            <a:ext cx="504057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3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79412"/>
            <a:ext cx="9252520" cy="1143000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«Дикие и домашние животные» (2 класс</a:t>
            </a:r>
            <a:r>
              <a:rPr lang="ru-RU" sz="32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)</a:t>
            </a:r>
            <a:endParaRPr lang="ru-RU" sz="32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45741"/>
              </p:ext>
            </p:extLst>
          </p:nvPr>
        </p:nvGraphicFramePr>
        <p:xfrm>
          <a:off x="287524" y="692696"/>
          <a:ext cx="8532948" cy="40284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2730">
                  <a:extLst>
                    <a:ext uri="{9D8B030D-6E8A-4147-A177-3AD203B41FA5}">
                      <a16:colId xmlns="" xmlns:a16="http://schemas.microsoft.com/office/drawing/2014/main" val="2244449457"/>
                    </a:ext>
                  </a:extLst>
                </a:gridCol>
                <a:gridCol w="2856217">
                  <a:extLst>
                    <a:ext uri="{9D8B030D-6E8A-4147-A177-3AD203B41FA5}">
                      <a16:colId xmlns="" xmlns:a16="http://schemas.microsoft.com/office/drawing/2014/main" val="2554645211"/>
                    </a:ext>
                  </a:extLst>
                </a:gridCol>
                <a:gridCol w="5284001">
                  <a:extLst>
                    <a:ext uri="{9D8B030D-6E8A-4147-A177-3AD203B41FA5}">
                      <a16:colId xmlns="" xmlns:a16="http://schemas.microsoft.com/office/drawing/2014/main" val="2494054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6674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rId2" action="ppaction://hlinksldjump"/>
                        </a:rPr>
                        <a:t>Кроссворд «Домашние животные»</a:t>
                      </a:r>
                      <a:endParaRPr lang="ru-RU" sz="14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Запиши</a:t>
                      </a:r>
                      <a:r>
                        <a:rPr lang="ru-RU" sz="1400" baseline="0" dirty="0" smtClean="0"/>
                        <a:t> в пустые клетки кроссворда названия домашних животных.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944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rId3" action="ppaction://hlinksldjump"/>
                        </a:rPr>
                        <a:t>Ребусы «Животные нашего леса»</a:t>
                      </a:r>
                      <a:endParaRPr lang="ru-RU" sz="14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Разгадай ребусы,</a:t>
                      </a:r>
                      <a:r>
                        <a:rPr lang="ru-RU" sz="1400" baseline="0" dirty="0" smtClean="0"/>
                        <a:t> вспоминая, какие именно животные живут в наших лесах.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682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Домашнее</a:t>
                      </a:r>
                      <a:r>
                        <a:rPr lang="ru-RU" sz="1400" baseline="0" dirty="0" smtClean="0"/>
                        <a:t> задание «Презентация «Мое любимое животное»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Подготовь</a:t>
                      </a:r>
                      <a:r>
                        <a:rPr lang="ru-RU" sz="1400" baseline="0" dirty="0" smtClean="0"/>
                        <a:t> с помощью взрослых презентацию, в которой речь идет о твоем любимом животном. Докажи, почему именно это животное является твоим любимым? 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(пример 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effectLst/>
                          <a:latin typeface="+mn-lt"/>
                          <a:ea typeface="Calibri"/>
                          <a:cs typeface="Times New Roman"/>
                        </a:rPr>
                        <a:t>«Моё любимое животное»)</a:t>
                      </a:r>
                      <a:endParaRPr lang="ru-RU" sz="1400" dirty="0" smtClean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5002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Мини-проект «Мой домашний</a:t>
                      </a:r>
                      <a:r>
                        <a:rPr lang="ru-RU" sz="1400" baseline="0" dirty="0" smtClean="0"/>
                        <a:t> любимец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Беседа</a:t>
                      </a:r>
                      <a:r>
                        <a:rPr lang="ru-RU" sz="1400" baseline="0" dirty="0" smtClean="0"/>
                        <a:t> по итогам э</a:t>
                      </a:r>
                      <a:r>
                        <a:rPr lang="ru-RU" sz="1400" dirty="0" smtClean="0"/>
                        <a:t>кскурсии в</a:t>
                      </a:r>
                      <a:r>
                        <a:rPr lang="ru-RU" sz="1400" baseline="0" dirty="0" smtClean="0"/>
                        <a:t> живой уголок станции юных натуралистов; п</a:t>
                      </a:r>
                      <a:r>
                        <a:rPr lang="ru-RU" sz="1400" dirty="0" smtClean="0"/>
                        <a:t>одготовка</a:t>
                      </a:r>
                      <a:r>
                        <a:rPr lang="ru-RU" sz="1400" baseline="0" dirty="0" smtClean="0"/>
                        <a:t> творческих продуктов (презентаций, видео, сообщений, плакатов) о домашних любимцах 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(пример «Мой Персик»). </a:t>
                      </a:r>
                      <a:endParaRPr lang="ru-RU" sz="14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014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Беседа «Дикие</a:t>
                      </a:r>
                      <a:r>
                        <a:rPr lang="ru-RU" sz="1400" baseline="0" dirty="0" smtClean="0"/>
                        <a:t> животные моего края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</a:t>
                      </a:r>
                      <a:r>
                        <a:rPr lang="ru-RU" sz="1400" baseline="0" dirty="0" smtClean="0"/>
                        <a:t> материалам 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" action="ppaction://noaction"/>
                        </a:rPr>
                        <a:t>э</a:t>
                      </a:r>
                      <a:r>
                        <a:rPr lang="ru-RU" sz="140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" action="ppaction://noaction"/>
                        </a:rPr>
                        <a:t>кскурсии по экологической тропе,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" action="ppaction://noaction"/>
                        </a:rPr>
                        <a:t> в Мордовский государственный заповедник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 </a:t>
                      </a:r>
                      <a:r>
                        <a:rPr lang="ru-RU" sz="1400" baseline="0" dirty="0" smtClean="0"/>
                        <a:t>ответьте на вопросы учителя, вспоминая наблюдения в природе и рассказ экскурсовода.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32-конечная звезда 5">
            <a:hlinkClick r:id="rId4" action="ppaction://hlinksldjump"/>
          </p:cNvPr>
          <p:cNvSpPr/>
          <p:nvPr/>
        </p:nvSpPr>
        <p:spPr>
          <a:xfrm>
            <a:off x="503548" y="6201308"/>
            <a:ext cx="504057" cy="52816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0" y="-99392"/>
            <a:ext cx="9143999" cy="1143000"/>
          </a:xfrm>
        </p:spPr>
        <p:txBody>
          <a:bodyPr>
            <a:noAutofit/>
          </a:bodyPr>
          <a:lstStyle/>
          <a:p>
            <a:r>
              <a:rPr lang="ru-RU" sz="3000" b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«Разнообразие природы родного </a:t>
            </a:r>
            <a:r>
              <a:rPr lang="ru-RU" sz="3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края»</a:t>
            </a:r>
            <a:br>
              <a:rPr lang="ru-RU" sz="3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r>
              <a:rPr lang="ru-RU" sz="3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(3 класс)</a:t>
            </a:r>
            <a:endParaRPr lang="ru-RU" sz="30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869864"/>
              </p:ext>
            </p:extLst>
          </p:nvPr>
        </p:nvGraphicFramePr>
        <p:xfrm>
          <a:off x="287522" y="975360"/>
          <a:ext cx="8640961" cy="56680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3324">
                  <a:extLst>
                    <a:ext uri="{9D8B030D-6E8A-4147-A177-3AD203B41FA5}">
                      <a16:colId xmlns="" xmlns:a16="http://schemas.microsoft.com/office/drawing/2014/main" val="2865913766"/>
                    </a:ext>
                  </a:extLst>
                </a:gridCol>
                <a:gridCol w="1968946">
                  <a:extLst>
                    <a:ext uri="{9D8B030D-6E8A-4147-A177-3AD203B41FA5}">
                      <a16:colId xmlns="" xmlns:a16="http://schemas.microsoft.com/office/drawing/2014/main" val="3700127279"/>
                    </a:ext>
                  </a:extLst>
                </a:gridCol>
                <a:gridCol w="6228691">
                  <a:extLst>
                    <a:ext uri="{9D8B030D-6E8A-4147-A177-3AD203B41FA5}">
                      <a16:colId xmlns="" xmlns:a16="http://schemas.microsoft.com/office/drawing/2014/main" val="255338247"/>
                    </a:ext>
                  </a:extLst>
                </a:gridCol>
              </a:tblGrid>
              <a:tr h="4418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7669766"/>
                  </a:ext>
                </a:extLst>
              </a:tr>
              <a:tr h="1975793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Работа с текстом</a:t>
                      </a:r>
                      <a:r>
                        <a:rPr lang="ru-RU" sz="1400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разгадывание кроссворда по теме </a:t>
                      </a:r>
                      <a:r>
                        <a:rPr lang="ru-RU" sz="1400" i="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Охрана животных»</a:t>
                      </a:r>
                      <a:endParaRPr lang="ru-RU" sz="140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Прочитайте текст «Животные,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занесённые в Красную книгу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Нижегородской области».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Пользуясь информацией,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полученной из текста,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заполните кроссворд.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591572"/>
                  </a:ext>
                </a:extLst>
              </a:tr>
              <a:tr h="933896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+mn-lt"/>
                        </a:rPr>
                        <a:t>Мини-проект</a:t>
                      </a:r>
                      <a:r>
                        <a:rPr lang="ru-RU" sz="1400" i="0" baseline="0" dirty="0" smtClean="0">
                          <a:latin typeface="+mn-lt"/>
                        </a:rPr>
                        <a:t> «Животные родного края»</a:t>
                      </a:r>
                      <a:endParaRPr lang="ru-RU" sz="1400" i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Подготовка презентаций, сообщений, плакатов о животных родного края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(пример «Ёж»).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5471999"/>
                  </a:ext>
                </a:extLst>
              </a:tr>
              <a:tr h="933896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Работа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кластером «Меры для сохранения окружающей среды»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Заполните</a:t>
                      </a:r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кластер,</a:t>
                      </a:r>
                    </a:p>
                    <a:p>
                      <a:pPr algn="just"/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используя изученный</a:t>
                      </a:r>
                    </a:p>
                    <a:p>
                      <a:pPr algn="just"/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материал.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2145990"/>
                  </a:ext>
                </a:extLst>
              </a:tr>
              <a:tr h="662765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5.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0" dirty="0" smtClean="0">
                          <a:latin typeface="+mn-lt"/>
                        </a:rPr>
                        <a:t>Задание</a:t>
                      </a:r>
                      <a:r>
                        <a:rPr lang="ru-RU" sz="1400" i="0" baseline="0" dirty="0" smtClean="0">
                          <a:latin typeface="+mn-lt"/>
                        </a:rPr>
                        <a:t> «Найди ошибки в тексте»</a:t>
                      </a:r>
                    </a:p>
                    <a:p>
                      <a:pPr algn="just"/>
                      <a:endParaRPr lang="ru-RU" sz="1400" i="0" baseline="0" dirty="0" smtClean="0">
                        <a:latin typeface="+mn-lt"/>
                      </a:endParaRPr>
                    </a:p>
                    <a:p>
                      <a:pPr algn="just"/>
                      <a:r>
                        <a:rPr lang="ru-RU" sz="1400" i="0" baseline="0" dirty="0" smtClean="0">
                          <a:latin typeface="+mn-lt"/>
                        </a:rPr>
                        <a:t>Проект </a:t>
                      </a:r>
                      <a:r>
                        <a:rPr lang="ru-RU" sz="1400" i="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hlinkClick r:id="" action="ppaction://noaction"/>
                        </a:rPr>
                        <a:t>«Птицы на кормушке»</a:t>
                      </a:r>
                      <a:endParaRPr lang="ru-RU" sz="1400" i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</a:t>
                      </a:r>
                      <a:r>
                        <a:rPr lang="ru-RU" sz="1400" baseline="0" dirty="0" smtClean="0"/>
                        <a:t> материалам </a:t>
                      </a:r>
                      <a:r>
                        <a:rPr lang="ru-RU" sz="1400" u="none" baseline="0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" action="ppaction://noaction"/>
                        </a:rPr>
                        <a:t>э</a:t>
                      </a:r>
                      <a:r>
                        <a:rPr lang="ru-RU" sz="1400" u="none" dirty="0" smtClean="0">
                          <a:ln>
                            <a:solidFill>
                              <a:srgbClr val="C00000"/>
                            </a:solidFill>
                          </a:ln>
                          <a:hlinkClick r:id="" action="ppaction://noaction"/>
                        </a:rPr>
                        <a:t>кскурсии в городской музей </a:t>
                      </a:r>
                      <a:r>
                        <a:rPr lang="ru-RU" sz="1400" dirty="0" smtClean="0"/>
                        <a:t>(экспозиция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i="0" dirty="0" smtClean="0">
                          <a:latin typeface="+mn-lt"/>
                        </a:rPr>
                        <a:t>«Животный мир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+mn-lt"/>
                        </a:rPr>
                        <a:t>Нижегородской области»)</a:t>
                      </a:r>
                      <a:r>
                        <a:rPr lang="ru-RU" sz="1400" i="0" baseline="0" dirty="0" smtClean="0">
                          <a:latin typeface="+mn-lt"/>
                        </a:rPr>
                        <a:t> выполните задание по </a:t>
                      </a:r>
                      <a:r>
                        <a:rPr lang="ru-RU" sz="1400" i="0" baseline="0" dirty="0" smtClean="0">
                          <a:ln>
                            <a:solidFill>
                              <a:srgbClr val="C00000"/>
                            </a:solidFill>
                          </a:ln>
                          <a:latin typeface="+mn-lt"/>
                        </a:rPr>
                        <a:t>тексту.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 smtClean="0"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+mn-lt"/>
                        </a:rPr>
                        <a:t>Изготовление и развешивание  кормушек.</a:t>
                      </a:r>
                      <a:r>
                        <a:rPr lang="ru-RU" sz="1400" i="0" baseline="0" dirty="0" smtClean="0">
                          <a:latin typeface="+mn-lt"/>
                        </a:rPr>
                        <a:t> Изготовление памяток «Чем подкормить птиц зимой». Выступление в классах начальной школы.</a:t>
                      </a:r>
                      <a:endParaRPr lang="ru-RU" sz="1400" i="0" baseline="0" dirty="0" smtClean="0">
                        <a:ln>
                          <a:solidFill>
                            <a:srgbClr val="C00000"/>
                          </a:solidFill>
                        </a:ln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ln>
                          <a:solidFill>
                            <a:srgbClr val="C00000"/>
                          </a:solidFill>
                        </a:ln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062228"/>
                  </a:ext>
                </a:extLst>
              </a:tr>
            </a:tbl>
          </a:graphicData>
        </a:graphic>
      </p:graphicFrame>
      <p:sp>
        <p:nvSpPr>
          <p:cNvPr id="7" name="32-конечная звезда 6">
            <a:hlinkClick r:id="rId2" action="ppaction://hlinksldjump"/>
          </p:cNvPr>
          <p:cNvSpPr/>
          <p:nvPr/>
        </p:nvSpPr>
        <p:spPr>
          <a:xfrm>
            <a:off x="8496435" y="6237312"/>
            <a:ext cx="504057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228" y="1448780"/>
            <a:ext cx="2009123" cy="1980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276" y="4257092"/>
            <a:ext cx="1644656" cy="90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1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79412"/>
            <a:ext cx="88209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+mn-lt"/>
              </a:rPr>
              <a:t>Условия формирования опыта</a:t>
            </a:r>
            <a:r>
              <a:rPr lang="ru-RU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+mn-lt"/>
              </a:rPr>
              <a:t/>
            </a:r>
            <a:br>
              <a:rPr lang="ru-RU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+mn-lt"/>
              </a:rPr>
            </a:br>
            <a:r>
              <a:rPr lang="ru-RU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/>
            </a:r>
            <a:br>
              <a:rPr lang="ru-RU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</a:br>
            <a:endParaRPr lang="ru-RU" sz="40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944724"/>
            <a:ext cx="8496944" cy="6300700"/>
          </a:xfrm>
        </p:spPr>
        <p:txBody>
          <a:bodyPr>
            <a:normAutofit fontScale="700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38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Научно-исследовательские </a:t>
            </a:r>
            <a:r>
              <a:rPr lang="ru-RU" sz="38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условия:</a:t>
            </a:r>
            <a:endParaRPr lang="ru-RU" sz="3800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3500" dirty="0">
                <a:solidFill>
                  <a:srgbClr val="0310BD"/>
                </a:solidFill>
              </a:rPr>
              <a:t>работа по теме самообразования: </a:t>
            </a:r>
            <a:r>
              <a:rPr lang="ru-RU" sz="3500" dirty="0" smtClean="0">
                <a:solidFill>
                  <a:srgbClr val="0310BD"/>
                </a:solidFill>
              </a:rPr>
              <a:t>«Формирование любви к малой родине на уроках и во внеурочной деятельности» (изучение трудов наиболее значимых ученых А.С</a:t>
            </a:r>
            <a:r>
              <a:rPr lang="ru-RU" sz="3500" dirty="0">
                <a:solidFill>
                  <a:srgbClr val="0310BD"/>
                </a:solidFill>
              </a:rPr>
              <a:t>. </a:t>
            </a:r>
            <a:r>
              <a:rPr lang="ru-RU" sz="3500" dirty="0" err="1" smtClean="0">
                <a:solidFill>
                  <a:srgbClr val="0310BD"/>
                </a:solidFill>
              </a:rPr>
              <a:t>Баркова</a:t>
            </a:r>
            <a:r>
              <a:rPr lang="ru-RU" sz="3500" dirty="0" smtClean="0">
                <a:solidFill>
                  <a:srgbClr val="0310BD"/>
                </a:solidFill>
              </a:rPr>
              <a:t>, П.А. Данилова, Д.В</a:t>
            </a:r>
            <a:r>
              <a:rPr lang="ru-RU" sz="3500" dirty="0">
                <a:solidFill>
                  <a:srgbClr val="0310BD"/>
                </a:solidFill>
              </a:rPr>
              <a:t>. </a:t>
            </a:r>
            <a:r>
              <a:rPr lang="ru-RU" sz="3500" dirty="0" err="1" smtClean="0">
                <a:solidFill>
                  <a:srgbClr val="0310BD"/>
                </a:solidFill>
              </a:rPr>
              <a:t>Кацюбы</a:t>
            </a:r>
            <a:r>
              <a:rPr lang="ru-RU" sz="3500" dirty="0" smtClean="0">
                <a:solidFill>
                  <a:srgbClr val="0310BD"/>
                </a:solidFill>
              </a:rPr>
              <a:t>, О.Л. Князевой,                            Г.Н</a:t>
            </a:r>
            <a:r>
              <a:rPr lang="ru-RU" sz="3500" dirty="0">
                <a:solidFill>
                  <a:srgbClr val="0310BD"/>
                </a:solidFill>
              </a:rPr>
              <a:t>. </a:t>
            </a:r>
            <a:r>
              <a:rPr lang="ru-RU" sz="3500" dirty="0" smtClean="0">
                <a:solidFill>
                  <a:srgbClr val="0310BD"/>
                </a:solidFill>
              </a:rPr>
              <a:t>Матюшина, М.Д. </a:t>
            </a:r>
            <a:r>
              <a:rPr lang="ru-RU" sz="3500" dirty="0" err="1" smtClean="0">
                <a:solidFill>
                  <a:srgbClr val="0310BD"/>
                </a:solidFill>
              </a:rPr>
              <a:t>Маханевой</a:t>
            </a:r>
            <a:r>
              <a:rPr lang="ru-RU" sz="3500" dirty="0" smtClean="0">
                <a:solidFill>
                  <a:srgbClr val="0310BD"/>
                </a:solidFill>
              </a:rPr>
              <a:t>, Н.П. </a:t>
            </a:r>
            <a:r>
              <a:rPr lang="ru-RU" sz="3500" dirty="0" err="1" smtClean="0">
                <a:solidFill>
                  <a:srgbClr val="0310BD"/>
                </a:solidFill>
              </a:rPr>
              <a:t>Милонова</a:t>
            </a:r>
            <a:r>
              <a:rPr lang="ru-RU" sz="3500" dirty="0" smtClean="0">
                <a:solidFill>
                  <a:srgbClr val="0310BD"/>
                </a:solidFill>
              </a:rPr>
              <a:t>,               М.А. Никоновой, А.З</a:t>
            </a:r>
            <a:r>
              <a:rPr lang="ru-RU" sz="3500" dirty="0">
                <a:solidFill>
                  <a:srgbClr val="0310BD"/>
                </a:solidFill>
              </a:rPr>
              <a:t>. </a:t>
            </a:r>
            <a:r>
              <a:rPr lang="ru-RU" sz="3500" dirty="0" smtClean="0">
                <a:solidFill>
                  <a:srgbClr val="0310BD"/>
                </a:solidFill>
              </a:rPr>
              <a:t>Сафиуллина, З.В. Чащиной). </a:t>
            </a:r>
          </a:p>
          <a:p>
            <a:pPr algn="ctr">
              <a:spcBef>
                <a:spcPts val="0"/>
              </a:spcBef>
            </a:pPr>
            <a:r>
              <a:rPr lang="ru-RU" sz="3800" b="1" i="1" dirty="0" smtClean="0">
                <a:solidFill>
                  <a:srgbClr val="C00000"/>
                </a:solidFill>
              </a:rPr>
              <a:t>Методические </a:t>
            </a:r>
            <a:r>
              <a:rPr lang="ru-RU" sz="3800" b="1" i="1" dirty="0">
                <a:solidFill>
                  <a:srgbClr val="C00000"/>
                </a:solidFill>
              </a:rPr>
              <a:t>условия: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3500" dirty="0">
                <a:solidFill>
                  <a:srgbClr val="0310BD"/>
                </a:solidFill>
              </a:rPr>
              <a:t>анализ УМК «Окружающий мир</a:t>
            </a:r>
            <a:r>
              <a:rPr lang="ru-RU" sz="3500" dirty="0" smtClean="0">
                <a:solidFill>
                  <a:srgbClr val="0310BD"/>
                </a:solidFill>
              </a:rPr>
              <a:t>» с точки зрения краеведческого наполнения; разработка содержания уроков с включением краеведческого материала; подбор </a:t>
            </a:r>
            <a:r>
              <a:rPr lang="ru-RU" sz="3500" dirty="0">
                <a:solidFill>
                  <a:srgbClr val="0310BD"/>
                </a:solidFill>
              </a:rPr>
              <a:t>методик </a:t>
            </a:r>
            <a:r>
              <a:rPr lang="ru-RU" sz="3500" dirty="0" smtClean="0">
                <a:solidFill>
                  <a:srgbClr val="0310BD"/>
                </a:solidFill>
              </a:rPr>
              <a:t>оценки формирования патриотических качеств у младших школьников.</a:t>
            </a:r>
            <a:endParaRPr lang="ru-RU" sz="3500" dirty="0">
              <a:solidFill>
                <a:srgbClr val="0310BD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800" b="1" i="1" dirty="0">
                <a:solidFill>
                  <a:srgbClr val="C00000"/>
                </a:solidFill>
              </a:rPr>
              <a:t>Организационно-педагогические условия: 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3500" dirty="0" smtClean="0">
                <a:solidFill>
                  <a:srgbClr val="0310BD"/>
                </a:solidFill>
              </a:rPr>
              <a:t>работа </a:t>
            </a:r>
            <a:r>
              <a:rPr lang="ru-RU" sz="3500" dirty="0">
                <a:solidFill>
                  <a:srgbClr val="0310BD"/>
                </a:solidFill>
              </a:rPr>
              <a:t>в качестве председателя ШМО учителей </a:t>
            </a:r>
            <a:r>
              <a:rPr lang="ru-RU" sz="3500" dirty="0" smtClean="0">
                <a:solidFill>
                  <a:srgbClr val="0310BD"/>
                </a:solidFill>
              </a:rPr>
              <a:t>начальных классов; проведение </a:t>
            </a:r>
            <a:r>
              <a:rPr lang="ru-RU" sz="3500" dirty="0">
                <a:solidFill>
                  <a:srgbClr val="0310BD"/>
                </a:solidFill>
              </a:rPr>
              <a:t>открытых уроков </a:t>
            </a:r>
            <a:r>
              <a:rPr lang="ru-RU" sz="3500" dirty="0" smtClean="0">
                <a:solidFill>
                  <a:srgbClr val="0310BD"/>
                </a:solidFill>
              </a:rPr>
              <a:t>по теме самообразования, </a:t>
            </a:r>
            <a:r>
              <a:rPr lang="ru-RU" sz="3500" dirty="0">
                <a:solidFill>
                  <a:srgbClr val="0310BD"/>
                </a:solidFill>
              </a:rPr>
              <a:t>выступления на заседаниях </a:t>
            </a:r>
            <a:r>
              <a:rPr lang="ru-RU" sz="3500" dirty="0" smtClean="0">
                <a:solidFill>
                  <a:srgbClr val="0310BD"/>
                </a:solidFill>
              </a:rPr>
              <a:t>ГМО учителей начальных классов; транслирование </a:t>
            </a:r>
            <a:r>
              <a:rPr lang="ru-RU" sz="3500" dirty="0">
                <a:solidFill>
                  <a:srgbClr val="0310BD"/>
                </a:solidFill>
              </a:rPr>
              <a:t>опыта работы через сетевые сообщества учителей.</a:t>
            </a:r>
          </a:p>
          <a:p>
            <a:pPr marL="0" indent="0" algn="just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0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47" y="0"/>
            <a:ext cx="88209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«Родной край – часть большой страны» (4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83371"/>
              </p:ext>
            </p:extLst>
          </p:nvPr>
        </p:nvGraphicFramePr>
        <p:xfrm>
          <a:off x="365619" y="1304764"/>
          <a:ext cx="8490856" cy="527791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3581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280632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796643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2134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1716948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Работа с текстом, заполнение таблицы «Разнообразие животного мира»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Прочитай </a:t>
                      </a:r>
                      <a:r>
                        <a:rPr lang="ru-RU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текст.</a:t>
                      </a:r>
                      <a:r>
                        <a:rPr lang="ru-RU" baseline="0" dirty="0" smtClean="0"/>
                        <a:t> С опорой на содержание текста заполни таблицу, распределив названия животных по группам.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1694068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aseline="0" dirty="0" smtClean="0"/>
                        <a:t>Социальный проект «Б</a:t>
                      </a:r>
                      <a:r>
                        <a:rPr lang="ru-RU" dirty="0" smtClean="0"/>
                        <a:t>ездомные животные»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dirty="0" smtClean="0"/>
                        <a:t>Участие</a:t>
                      </a:r>
                      <a:r>
                        <a:rPr lang="ru-RU" sz="1350" baseline="0" dirty="0" smtClean="0"/>
                        <a:t> в а</a:t>
                      </a:r>
                      <a:r>
                        <a:rPr lang="ru-RU" sz="1350" dirty="0" smtClean="0"/>
                        <a:t>кции «Поможем бездомным животным города»</a:t>
                      </a:r>
                      <a:r>
                        <a:rPr lang="ru-RU" sz="1350" baseline="0" dirty="0" smtClean="0"/>
                        <a:t> (с</a:t>
                      </a:r>
                      <a:r>
                        <a:rPr lang="ru-RU" sz="1350" dirty="0" smtClean="0"/>
                        <a:t>бор корма,</a:t>
                      </a:r>
                      <a:r>
                        <a:rPr lang="ru-RU" sz="1350" baseline="0" dirty="0" smtClean="0"/>
                        <a:t> лекарств); подбор фотографий о бездомных животных; фотоотчет об участии в акции </a:t>
                      </a:r>
                      <a:r>
                        <a:rPr lang="ru-RU" sz="1350" b="0" baseline="0" dirty="0" smtClean="0"/>
                        <a:t>«</a:t>
                      </a:r>
                      <a:r>
                        <a:rPr lang="ru-RU" sz="1350" b="0" dirty="0" smtClean="0"/>
                        <a:t>Помощь бездомным животным города»; оформление коллажа</a:t>
                      </a:r>
                      <a:r>
                        <a:rPr lang="ru-RU" sz="1350" b="0" baseline="0" dirty="0" smtClean="0"/>
                        <a:t> на тему «Бездомные </a:t>
                      </a:r>
                      <a:r>
                        <a:rPr lang="ru-RU" sz="1350" baseline="0" dirty="0" smtClean="0"/>
                        <a:t>животные» в группах; конкурс коллажей.</a:t>
                      </a:r>
                      <a:endParaRPr lang="ru-RU" sz="135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368388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Работа с картой «Места обитания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животных»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6" t="47695" r="24651" b="36273"/>
          <a:stretch/>
        </p:blipFill>
        <p:spPr bwMode="auto">
          <a:xfrm>
            <a:off x="4680012" y="2312876"/>
            <a:ext cx="3724461" cy="100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8026431" y="6237312"/>
            <a:ext cx="756084" cy="36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740642"/>
            <a:ext cx="2441889" cy="1748698"/>
          </a:xfrm>
          <a:prstGeom prst="rect">
            <a:avLst/>
          </a:prstGeom>
          <a:ln>
            <a:noFill/>
          </a:ln>
          <a:effectLst>
            <a:glow>
              <a:schemeClr val="bg1">
                <a:lumMod val="95000"/>
              </a:schemeClr>
            </a:glow>
            <a:innerShdw blurRad="114300">
              <a:prstClr val="black"/>
            </a:innerShdw>
            <a:reflection blurRad="152400" stA="30000" dist="12700" dir="5400000" sy="-100000" algn="bl" rotWithShape="0"/>
            <a:softEdge rad="0"/>
          </a:effectLst>
          <a:scene3d>
            <a:camera prst="perspectiveLeft">
              <a:rot lat="20973476" lon="930775" rev="21214460"/>
            </a:camera>
            <a:lightRig rig="threePt" dir="t"/>
          </a:scene3d>
          <a:sp3d contourW="6350" prstMaterial="matte">
            <a:bevelT w="101600" h="101600"/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</p:spTree>
    <p:extLst>
      <p:ext uri="{BB962C8B-B14F-4D97-AF65-F5344CB8AC3E}">
        <p14:creationId xmlns:p14="http://schemas.microsoft.com/office/powerpoint/2010/main" val="744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47" y="0"/>
            <a:ext cx="88209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«Родной край – часть большой страны»   (4 класс)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25621"/>
              </p:ext>
            </p:extLst>
          </p:nvPr>
        </p:nvGraphicFramePr>
        <p:xfrm>
          <a:off x="365619" y="1304765"/>
          <a:ext cx="8490856" cy="43067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3581">
                  <a:extLst>
                    <a:ext uri="{9D8B030D-6E8A-4147-A177-3AD203B41FA5}">
                      <a16:colId xmlns="" xmlns:a16="http://schemas.microsoft.com/office/drawing/2014/main" val="967978247"/>
                    </a:ext>
                  </a:extLst>
                </a:gridCol>
                <a:gridCol w="2280632">
                  <a:extLst>
                    <a:ext uri="{9D8B030D-6E8A-4147-A177-3AD203B41FA5}">
                      <a16:colId xmlns="" xmlns:a16="http://schemas.microsoft.com/office/drawing/2014/main" val="635702400"/>
                    </a:ext>
                  </a:extLst>
                </a:gridCol>
                <a:gridCol w="5796643">
                  <a:extLst>
                    <a:ext uri="{9D8B030D-6E8A-4147-A177-3AD203B41FA5}">
                      <a16:colId xmlns="" xmlns:a16="http://schemas.microsoft.com/office/drawing/2014/main" val="2930633585"/>
                    </a:ext>
                  </a:extLst>
                </a:gridCol>
              </a:tblGrid>
              <a:tr h="3665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задания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Содержание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819715"/>
                  </a:ext>
                </a:extLst>
              </a:tr>
              <a:tr h="1368729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Работа со</a:t>
                      </a:r>
                      <a:r>
                        <a:rPr lang="ru-RU" sz="1400" baseline="0" dirty="0" smtClean="0"/>
                        <a:t> схемами «Экологические тропы Сарова»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Рассмотри</a:t>
                      </a:r>
                      <a:r>
                        <a:rPr lang="ru-RU" sz="1400" baseline="0" dirty="0" smtClean="0"/>
                        <a:t> схемы «Экологические тропы Сарова» и ответь на вопросы (</a:t>
                      </a:r>
                      <a:r>
                        <a:rPr lang="ru-RU" sz="1400" baseline="0" dirty="0" smtClean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</a:rPr>
                        <a:t>Экологические тропы Сарова</a:t>
                      </a:r>
                      <a:r>
                        <a:rPr lang="ru-RU" sz="1400" baseline="0" dirty="0" smtClean="0"/>
                        <a:t>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375225"/>
                  </a:ext>
                </a:extLst>
              </a:tr>
              <a:tr h="135049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aseline="0" dirty="0" smtClean="0"/>
                        <a:t>Социальный проект «Б</a:t>
                      </a:r>
                      <a:r>
                        <a:rPr lang="ru-RU" sz="1400" dirty="0" smtClean="0"/>
                        <a:t>ездомные животные»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Участие</a:t>
                      </a:r>
                      <a:r>
                        <a:rPr lang="ru-RU" sz="1400" baseline="0" dirty="0" smtClean="0"/>
                        <a:t> в а</a:t>
                      </a:r>
                      <a:r>
                        <a:rPr lang="ru-RU" sz="1400" dirty="0" smtClean="0"/>
                        <a:t>кции «</a:t>
                      </a:r>
                      <a:r>
                        <a:rPr lang="ru-RU" sz="1400" b="1" i="1" dirty="0" smtClean="0"/>
                        <a:t>Поможем бездомным животным города</a:t>
                      </a:r>
                      <a:r>
                        <a:rPr lang="ru-RU" sz="1400" dirty="0" smtClean="0"/>
                        <a:t>»</a:t>
                      </a:r>
                      <a:r>
                        <a:rPr lang="ru-RU" sz="1400" baseline="0" dirty="0" smtClean="0"/>
                        <a:t> (с</a:t>
                      </a:r>
                      <a:r>
                        <a:rPr lang="ru-RU" sz="1400" dirty="0" smtClean="0"/>
                        <a:t>бор корма,</a:t>
                      </a:r>
                      <a:r>
                        <a:rPr lang="ru-RU" sz="1400" baseline="0" dirty="0" smtClean="0"/>
                        <a:t> лекарств); подбор фотографий о бездомных животных; фотоотчет об участии в акции </a:t>
                      </a:r>
                      <a:r>
                        <a:rPr lang="ru-RU" sz="1400" b="0" baseline="0" dirty="0" smtClean="0"/>
                        <a:t>«</a:t>
                      </a:r>
                      <a:r>
                        <a:rPr lang="ru-RU" sz="1400" b="0" dirty="0" smtClean="0"/>
                        <a:t>Помощь бездомным животным города»; оформление коллажа</a:t>
                      </a:r>
                      <a:r>
                        <a:rPr lang="ru-RU" sz="1400" b="0" baseline="0" dirty="0" smtClean="0"/>
                        <a:t> на тему «Бездомные </a:t>
                      </a:r>
                      <a:r>
                        <a:rPr lang="ru-RU" sz="1400" baseline="0" dirty="0" smtClean="0"/>
                        <a:t>животные» в группах; конкурс коллажей.</a:t>
                      </a:r>
                      <a:endParaRPr lang="ru-RU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621909"/>
                  </a:ext>
                </a:extLst>
              </a:tr>
              <a:tr h="12209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371508"/>
                  </a:ext>
                </a:extLst>
              </a:tr>
            </a:tbl>
          </a:graphicData>
        </a:graphic>
      </p:graphicFrame>
      <p:sp>
        <p:nvSpPr>
          <p:cNvPr id="8" name="32-конечная звезда 7">
            <a:hlinkClick r:id="rId2" action="ppaction://hlinksldjump"/>
          </p:cNvPr>
          <p:cNvSpPr/>
          <p:nvPr/>
        </p:nvSpPr>
        <p:spPr>
          <a:xfrm>
            <a:off x="8496435" y="6237312"/>
            <a:ext cx="504057" cy="5040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171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Выставка рисунков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«Моя семья – самая лучшая»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80" y="1182171"/>
            <a:ext cx="7560440" cy="567033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807" y="6149439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-8584"/>
            <a:ext cx="8229600" cy="9721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«Восстанови пословицу»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980728"/>
            <a:ext cx="2952328" cy="5861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980728"/>
            <a:ext cx="2826808" cy="5886667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181" y="6232068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Текст «Что </a:t>
            </a:r>
            <a:r>
              <a:rPr lang="ru-RU" sz="2800" b="1" dirty="0">
                <a:solidFill>
                  <a:srgbClr val="FF0000"/>
                </a:solidFill>
              </a:rPr>
              <a:t>было на месте Сарова</a:t>
            </a:r>
            <a:r>
              <a:rPr lang="ru-RU" sz="2800" b="1" dirty="0" smtClean="0">
                <a:solidFill>
                  <a:srgbClr val="FF0000"/>
                </a:solidFill>
              </a:rPr>
              <a:t>?»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00361"/>
            <a:ext cx="8496944" cy="51454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i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Существует </a:t>
            </a: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легенда, что на территории нашего города в ХII – XIII веках татарами была построена крепость </a:t>
            </a:r>
            <a:r>
              <a:rPr lang="ru-RU" i="1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Сараклыч</a:t>
            </a: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, что означает «Золотая сабля». Но крепость просуществовала </a:t>
            </a:r>
            <a:r>
              <a:rPr lang="ru-RU" i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недолго. Позднее </a:t>
            </a: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к месту слияния </a:t>
            </a:r>
            <a:r>
              <a:rPr lang="ru-RU" i="1" dirty="0" err="1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Саровки</a:t>
            </a: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 и Сатиса пришли мордовские </a:t>
            </a:r>
            <a:r>
              <a:rPr lang="ru-RU" i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племена.</a:t>
            </a:r>
          </a:p>
          <a:p>
            <a:pPr marL="0" indent="0" algn="just">
              <a:buNone/>
            </a:pP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	</a:t>
            </a:r>
            <a:r>
              <a:rPr lang="ru-RU" i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В </a:t>
            </a:r>
            <a:r>
              <a:rPr lang="ru-RU" i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4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наше время археологи обнаружили на месте, где могла быть крепость, различные постройки. Учёные подметили, что все постройки сгорели во время пожара и не были восстановлены. Рядом с постройками были обнаружены кости людей со следами ударов саблями.</a:t>
            </a:r>
          </a:p>
          <a:p>
            <a:endParaRPr lang="ru-RU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780" y="6140970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Текст «Реки Сарова»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532948" cy="5472608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3800" dirty="0" smtClean="0"/>
              <a:t>	</a:t>
            </a:r>
            <a:r>
              <a:rPr lang="ru-RU" sz="4000" i="1" dirty="0" smtClean="0">
                <a:solidFill>
                  <a:srgbClr val="002060"/>
                </a:solidFill>
              </a:rPr>
              <a:t>Река </a:t>
            </a:r>
            <a:r>
              <a:rPr lang="ru-RU" sz="4000" b="1" i="1" dirty="0" err="1">
                <a:solidFill>
                  <a:srgbClr val="002060"/>
                </a:solidFill>
              </a:rPr>
              <a:t>Саровка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i="1" dirty="0">
                <a:solidFill>
                  <a:srgbClr val="002060"/>
                </a:solidFill>
              </a:rPr>
              <a:t>протекает в Мордовии и Нижегородской области. Река </a:t>
            </a:r>
            <a:r>
              <a:rPr lang="ru-RU" sz="4000" i="1" dirty="0" err="1">
                <a:solidFill>
                  <a:srgbClr val="002060"/>
                </a:solidFill>
              </a:rPr>
              <a:t>Саровка</a:t>
            </a:r>
            <a:r>
              <a:rPr lang="ru-RU" sz="4000" i="1" dirty="0">
                <a:solidFill>
                  <a:srgbClr val="002060"/>
                </a:solidFill>
              </a:rPr>
              <a:t> является </a:t>
            </a:r>
            <a:r>
              <a:rPr lang="ru-RU" sz="4000" i="1" dirty="0" smtClean="0">
                <a:solidFill>
                  <a:srgbClr val="002060"/>
                </a:solidFill>
              </a:rPr>
              <a:t>притоком </a:t>
            </a:r>
            <a:r>
              <a:rPr lang="ru-RU" sz="4000" i="1" dirty="0">
                <a:solidFill>
                  <a:srgbClr val="002060"/>
                </a:solidFill>
              </a:rPr>
              <a:t>реки Сатис. Длина реки 22 км. Своё начало </a:t>
            </a:r>
            <a:r>
              <a:rPr lang="ru-RU" sz="4000" i="1" dirty="0" err="1">
                <a:solidFill>
                  <a:srgbClr val="002060"/>
                </a:solidFill>
              </a:rPr>
              <a:t>Саровка</a:t>
            </a:r>
            <a:r>
              <a:rPr lang="ru-RU" sz="4000" i="1" dirty="0">
                <a:solidFill>
                  <a:srgbClr val="002060"/>
                </a:solidFill>
              </a:rPr>
              <a:t> берёт на территории Мордовского заповедника в заболоченных лесах.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002060"/>
                </a:solidFill>
              </a:rPr>
              <a:t>	</a:t>
            </a:r>
            <a:r>
              <a:rPr lang="ru-RU" sz="4000" b="1" i="1" dirty="0" err="1" smtClean="0">
                <a:solidFill>
                  <a:srgbClr val="002060"/>
                </a:solidFill>
              </a:rPr>
              <a:t>Вичкинза</a:t>
            </a:r>
            <a:r>
              <a:rPr lang="ru-RU" sz="4000" b="1" i="1" dirty="0" smtClean="0">
                <a:solidFill>
                  <a:srgbClr val="002060"/>
                </a:solidFill>
              </a:rPr>
              <a:t>́</a:t>
            </a:r>
            <a:r>
              <a:rPr lang="ru-RU" sz="4000" i="1" dirty="0">
                <a:solidFill>
                  <a:srgbClr val="002060"/>
                </a:solidFill>
              </a:rPr>
              <a:t> — река, протекающая по территории </a:t>
            </a:r>
            <a:r>
              <a:rPr lang="ru-RU" sz="4000" i="1" dirty="0" err="1" smtClean="0">
                <a:solidFill>
                  <a:srgbClr val="002060"/>
                </a:solidFill>
              </a:rPr>
              <a:t>Ардатовского</a:t>
            </a:r>
            <a:r>
              <a:rPr lang="ru-RU" sz="4000" i="1" dirty="0" smtClean="0">
                <a:solidFill>
                  <a:srgbClr val="002060"/>
                </a:solidFill>
              </a:rPr>
              <a:t> и</a:t>
            </a:r>
            <a:r>
              <a:rPr lang="ru-RU" sz="4000" i="1" dirty="0">
                <a:solidFill>
                  <a:srgbClr val="002060"/>
                </a:solidFill>
              </a:rPr>
              <a:t> </a:t>
            </a:r>
            <a:r>
              <a:rPr lang="ru-RU" sz="4000" i="1" dirty="0" err="1" smtClean="0">
                <a:solidFill>
                  <a:srgbClr val="002060"/>
                </a:solidFill>
              </a:rPr>
              <a:t>Дивеевского</a:t>
            </a:r>
            <a:r>
              <a:rPr lang="ru-RU" sz="4000" i="1" dirty="0">
                <a:solidFill>
                  <a:srgbClr val="002060"/>
                </a:solidFill>
              </a:rPr>
              <a:t> районов </a:t>
            </a:r>
            <a:r>
              <a:rPr lang="ru-RU" sz="4000" i="1" dirty="0" smtClean="0">
                <a:solidFill>
                  <a:srgbClr val="002060"/>
                </a:solidFill>
              </a:rPr>
              <a:t>Нижегородской области, </a:t>
            </a:r>
            <a:r>
              <a:rPr lang="ru-RU" sz="4000" i="1" dirty="0">
                <a:solidFill>
                  <a:srgbClr val="002060"/>
                </a:solidFill>
              </a:rPr>
              <a:t>является правым притоком реки </a:t>
            </a:r>
            <a:r>
              <a:rPr lang="ru-RU" sz="4000" i="1" dirty="0" smtClean="0">
                <a:solidFill>
                  <a:srgbClr val="002060"/>
                </a:solidFill>
              </a:rPr>
              <a:t>Сатис. </a:t>
            </a:r>
            <a:r>
              <a:rPr lang="ru-RU" sz="4000" i="1" dirty="0">
                <a:solidFill>
                  <a:srgbClr val="002060"/>
                </a:solidFill>
              </a:rPr>
              <a:t>Длина реки — 34 км. Исток реки находится у деревни </a:t>
            </a:r>
            <a:r>
              <a:rPr lang="ru-RU" sz="4000" i="1" dirty="0" err="1" smtClean="0">
                <a:solidFill>
                  <a:srgbClr val="002060"/>
                </a:solidFill>
              </a:rPr>
              <a:t>Михеевка</a:t>
            </a:r>
            <a:r>
              <a:rPr lang="ru-RU" sz="4000" i="1" dirty="0">
                <a:solidFill>
                  <a:srgbClr val="002060"/>
                </a:solidFill>
              </a:rPr>
              <a:t> </a:t>
            </a:r>
            <a:r>
              <a:rPr lang="ru-RU" sz="4000" i="1" dirty="0" err="1" smtClean="0">
                <a:solidFill>
                  <a:srgbClr val="002060"/>
                </a:solidFill>
              </a:rPr>
              <a:t>Ардатовского</a:t>
            </a:r>
            <a:r>
              <a:rPr lang="ru-RU" sz="4000" i="1" dirty="0" smtClean="0">
                <a:solidFill>
                  <a:srgbClr val="002060"/>
                </a:solidFill>
              </a:rPr>
              <a:t> района</a:t>
            </a:r>
            <a:r>
              <a:rPr lang="ru-RU" sz="4000" i="1" dirty="0">
                <a:solidFill>
                  <a:srgbClr val="002060"/>
                </a:solidFill>
              </a:rPr>
              <a:t> Нижегородской </a:t>
            </a:r>
            <a:r>
              <a:rPr lang="ru-RU" sz="4000" i="1" dirty="0" smtClean="0">
                <a:solidFill>
                  <a:srgbClr val="002060"/>
                </a:solidFill>
              </a:rPr>
              <a:t>области. Она </a:t>
            </a:r>
            <a:r>
              <a:rPr lang="ru-RU" sz="4000" i="1" dirty="0">
                <a:solidFill>
                  <a:srgbClr val="002060"/>
                </a:solidFill>
              </a:rPr>
              <a:t>впадает в Сатис вблизи поселка </a:t>
            </a:r>
            <a:r>
              <a:rPr lang="ru-RU" sz="4000" i="1" dirty="0" smtClean="0">
                <a:solidFill>
                  <a:srgbClr val="002060"/>
                </a:solidFill>
              </a:rPr>
              <a:t>Новостройка.</a:t>
            </a:r>
            <a:endParaRPr lang="ru-RU" sz="4000" i="1" dirty="0">
              <a:solidFill>
                <a:srgbClr val="002060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002060"/>
                </a:solidFill>
              </a:rPr>
              <a:t>	Сатис</a:t>
            </a:r>
            <a:r>
              <a:rPr lang="ru-RU" sz="4000" i="1" dirty="0">
                <a:solidFill>
                  <a:srgbClr val="002060"/>
                </a:solidFill>
              </a:rPr>
              <a:t> — река в Республике </a:t>
            </a:r>
            <a:r>
              <a:rPr lang="ru-RU" sz="4000" i="1" dirty="0" smtClean="0">
                <a:solidFill>
                  <a:srgbClr val="002060"/>
                </a:solidFill>
              </a:rPr>
              <a:t>Мордовия</a:t>
            </a:r>
            <a:r>
              <a:rPr lang="ru-RU" sz="4000" i="1" dirty="0">
                <a:solidFill>
                  <a:srgbClr val="002060"/>
                </a:solidFill>
              </a:rPr>
              <a:t> и </a:t>
            </a:r>
            <a:r>
              <a:rPr lang="ru-RU" sz="4000" i="1" dirty="0" smtClean="0">
                <a:solidFill>
                  <a:srgbClr val="002060"/>
                </a:solidFill>
              </a:rPr>
              <a:t>Нижегородской </a:t>
            </a:r>
            <a:r>
              <a:rPr lang="ru-RU" sz="4000" i="1" dirty="0" err="1" smtClean="0">
                <a:solidFill>
                  <a:srgbClr val="002060"/>
                </a:solidFill>
              </a:rPr>
              <a:t>областить</a:t>
            </a:r>
            <a:r>
              <a:rPr lang="ru-RU" sz="4000" i="1" dirty="0" smtClean="0">
                <a:solidFill>
                  <a:srgbClr val="002060"/>
                </a:solidFill>
              </a:rPr>
              <a:t> России, </a:t>
            </a:r>
            <a:r>
              <a:rPr lang="ru-RU" sz="4000" i="1" dirty="0">
                <a:solidFill>
                  <a:srgbClr val="002060"/>
                </a:solidFill>
              </a:rPr>
              <a:t>правый приток </a:t>
            </a:r>
            <a:r>
              <a:rPr lang="ru-RU" sz="4000" i="1" dirty="0" smtClean="0">
                <a:solidFill>
                  <a:srgbClr val="002060"/>
                </a:solidFill>
              </a:rPr>
              <a:t>Мокши</a:t>
            </a:r>
            <a:r>
              <a:rPr lang="ru-RU" sz="4000" i="1" dirty="0">
                <a:solidFill>
                  <a:srgbClr val="002060"/>
                </a:solidFill>
              </a:rPr>
              <a:t>.</a:t>
            </a:r>
            <a:r>
              <a:rPr lang="ru-RU" sz="4000" i="1" dirty="0" smtClean="0">
                <a:solidFill>
                  <a:srgbClr val="002060"/>
                </a:solidFill>
              </a:rPr>
              <a:t> </a:t>
            </a:r>
            <a:r>
              <a:rPr lang="ru-RU" sz="4000" i="1" dirty="0">
                <a:solidFill>
                  <a:srgbClr val="002060"/>
                </a:solidFill>
              </a:rPr>
              <a:t>Длина — 89 км.  Берёт начало в 5 км северо-восточнее посёлка </a:t>
            </a:r>
            <a:r>
              <a:rPr lang="ru-RU" sz="4000" i="1" dirty="0" smtClean="0">
                <a:solidFill>
                  <a:srgbClr val="002060"/>
                </a:solidFill>
              </a:rPr>
              <a:t>Сатис Первомайского района Нижегородской </a:t>
            </a:r>
            <a:r>
              <a:rPr lang="ru-RU" sz="4000" i="1" dirty="0">
                <a:solidFill>
                  <a:srgbClr val="002060"/>
                </a:solidFill>
              </a:rPr>
              <a:t>области. Сатис впадает в Мокшу в районе посёлка </a:t>
            </a:r>
            <a:r>
              <a:rPr lang="ru-RU" sz="4000" i="1" dirty="0" smtClean="0">
                <a:solidFill>
                  <a:srgbClr val="002060"/>
                </a:solidFill>
              </a:rPr>
              <a:t>Нижний Сатис (</a:t>
            </a:r>
            <a:r>
              <a:rPr lang="ru-RU" sz="4000" i="1" dirty="0" err="1" smtClean="0">
                <a:solidFill>
                  <a:srgbClr val="002060"/>
                </a:solidFill>
              </a:rPr>
              <a:t>Темниковский</a:t>
            </a:r>
            <a:r>
              <a:rPr lang="ru-RU" sz="4000" i="1" dirty="0" smtClean="0">
                <a:solidFill>
                  <a:srgbClr val="002060"/>
                </a:solidFill>
              </a:rPr>
              <a:t> район </a:t>
            </a:r>
            <a:r>
              <a:rPr lang="ru-RU" sz="4000" i="1" dirty="0">
                <a:solidFill>
                  <a:srgbClr val="002060"/>
                </a:solidFill>
              </a:rPr>
              <a:t>республики Мордовия). Реку питает большое количество родников, благодаря чему вода даже в жаркие летние дни довольно </a:t>
            </a:r>
            <a:r>
              <a:rPr lang="ru-RU" sz="4000" i="1" dirty="0" smtClean="0">
                <a:solidFill>
                  <a:srgbClr val="002060"/>
                </a:solidFill>
              </a:rPr>
              <a:t>холодная.</a:t>
            </a:r>
          </a:p>
          <a:p>
            <a:pPr marL="0" lvl="0" indent="0">
              <a:buNone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352420" y="6165304"/>
            <a:ext cx="504056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8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Текст «Вода Сарова»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088" y="908720"/>
            <a:ext cx="8543292" cy="51051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	</a:t>
            </a:r>
            <a:r>
              <a:rPr lang="ru-RU" sz="2400" i="1" dirty="0" smtClean="0">
                <a:solidFill>
                  <a:srgbClr val="002060"/>
                </a:solidFill>
              </a:rPr>
              <a:t>Миллионы </a:t>
            </a:r>
            <a:r>
              <a:rPr lang="ru-RU" sz="2400" i="1" dirty="0">
                <a:solidFill>
                  <a:srgbClr val="002060"/>
                </a:solidFill>
              </a:rPr>
              <a:t>лет создавала природа благоприятные условия для появления на юге Нижегородской области и под Мордовским заповедником больших подземных запасов пресной воды.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</a:rPr>
              <a:t>	В </a:t>
            </a:r>
            <a:r>
              <a:rPr lang="ru-RU" sz="2400" i="1" dirty="0">
                <a:solidFill>
                  <a:srgbClr val="002060"/>
                </a:solidFill>
              </a:rPr>
              <a:t>период оледенения с севера приполз огромный ледник. Толщина льда достигала двух километров. Когда ледник растаял, вода заполнила пористые осадочные породы, карстовые пустоты, которых много в данной местности, и под землей образовалось обширное водохранилище. 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</a:rPr>
              <a:t>	Сейчас </a:t>
            </a:r>
            <a:r>
              <a:rPr lang="ru-RU" sz="2400" i="1" dirty="0">
                <a:solidFill>
                  <a:srgbClr val="002060"/>
                </a:solidFill>
              </a:rPr>
              <a:t>горожане пьют чистую вкусную воду, которая по скважинам поднимается на поверхность, а затем поступает в наши дома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96435" y="6228692"/>
            <a:ext cx="538707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Как определить качество воды в домашних условиях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1417638"/>
            <a:ext cx="8229600" cy="4999694"/>
          </a:xfrm>
        </p:spPr>
        <p:txBody>
          <a:bodyPr>
            <a:noAutofit/>
          </a:bodyPr>
          <a:lstStyle/>
          <a:p>
            <a:pPr marL="0" indent="0" fontAlgn="t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1. Самый </a:t>
            </a:r>
            <a:r>
              <a:rPr lang="ru-RU" sz="2000" i="1" dirty="0">
                <a:solidFill>
                  <a:srgbClr val="002060"/>
                </a:solidFill>
              </a:rPr>
              <a:t>простой эксперимент для определения качества воды — оценка по внешнему виду и по вкусу. Вода должна быть прозрачной, без осадка, без химического или какого-либо другого запаха. </a:t>
            </a:r>
          </a:p>
          <a:p>
            <a:pPr marL="0" indent="0" fontAlgn="t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2. Для </a:t>
            </a:r>
            <a:r>
              <a:rPr lang="ru-RU" sz="2000" i="1" dirty="0">
                <a:solidFill>
                  <a:srgbClr val="002060"/>
                </a:solidFill>
              </a:rPr>
              <a:t>определения степени прозрачности воду слоем 2 см наливают в прозрачный стакан. Попробуйте прочитать текст на бумаге, глядя через стакан с водой. Если это сделать легко — вода прозрачная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  <a:endParaRPr lang="ru-RU" sz="2000" i="1" dirty="0">
              <a:solidFill>
                <a:srgbClr val="002060"/>
              </a:solidFill>
            </a:endParaRPr>
          </a:p>
          <a:p>
            <a:pPr marL="0" indent="0" fontAlgn="t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3. Цветность </a:t>
            </a:r>
            <a:r>
              <a:rPr lang="ru-RU" sz="2000" i="1" dirty="0">
                <a:solidFill>
                  <a:srgbClr val="002060"/>
                </a:solidFill>
              </a:rPr>
              <a:t>воды определяют аналогичным образом: налейте 100 мл воды в прозрачный стакан и рассмотрите его на фоне белой бумаги. Органические вещества, разлагающиеся в воде, придают ей темный цвет.</a:t>
            </a:r>
          </a:p>
          <a:p>
            <a:pPr marL="0" indent="0" fontAlgn="t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4. На </a:t>
            </a:r>
            <a:r>
              <a:rPr lang="ru-RU" sz="2000" i="1" dirty="0">
                <a:solidFill>
                  <a:srgbClr val="002060"/>
                </a:solidFill>
              </a:rPr>
              <a:t>стекло или зеркало нанесите небольшую каплю воды. Подождите, пока жидкость испарится. После этого посмотрите на поверхность: если она осталась чистой — вода также чистая. Если на стекле образовались какие-то пятна — это признак низкого качества воды. Если у вас есть аквариум — проследите за его обитателями: большинство из них очень чувствительны к качеству воды.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055" y="6060685"/>
            <a:ext cx="56088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20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Кроссворд «Домашние животные»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060863"/>
              </p:ext>
            </p:extLst>
          </p:nvPr>
        </p:nvGraphicFramePr>
        <p:xfrm>
          <a:off x="457201" y="3923081"/>
          <a:ext cx="8229599" cy="2889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253">
                  <a:extLst>
                    <a:ext uri="{9D8B030D-6E8A-4147-A177-3AD203B41FA5}">
                      <a16:colId xmlns="" xmlns:a16="http://schemas.microsoft.com/office/drawing/2014/main" val="3220680040"/>
                    </a:ext>
                  </a:extLst>
                </a:gridCol>
                <a:gridCol w="2057253">
                  <a:extLst>
                    <a:ext uri="{9D8B030D-6E8A-4147-A177-3AD203B41FA5}">
                      <a16:colId xmlns="" xmlns:a16="http://schemas.microsoft.com/office/drawing/2014/main" val="3131026231"/>
                    </a:ext>
                  </a:extLst>
                </a:gridCol>
                <a:gridCol w="2057253">
                  <a:extLst>
                    <a:ext uri="{9D8B030D-6E8A-4147-A177-3AD203B41FA5}">
                      <a16:colId xmlns="" xmlns:a16="http://schemas.microsoft.com/office/drawing/2014/main" val="514337189"/>
                    </a:ext>
                  </a:extLst>
                </a:gridCol>
                <a:gridCol w="2057840">
                  <a:extLst>
                    <a:ext uri="{9D8B030D-6E8A-4147-A177-3AD203B41FA5}">
                      <a16:colId xmlns="" xmlns:a16="http://schemas.microsoft.com/office/drawing/2014/main" val="2441195539"/>
                    </a:ext>
                  </a:extLst>
                </a:gridCol>
              </a:tblGrid>
              <a:tr h="80139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8618555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70727644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11.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12.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43" marR="63343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920735"/>
                  </a:ext>
                </a:extLst>
              </a:tr>
            </a:tbl>
          </a:graphicData>
        </a:graphic>
      </p:graphicFrame>
      <p:pic>
        <p:nvPicPr>
          <p:cNvPr id="2106" name="Рисунок 3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659" y="4137488"/>
            <a:ext cx="1017132" cy="5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Рисунок 40" descr="Картинки по запросу гусь рисунок для дете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503" y="4095434"/>
            <a:ext cx="789098" cy="6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Рисунок 41" descr="Картинки по запросу утка рисунок для дете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326" y="4095434"/>
            <a:ext cx="585187" cy="5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Рисунок 42" descr="Похожее изображени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193" y="4028652"/>
            <a:ext cx="869608" cy="5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Рисунок 31" descr="Картинки по запросу перепел рисуно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92" y="5028846"/>
            <a:ext cx="996964" cy="6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Рисунок 32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506" y="4867207"/>
            <a:ext cx="527093" cy="7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Рисунок 33" descr="Картинки по запросу коза рисунок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735" y="4937209"/>
            <a:ext cx="758438" cy="8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" name="Рисунок 34" descr="Картинки по запросу карп рисунок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327" y="4970474"/>
            <a:ext cx="1010010" cy="6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Рисунок 35" descr="Похожее изображение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908" y="5906668"/>
            <a:ext cx="1236100" cy="8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Рисунок 36" descr="Картинки по запросу овца рисунок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343" y="5931740"/>
            <a:ext cx="793581" cy="7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Рисунок 37" descr="Картинки по запросу корова рисунок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483" y="6059141"/>
            <a:ext cx="729890" cy="5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 descr="Похожее изображение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166" y="5894257"/>
            <a:ext cx="1004487" cy="87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28" y="872716"/>
            <a:ext cx="6403169" cy="2960339"/>
          </a:xfrm>
          <a:prstGeom prst="rect">
            <a:avLst/>
          </a:prstGeom>
        </p:spPr>
      </p:pic>
      <p:sp>
        <p:nvSpPr>
          <p:cNvPr id="24" name="Управляющая кнопка: домой 23">
            <a:hlinkClick r:id="rId15" action="ppaction://hlinksldjump" highlightClick="1"/>
          </p:cNvPr>
          <p:cNvSpPr/>
          <p:nvPr/>
        </p:nvSpPr>
        <p:spPr>
          <a:xfrm>
            <a:off x="8686800" y="6345324"/>
            <a:ext cx="457200" cy="46738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Ребусы «Животные нашего леса»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9784" y="1268760"/>
            <a:ext cx="3260168" cy="1152128"/>
            <a:chOff x="0" y="0"/>
            <a:chExt cx="6794198" cy="20440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578" y="0"/>
              <a:ext cx="2801620" cy="1961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Рисунок 5" descr="ребусы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649" y="144856"/>
              <a:ext cx="1577975" cy="157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527" y="63374"/>
              <a:ext cx="319405" cy="464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214"/>
              <a:ext cx="2263140" cy="20078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Рисунок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196" y="4478554"/>
            <a:ext cx="1944216" cy="129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35" y="2727058"/>
            <a:ext cx="2896477" cy="116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006" y="2671838"/>
            <a:ext cx="2392380" cy="122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2" y="4478555"/>
            <a:ext cx="4536504" cy="13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20" y="1187217"/>
            <a:ext cx="3412351" cy="121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Управляющая кнопка: домой 13">
            <a:hlinkClick r:id="rId11" action="ppaction://hlinksldjump" highlightClick="1"/>
          </p:cNvPr>
          <p:cNvSpPr/>
          <p:nvPr/>
        </p:nvSpPr>
        <p:spPr>
          <a:xfrm>
            <a:off x="8686800" y="6345324"/>
            <a:ext cx="457200" cy="46738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915788" y="1228590"/>
            <a:ext cx="3260168" cy="1152128"/>
            <a:chOff x="0" y="0"/>
            <a:chExt cx="6794198" cy="204408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578" y="0"/>
              <a:ext cx="2801620" cy="1961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Рисунок 16" descr="ребусы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649" y="144856"/>
              <a:ext cx="1577975" cy="157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527" y="63374"/>
              <a:ext cx="319405" cy="464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214"/>
              <a:ext cx="2263140" cy="20078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Рисунок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438384"/>
            <a:ext cx="1944216" cy="129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39" y="2686888"/>
            <a:ext cx="2896477" cy="116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10" y="2631668"/>
            <a:ext cx="2392380" cy="122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38385"/>
            <a:ext cx="4536504" cy="13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147047"/>
            <a:ext cx="3412351" cy="1215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399276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Актуальность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28700"/>
            <a:ext cx="8604956" cy="590465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310BD"/>
                </a:solidFill>
                <a:cs typeface="Times New Roman" panose="02020603050405020304" pitchFamily="18" charset="0"/>
              </a:rPr>
              <a:t>Стратегические ориентиры воспитания на современном этапе – это «…формирование гармоничной личности, воспитание гражданина России – зрелого, ответственного человека, в котором сочетается </a:t>
            </a:r>
            <a:r>
              <a:rPr lang="ru-RU" sz="1600" u="sng" dirty="0" smtClean="0">
                <a:solidFill>
                  <a:srgbClr val="0310BD"/>
                </a:solidFill>
                <a:cs typeface="Times New Roman" panose="02020603050405020304" pitchFamily="18" charset="0"/>
              </a:rPr>
              <a:t>любовь к большой и малой родине</a:t>
            </a:r>
            <a:r>
              <a:rPr lang="ru-RU" sz="1600" dirty="0" smtClean="0">
                <a:solidFill>
                  <a:srgbClr val="0310BD"/>
                </a:solidFill>
                <a:cs typeface="Times New Roman" panose="02020603050405020304" pitchFamily="18" charset="0"/>
              </a:rPr>
              <a:t>, общенациональная и этническая идентичность, уважение к культуре, традициям людей, которые живут рядом»</a:t>
            </a:r>
            <a:r>
              <a:rPr lang="ru-RU" sz="1600" dirty="0" smtClean="0">
                <a:solidFill>
                  <a:srgbClr val="0310BD"/>
                </a:solidFill>
              </a:rPr>
              <a:t> </a:t>
            </a:r>
            <a:r>
              <a:rPr lang="ru-RU" sz="1600" i="1" dirty="0" smtClean="0">
                <a:solidFill>
                  <a:srgbClr val="0310BD"/>
                </a:solidFill>
              </a:rPr>
              <a:t>(«Стратегия развития воспитания в Российской Федерации на период до 2025 года», распоряжение Правительства РФ от 29.05.2015 № 996-р).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310BD"/>
                </a:solidFill>
              </a:rPr>
              <a:t>	ФГОС НОО указывает, что «стандарт направлен на: становление гражданской идентичности как основы развития гражданского общества; сохранение и развитие </a:t>
            </a:r>
            <a:r>
              <a:rPr lang="ru-RU" sz="1600" u="sng" dirty="0" smtClean="0">
                <a:solidFill>
                  <a:srgbClr val="0310BD"/>
                </a:solidFill>
              </a:rPr>
              <a:t>культурного разнообразия</a:t>
            </a:r>
            <a:r>
              <a:rPr lang="ru-RU" sz="1600" dirty="0" smtClean="0">
                <a:solidFill>
                  <a:srgbClr val="0310BD"/>
                </a:solidFill>
              </a:rPr>
              <a:t> и языкового наследия многонационального народа Российской Федерации</a:t>
            </a:r>
            <a:r>
              <a:rPr lang="ru-RU" sz="1600" i="1" dirty="0" smtClean="0">
                <a:solidFill>
                  <a:srgbClr val="0310BD"/>
                </a:solidFill>
              </a:rPr>
              <a:t>»(п. 6 ФГОС НОО, приказ </a:t>
            </a:r>
            <a:r>
              <a:rPr lang="ru-RU" sz="1600" i="1" dirty="0" err="1" smtClean="0">
                <a:solidFill>
                  <a:srgbClr val="0310BD"/>
                </a:solidFill>
              </a:rPr>
              <a:t>Минобрнауки</a:t>
            </a:r>
            <a:r>
              <a:rPr lang="ru-RU" sz="1600" i="1" dirty="0" smtClean="0">
                <a:solidFill>
                  <a:srgbClr val="0310BD"/>
                </a:solidFill>
              </a:rPr>
              <a:t> от 06.10.2009 № 373).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310BD"/>
                </a:solidFill>
              </a:rPr>
              <a:t>	«Личностные </a:t>
            </a:r>
            <a:r>
              <a:rPr lang="ru-RU" sz="1600" dirty="0">
                <a:solidFill>
                  <a:srgbClr val="0310BD"/>
                </a:solidFill>
              </a:rPr>
              <a:t>результаты освоения </a:t>
            </a:r>
            <a:r>
              <a:rPr lang="ru-RU" sz="1600" dirty="0" smtClean="0">
                <a:solidFill>
                  <a:srgbClr val="0310BD"/>
                </a:solidFill>
              </a:rPr>
              <a:t>ООП НОО должны отражать: формирование </a:t>
            </a:r>
            <a:r>
              <a:rPr lang="ru-RU" sz="1600" dirty="0">
                <a:solidFill>
                  <a:srgbClr val="0310BD"/>
                </a:solidFill>
              </a:rPr>
              <a:t>основ российской гражданской идентичности, чувства гордости за свою Родину, российский народ и историю России, </a:t>
            </a:r>
            <a:r>
              <a:rPr lang="ru-RU" sz="1600" u="sng" dirty="0">
                <a:solidFill>
                  <a:srgbClr val="0310BD"/>
                </a:solidFill>
              </a:rPr>
              <a:t>осознание своей этнической и национальной принадлежности</a:t>
            </a:r>
            <a:r>
              <a:rPr lang="ru-RU" sz="1600" dirty="0">
                <a:solidFill>
                  <a:srgbClr val="0310BD"/>
                </a:solidFill>
              </a:rPr>
              <a:t>; формирование ценностей многонационального российского общества; </a:t>
            </a:r>
            <a:r>
              <a:rPr lang="ru-RU" sz="1600" dirty="0" smtClean="0">
                <a:solidFill>
                  <a:srgbClr val="0310BD"/>
                </a:solidFill>
              </a:rPr>
              <a:t>формирование целостного взгляда </a:t>
            </a:r>
            <a:r>
              <a:rPr lang="ru-RU" sz="1600" dirty="0">
                <a:solidFill>
                  <a:srgbClr val="0310BD"/>
                </a:solidFill>
              </a:rPr>
              <a:t>на мир в </a:t>
            </a:r>
            <a:r>
              <a:rPr lang="ru-RU" sz="1600" dirty="0" smtClean="0">
                <a:solidFill>
                  <a:srgbClr val="0310BD"/>
                </a:solidFill>
              </a:rPr>
              <a:t>разнообразии </a:t>
            </a:r>
            <a:r>
              <a:rPr lang="ru-RU" sz="1600" dirty="0">
                <a:solidFill>
                  <a:srgbClr val="0310BD"/>
                </a:solidFill>
              </a:rPr>
              <a:t>природы, народов, культур и </a:t>
            </a:r>
            <a:r>
              <a:rPr lang="ru-RU" sz="1600" dirty="0" smtClean="0">
                <a:solidFill>
                  <a:srgbClr val="0310BD"/>
                </a:solidFill>
              </a:rPr>
              <a:t>религий; </a:t>
            </a:r>
            <a:r>
              <a:rPr lang="ru-RU" sz="1600" u="sng" dirty="0" smtClean="0">
                <a:solidFill>
                  <a:srgbClr val="0310BD"/>
                </a:solidFill>
              </a:rPr>
              <a:t>формирование </a:t>
            </a:r>
            <a:r>
              <a:rPr lang="ru-RU" sz="1600" u="sng" dirty="0">
                <a:solidFill>
                  <a:srgbClr val="0310BD"/>
                </a:solidFill>
              </a:rPr>
              <a:t>уважительного отношения</a:t>
            </a:r>
            <a:r>
              <a:rPr lang="ru-RU" sz="1600" dirty="0">
                <a:solidFill>
                  <a:srgbClr val="0310BD"/>
                </a:solidFill>
              </a:rPr>
              <a:t> к иному мнению, </a:t>
            </a:r>
            <a:r>
              <a:rPr lang="ru-RU" sz="1600" u="sng" dirty="0">
                <a:solidFill>
                  <a:srgbClr val="0310BD"/>
                </a:solidFill>
              </a:rPr>
              <a:t>истории</a:t>
            </a:r>
            <a:r>
              <a:rPr lang="ru-RU" sz="1600" dirty="0">
                <a:solidFill>
                  <a:srgbClr val="0310BD"/>
                </a:solidFill>
              </a:rPr>
              <a:t> и культуре других </a:t>
            </a:r>
            <a:r>
              <a:rPr lang="ru-RU" sz="1600" dirty="0" smtClean="0">
                <a:solidFill>
                  <a:srgbClr val="0310BD"/>
                </a:solidFill>
              </a:rPr>
              <a:t>народов» </a:t>
            </a:r>
            <a:r>
              <a:rPr lang="ru-RU" sz="1600" i="1" dirty="0" smtClean="0">
                <a:solidFill>
                  <a:srgbClr val="0310BD"/>
                </a:solidFill>
              </a:rPr>
              <a:t>(п. 10 ФГОС </a:t>
            </a:r>
            <a:r>
              <a:rPr lang="ru-RU" sz="1600" i="1" dirty="0">
                <a:solidFill>
                  <a:srgbClr val="0310BD"/>
                </a:solidFill>
              </a:rPr>
              <a:t>НОО, приказ </a:t>
            </a:r>
            <a:r>
              <a:rPr lang="ru-RU" sz="1600" i="1" dirty="0" err="1">
                <a:solidFill>
                  <a:srgbClr val="0310BD"/>
                </a:solidFill>
              </a:rPr>
              <a:t>Минобрнауки</a:t>
            </a:r>
            <a:r>
              <a:rPr lang="ru-RU" sz="1600" i="1" dirty="0">
                <a:solidFill>
                  <a:srgbClr val="0310BD"/>
                </a:solidFill>
              </a:rPr>
              <a:t> от 06.10.2009 № 373</a:t>
            </a:r>
            <a:r>
              <a:rPr lang="ru-RU" sz="1600" i="1" dirty="0" smtClean="0">
                <a:solidFill>
                  <a:srgbClr val="0310BD"/>
                </a:solidFill>
              </a:rPr>
              <a:t>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310BD"/>
                </a:solidFill>
              </a:rPr>
              <a:t>	</a:t>
            </a:r>
            <a:r>
              <a:rPr lang="ru-RU" sz="1600" dirty="0" smtClean="0">
                <a:solidFill>
                  <a:srgbClr val="0310BD"/>
                </a:solidFill>
                <a:effectLst>
                  <a:outerShdw sx="1000" sy="1000" algn="tl">
                    <a:srgbClr val="000000"/>
                  </a:outerShdw>
                </a:effectLst>
              </a:rPr>
              <a:t>В</a:t>
            </a:r>
            <a:r>
              <a:rPr lang="ru-RU" sz="1600" dirty="0" smtClean="0">
                <a:solidFill>
                  <a:srgbClr val="0310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310BD"/>
                </a:solidFill>
                <a:effectLst>
                  <a:outerShdw sx="1000" sy="1000" algn="tl">
                    <a:srgbClr val="000000"/>
                  </a:outerShdw>
                </a:effectLst>
              </a:rPr>
              <a:t>Федеральном законе «Об образовании в </a:t>
            </a:r>
            <a:r>
              <a:rPr lang="ru-RU" sz="1600" dirty="0" smtClean="0">
                <a:solidFill>
                  <a:srgbClr val="0310BD"/>
                </a:solidFill>
                <a:effectLst>
                  <a:outerShdw blurRad="12700" dist="38100" sx="1000" sy="1000" algn="tl">
                    <a:srgbClr val="000000"/>
                  </a:outerShdw>
                </a:effectLst>
              </a:rPr>
              <a:t>Российской Федерации» отмечено, что система образования призвана обеспечить «</a:t>
            </a:r>
            <a:r>
              <a:rPr lang="ru-RU" sz="1600" dirty="0" smtClean="0">
                <a:solidFill>
                  <a:srgbClr val="0310BD"/>
                </a:solidFill>
              </a:rPr>
              <a:t>формирование </a:t>
            </a:r>
            <a:r>
              <a:rPr lang="ru-RU" sz="1600" dirty="0">
                <a:solidFill>
                  <a:srgbClr val="0310BD"/>
                </a:solidFill>
              </a:rPr>
              <a:t>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</a:t>
            </a:r>
            <a:r>
              <a:rPr lang="ru-RU" sz="1600" dirty="0" smtClean="0">
                <a:solidFill>
                  <a:srgbClr val="0310BD"/>
                </a:solidFill>
              </a:rPr>
              <a:t>среде» </a:t>
            </a:r>
            <a:r>
              <a:rPr lang="ru-RU" sz="1600" b="1" dirty="0" smtClean="0">
                <a:solidFill>
                  <a:srgbClr val="0310BD"/>
                </a:solidFill>
              </a:rPr>
              <a:t>(</a:t>
            </a:r>
            <a:r>
              <a:rPr lang="ru-RU" sz="1600" dirty="0">
                <a:solidFill>
                  <a:srgbClr val="0310BD"/>
                </a:solidFill>
              </a:rPr>
              <a:t>Федеральный закон от 31 июля 2020 г. N 304-ФЗ "О внесении изменений в Федеральный закон "Об образовании в Российской Федерации" по вопросам воспитания обучающихся</a:t>
            </a:r>
            <a:r>
              <a:rPr lang="ru-RU" sz="1600" dirty="0" smtClean="0">
                <a:solidFill>
                  <a:srgbClr val="0310BD"/>
                </a:solidFill>
              </a:rPr>
              <a:t>"</a:t>
            </a:r>
            <a:r>
              <a:rPr lang="ru-RU" sz="1600" b="1" dirty="0" smtClean="0">
                <a:solidFill>
                  <a:srgbClr val="0310BD"/>
                </a:solidFill>
              </a:rPr>
              <a:t>)</a:t>
            </a:r>
            <a:endParaRPr lang="ru-RU" sz="1600" b="1" dirty="0">
              <a:solidFill>
                <a:srgbClr val="0310BD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/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20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«Животный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 Нижегородской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72716"/>
            <a:ext cx="8363272" cy="5601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 ошибки в тексте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Животный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 Нижегородской области беден и разнообразен.  В лесах области обитают медведи, волки, тигры. Также здесь можно встретить и мелких животных: белок, зайцев, лосей.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многочисленных реках, озёрах, водохранилищах обитают карась, линь, треска, краснопёрка. Много в нашей области и птиц. У водоёмов живут цапли, утки,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дятлы.</a:t>
            </a:r>
          </a:p>
          <a:p>
            <a:pPr algn="just">
              <a:lnSpc>
                <a:spcPct val="107000"/>
              </a:lnSpc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Хищными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пернатыми являются воробьи, ястребы, беркуты. В степях можно встретить филина, кукушку, тетерева.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686800" y="6345324"/>
            <a:ext cx="457200" cy="46738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161766"/>
            <a:ext cx="8964488" cy="11430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Перечень умений, приобретённых на уроках </a:t>
            </a:r>
            <a:r>
              <a:rPr lang="ru-RU" sz="2800" b="1" dirty="0" smtClean="0">
                <a:solidFill>
                  <a:srgbClr val="FF0000"/>
                </a:solidFill>
              </a:rPr>
              <a:t>с </a:t>
            </a:r>
            <a:r>
              <a:rPr lang="ru-RU" sz="2800" b="1" dirty="0">
                <a:solidFill>
                  <a:srgbClr val="FF0000"/>
                </a:solidFill>
              </a:rPr>
              <a:t>использованием краеведческого </a:t>
            </a:r>
            <a:r>
              <a:rPr lang="ru-RU" sz="2800" b="1" dirty="0" smtClean="0">
                <a:solidFill>
                  <a:srgbClr val="FF0000"/>
                </a:solidFill>
              </a:rPr>
              <a:t>материала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768" y="1088392"/>
            <a:ext cx="8712968" cy="5400948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/>
              <a:t>	</a:t>
            </a:r>
            <a:r>
              <a:rPr lang="ru-RU" sz="3800" b="1" dirty="0" smtClean="0">
                <a:solidFill>
                  <a:srgbClr val="0310BD"/>
                </a:solidFill>
              </a:rPr>
              <a:t>1</a:t>
            </a:r>
            <a:r>
              <a:rPr lang="ru-RU" sz="3800" b="1" dirty="0">
                <a:solidFill>
                  <a:srgbClr val="0310BD"/>
                </a:solidFill>
              </a:rPr>
              <a:t>) Работа с научно-познавательным текстом краеведческого </a:t>
            </a:r>
            <a:r>
              <a:rPr lang="ru-RU" sz="3800" b="1" dirty="0" smtClean="0">
                <a:solidFill>
                  <a:srgbClr val="0310BD"/>
                </a:solidFill>
              </a:rPr>
              <a:t>содержания:</a:t>
            </a:r>
            <a:endParaRPr lang="ru-RU" sz="3800" dirty="0">
              <a:solidFill>
                <a:srgbClr val="0310BD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читать текст выборочно, находя ответы на поставленные </a:t>
            </a:r>
            <a:r>
              <a:rPr lang="ru-RU" sz="3800" dirty="0" smtClean="0">
                <a:solidFill>
                  <a:srgbClr val="0310BD"/>
                </a:solidFill>
              </a:rPr>
              <a:t>вопросы;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находить главную мысль </a:t>
            </a:r>
            <a:r>
              <a:rPr lang="ru-RU" sz="3800" dirty="0" smtClean="0">
                <a:solidFill>
                  <a:srgbClr val="0310BD"/>
                </a:solidFill>
              </a:rPr>
              <a:t>текста;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озаглавливать </a:t>
            </a:r>
            <a:r>
              <a:rPr lang="ru-RU" sz="3800" dirty="0" smtClean="0">
                <a:solidFill>
                  <a:srgbClr val="0310BD"/>
                </a:solidFill>
              </a:rPr>
              <a:t>текст;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находить нужные сведения в тексте по заданию учителя/по собственной </a:t>
            </a:r>
            <a:r>
              <a:rPr lang="ru-RU" sz="3800" dirty="0" smtClean="0">
                <a:solidFill>
                  <a:srgbClr val="0310BD"/>
                </a:solidFill>
              </a:rPr>
              <a:t>инициативе.</a:t>
            </a:r>
            <a:endParaRPr lang="ru-RU" sz="3800" dirty="0">
              <a:solidFill>
                <a:srgbClr val="0310BD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0310BD"/>
                </a:solidFill>
              </a:rPr>
              <a:t>	2</a:t>
            </a:r>
            <a:r>
              <a:rPr lang="ru-RU" sz="3800" b="1" dirty="0">
                <a:solidFill>
                  <a:srgbClr val="0310BD"/>
                </a:solidFill>
              </a:rPr>
              <a:t>) Составление устных высказываний на основе краеведческого </a:t>
            </a:r>
            <a:r>
              <a:rPr lang="ru-RU" sz="3800" b="1" dirty="0" smtClean="0">
                <a:solidFill>
                  <a:srgbClr val="0310BD"/>
                </a:solidFill>
              </a:rPr>
              <a:t>материала:</a:t>
            </a:r>
            <a:endParaRPr lang="ru-RU" sz="3800" dirty="0">
              <a:solidFill>
                <a:srgbClr val="0310BD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составлять рассказ по опорным </a:t>
            </a:r>
            <a:r>
              <a:rPr lang="ru-RU" sz="3800" dirty="0" smtClean="0">
                <a:solidFill>
                  <a:srgbClr val="0310BD"/>
                </a:solidFill>
              </a:rPr>
              <a:t>словам;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составлять рассказ по </a:t>
            </a:r>
            <a:r>
              <a:rPr lang="ru-RU" sz="3800" dirty="0" smtClean="0">
                <a:solidFill>
                  <a:srgbClr val="0310BD"/>
                </a:solidFill>
              </a:rPr>
              <a:t>иллюстрации;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описать жилище, предметы быта, одежду, </a:t>
            </a:r>
            <a:r>
              <a:rPr lang="ru-RU" sz="3800" dirty="0" smtClean="0">
                <a:solidFill>
                  <a:srgbClr val="0310BD"/>
                </a:solidFill>
              </a:rPr>
              <a:t>памятник;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высказать личное отношение к тому или иному факту истории родного края.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0310BD"/>
                </a:solidFill>
              </a:rPr>
              <a:t>	3</a:t>
            </a:r>
            <a:r>
              <a:rPr lang="ru-RU" sz="3800" b="1" dirty="0">
                <a:solidFill>
                  <a:srgbClr val="0310BD"/>
                </a:solidFill>
              </a:rPr>
              <a:t>) Использование краеведческого содержания в различных </a:t>
            </a:r>
            <a:r>
              <a:rPr lang="ru-RU" sz="3800" b="1" dirty="0" smtClean="0">
                <a:solidFill>
                  <a:srgbClr val="0310BD"/>
                </a:solidFill>
              </a:rPr>
              <a:t>учебных ситуациях:</a:t>
            </a:r>
            <a:endParaRPr lang="ru-RU" sz="3800" dirty="0">
              <a:solidFill>
                <a:srgbClr val="0310BD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употреблять в речи краеведческие </a:t>
            </a:r>
            <a:r>
              <a:rPr lang="ru-RU" sz="3800" dirty="0" smtClean="0">
                <a:solidFill>
                  <a:srgbClr val="0310BD"/>
                </a:solidFill>
              </a:rPr>
              <a:t>термины;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определять последовательность историко-культурных событий данной </a:t>
            </a:r>
            <a:r>
              <a:rPr lang="ru-RU" sz="3800" dirty="0" smtClean="0">
                <a:solidFill>
                  <a:srgbClr val="0310BD"/>
                </a:solidFill>
              </a:rPr>
              <a:t>местности;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определять географические, исторические и общественно-культурные особенности «малой» </a:t>
            </a:r>
            <a:r>
              <a:rPr lang="ru-RU" sz="3800" dirty="0" smtClean="0">
                <a:solidFill>
                  <a:srgbClr val="0310BD"/>
                </a:solidFill>
              </a:rPr>
              <a:t>родины;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рассказать о том или ином выдающемся деятеле «малой» </a:t>
            </a:r>
            <a:r>
              <a:rPr lang="ru-RU" sz="3800" dirty="0" smtClean="0">
                <a:solidFill>
                  <a:srgbClr val="0310BD"/>
                </a:solidFill>
              </a:rPr>
              <a:t>родины;</a:t>
            </a:r>
          </a:p>
          <a:p>
            <a:pPr algn="just">
              <a:spcBef>
                <a:spcPts val="0"/>
              </a:spcBef>
            </a:pPr>
            <a:r>
              <a:rPr lang="ru-RU" sz="3800" dirty="0" smtClean="0">
                <a:solidFill>
                  <a:srgbClr val="0310BD"/>
                </a:solidFill>
              </a:rPr>
              <a:t>умение </a:t>
            </a:r>
            <a:r>
              <a:rPr lang="ru-RU" sz="3800" dirty="0">
                <a:solidFill>
                  <a:srgbClr val="0310BD"/>
                </a:solidFill>
              </a:rPr>
              <a:t>работать с исторической картой, схемой, планом </a:t>
            </a:r>
            <a:r>
              <a:rPr lang="ru-RU" sz="3800" dirty="0" smtClean="0">
                <a:solidFill>
                  <a:srgbClr val="0310BD"/>
                </a:solidFill>
              </a:rPr>
              <a:t>местности.</a:t>
            </a:r>
            <a:endParaRPr lang="ru-RU" sz="3800" dirty="0" smtClean="0"/>
          </a:p>
          <a:p>
            <a:pPr marL="0" indent="0" algn="just">
              <a:spcBef>
                <a:spcPts val="0"/>
              </a:spcBef>
              <a:buNone/>
            </a:pPr>
            <a:endParaRPr lang="ru-RU" sz="3800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200" b="1" dirty="0" smtClean="0">
                <a:solidFill>
                  <a:srgbClr val="0310BD"/>
                </a:solidFill>
              </a:rPr>
              <a:t>Критерии </a:t>
            </a:r>
            <a:r>
              <a:rPr lang="ru-RU" sz="4200" b="1" dirty="0" err="1">
                <a:solidFill>
                  <a:srgbClr val="0310BD"/>
                </a:solidFill>
              </a:rPr>
              <a:t>сформированности</a:t>
            </a:r>
            <a:r>
              <a:rPr lang="ru-RU" sz="4200" b="1" dirty="0">
                <a:solidFill>
                  <a:srgbClr val="0310BD"/>
                </a:solidFill>
              </a:rPr>
              <a:t> умений</a:t>
            </a:r>
            <a:r>
              <a:rPr lang="ru-RU" sz="4200" dirty="0">
                <a:solidFill>
                  <a:srgbClr val="0310BD"/>
                </a:solidFill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ru-RU" sz="4200" dirty="0">
                <a:solidFill>
                  <a:srgbClr val="0310BD"/>
                </a:solidFill>
              </a:rPr>
              <a:t>высокий уровень (сформировано полностью, выполняет самостоятельно);</a:t>
            </a:r>
          </a:p>
          <a:p>
            <a:pPr algn="just">
              <a:spcBef>
                <a:spcPts val="0"/>
              </a:spcBef>
            </a:pPr>
            <a:r>
              <a:rPr lang="ru-RU" sz="4200" dirty="0">
                <a:solidFill>
                  <a:srgbClr val="0310BD"/>
                </a:solidFill>
              </a:rPr>
              <a:t>средний уровень (сформировано частично, выполняет с помощью);</a:t>
            </a:r>
          </a:p>
          <a:p>
            <a:pPr algn="just">
              <a:spcBef>
                <a:spcPts val="0"/>
              </a:spcBef>
            </a:pPr>
            <a:r>
              <a:rPr lang="ru-RU" sz="4200" dirty="0">
                <a:solidFill>
                  <a:srgbClr val="0310BD"/>
                </a:solidFill>
              </a:rPr>
              <a:t>низкий уровень (не сформировано, не выполняет даже с помощью</a:t>
            </a:r>
            <a:r>
              <a:rPr lang="ru-RU" sz="4200" dirty="0" smtClean="0">
                <a:solidFill>
                  <a:srgbClr val="0310BD"/>
                </a:solidFill>
              </a:rPr>
              <a:t>).</a:t>
            </a:r>
            <a:endParaRPr lang="ru-RU" sz="4200" dirty="0">
              <a:solidFill>
                <a:srgbClr val="0310BD"/>
              </a:solidFill>
            </a:endParaRPr>
          </a:p>
        </p:txBody>
      </p:sp>
      <p:sp>
        <p:nvSpPr>
          <p:cNvPr id="4" name="32-конечная звезда 3">
            <a:hlinkClick r:id="rId2" action="ppaction://hlinksldjump"/>
          </p:cNvPr>
          <p:cNvSpPr/>
          <p:nvPr/>
        </p:nvSpPr>
        <p:spPr>
          <a:xfrm>
            <a:off x="8604448" y="6309320"/>
            <a:ext cx="432048" cy="432048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152636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Анализ </a:t>
            </a:r>
            <a:r>
              <a:rPr lang="ru-RU" sz="2400" b="1" dirty="0" err="1" smtClean="0">
                <a:solidFill>
                  <a:schemeClr val="tx1"/>
                </a:solidFill>
              </a:rPr>
              <a:t>сформированности</a:t>
            </a:r>
            <a:r>
              <a:rPr lang="ru-RU" sz="2400" b="1" dirty="0" smtClean="0">
                <a:solidFill>
                  <a:schemeClr val="tx1"/>
                </a:solidFill>
              </a:rPr>
              <a:t> умений, приобретённых на </a:t>
            </a:r>
            <a:r>
              <a:rPr lang="ru-RU" sz="2400" b="1" dirty="0">
                <a:solidFill>
                  <a:schemeClr val="tx1"/>
                </a:solidFill>
              </a:rPr>
              <a:t>уроках окружающего мира с использованием краеведческого </a:t>
            </a:r>
            <a:r>
              <a:rPr lang="ru-RU" sz="2400" b="1" dirty="0" smtClean="0">
                <a:solidFill>
                  <a:schemeClr val="tx1"/>
                </a:solidFill>
              </a:rPr>
              <a:t>материала*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2000" i="1" dirty="0" smtClean="0"/>
          </a:p>
          <a:p>
            <a:pPr marL="0" indent="0">
              <a:buNone/>
            </a:pPr>
            <a:endParaRPr lang="ru-RU" sz="2000" i="1" dirty="0" smtClean="0"/>
          </a:p>
          <a:p>
            <a:pPr marL="0" indent="0">
              <a:buNone/>
            </a:pPr>
            <a:endParaRPr lang="ru-RU" sz="2000" i="1" dirty="0"/>
          </a:p>
          <a:p>
            <a:pPr marL="0" indent="0">
              <a:buNone/>
            </a:pPr>
            <a:endParaRPr lang="ru-RU" sz="2000" i="1" dirty="0" smtClean="0"/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tx1"/>
                </a:solidFill>
              </a:rPr>
              <a:t>*Данные приведены по высокому уровню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88" y="1295636"/>
            <a:ext cx="7203218" cy="4704003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406426" y="6082937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7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584" y="152636"/>
            <a:ext cx="808687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Анализ </a:t>
            </a:r>
            <a:r>
              <a:rPr lang="ru-RU" b="1" dirty="0" err="1">
                <a:solidFill>
                  <a:schemeClr val="tx1"/>
                </a:solidFill>
              </a:rPr>
              <a:t>сформированности</a:t>
            </a:r>
            <a:r>
              <a:rPr lang="ru-RU" b="1" dirty="0">
                <a:solidFill>
                  <a:schemeClr val="tx1"/>
                </a:solidFill>
              </a:rPr>
              <a:t> уровня патриотической воспитанности, гражданско-патриотических </a:t>
            </a:r>
            <a:r>
              <a:rPr lang="ru-RU" b="1" dirty="0" smtClean="0">
                <a:solidFill>
                  <a:schemeClr val="tx1"/>
                </a:solidFill>
              </a:rPr>
              <a:t>качеств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32" y="1160748"/>
            <a:ext cx="7352176" cy="4913511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406426" y="6082937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5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404664"/>
            <a:ext cx="828092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Анализ </a:t>
            </a:r>
            <a:r>
              <a:rPr lang="ru-RU" b="1" dirty="0" err="1">
                <a:solidFill>
                  <a:schemeClr val="tx1"/>
                </a:solidFill>
              </a:rPr>
              <a:t>сформированности</a:t>
            </a:r>
            <a:r>
              <a:rPr lang="ru-RU" b="1" dirty="0">
                <a:solidFill>
                  <a:schemeClr val="tx1"/>
                </a:solidFill>
              </a:rPr>
              <a:t> уровня патриотической воспитанности </a:t>
            </a:r>
            <a:r>
              <a:rPr lang="ru-RU" b="1" dirty="0" smtClean="0">
                <a:solidFill>
                  <a:schemeClr val="tx1"/>
                </a:solidFill>
              </a:rPr>
              <a:t>учащихся* 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8916" y="5985284"/>
            <a:ext cx="4691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*Данные приведены по высокому уровню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609725"/>
            <a:ext cx="6943725" cy="363855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406426" y="6082937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85" y="328645"/>
            <a:ext cx="2476947" cy="3642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82" y="325869"/>
            <a:ext cx="2407842" cy="3607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61" y="2918632"/>
            <a:ext cx="2435738" cy="3653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162" y="2904939"/>
            <a:ext cx="2362211" cy="3712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160" y="344041"/>
            <a:ext cx="2597704" cy="3681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925173"/>
            <a:ext cx="2344852" cy="3653607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8" action="ppaction://hlinksldjump" highlightClick="1"/>
          </p:cNvPr>
          <p:cNvSpPr/>
          <p:nvPr/>
        </p:nvSpPr>
        <p:spPr>
          <a:xfrm>
            <a:off x="431540" y="6021288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Ушинский К.Д., Лихачёв Д.С.,  Макаренко А.С., Сухомлинский В.А.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15350" y="6233593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К.Д. Ушински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688508"/>
            <a:ext cx="1842587" cy="200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3.labirint.ru/rc/4c367a81482bb6efd41203e5e9fe3aec/363x561q80/books67/661201/cover.jpg?156412846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3886164"/>
            <a:ext cx="1842587" cy="25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15 лет со дня рождения Дмитрия Сергеевича Лихачёва ..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788" y="1696997"/>
            <a:ext cx="1585794" cy="19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МАКАРЕНКО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036" y="1667409"/>
            <a:ext cx="1334151" cy="20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antmakarenko.narod.ru/images/books/rus/190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611" y="3886164"/>
            <a:ext cx="19050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Василий Сухомлинский - биография, факты, фото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340" y="1696997"/>
            <a:ext cx="1505785" cy="200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mg4.labirint.ru/rc/425ee5691c3b2a10323c86d8b301c0d1/363x561q80/books60/595584/cover.jpg?167144190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139" y="3919726"/>
            <a:ext cx="1705538" cy="24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4.labirint.ru/rc/efedaaca41cdb14816ebf966b8f941cf/363x561q80/books12/115584/cover.jpg?12803946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34" y="3886163"/>
            <a:ext cx="1561387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0000">
                      <a:srgbClr val="C00000"/>
                    </a:gs>
                    <a:gs pos="0">
                      <a:schemeClr val="bg1"/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ГТО – норма жизни</a:t>
            </a:r>
            <a:endParaRPr lang="ru-RU" b="1" dirty="0">
              <a:ln>
                <a:solidFill>
                  <a:srgbClr val="C00000"/>
                </a:solidFill>
              </a:ln>
              <a:gradFill flip="none" rotWithShape="1">
                <a:gsLst>
                  <a:gs pos="30000">
                    <a:srgbClr val="C00000"/>
                  </a:gs>
                  <a:gs pos="0">
                    <a:schemeClr val="bg1"/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132" y="1039663"/>
            <a:ext cx="3083543" cy="231265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02" y="2492896"/>
            <a:ext cx="4583494" cy="3437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969060"/>
            <a:ext cx="3619822" cy="2714867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15350" y="6233593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rgbClr val="CC0000"/>
                  </a:solidFill>
                </a:ln>
                <a:gradFill flip="none" rotWithShape="1">
                  <a:gsLst>
                    <a:gs pos="28000">
                      <a:srgbClr val="CC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«Жемчужины Сарова»</a:t>
            </a:r>
            <a:endParaRPr lang="ru-RU" b="1" dirty="0">
              <a:ln>
                <a:solidFill>
                  <a:srgbClr val="CC0000"/>
                </a:solidFill>
              </a:ln>
              <a:gradFill flip="none" rotWithShape="1">
                <a:gsLst>
                  <a:gs pos="28000">
                    <a:srgbClr val="CC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56248"/>
            <a:ext cx="4176463" cy="31323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04" y="1556248"/>
            <a:ext cx="4321744" cy="3241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524" y="50491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Макет Саровского драматического театра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92510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Макет памятные места Сарова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15350" y="6233593"/>
            <a:ext cx="540060" cy="59569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0628"/>
            <a:ext cx="7886700" cy="1325563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Моя родословная</a:t>
            </a:r>
            <a:endParaRPr lang="ru-RU" b="1" dirty="0">
              <a:ln>
                <a:solidFill>
                  <a:srgbClr val="C20823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" y="1170153"/>
            <a:ext cx="4248472" cy="31863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3770610"/>
            <a:ext cx="4116520" cy="3087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124" y="797012"/>
            <a:ext cx="3362397" cy="2520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497186"/>
            <a:ext cx="3006392" cy="2275930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508" y="6163604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8939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>
                  <a:solidFill>
                    <a:srgbClr val="CC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Теоретическое обоснование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673" y="1287672"/>
            <a:ext cx="685440" cy="10800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54554"/>
              </p:ext>
            </p:extLst>
          </p:nvPr>
        </p:nvGraphicFramePr>
        <p:xfrm>
          <a:off x="6427609" y="1279153"/>
          <a:ext cx="1400623" cy="10466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00623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04662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Александр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Сергеевич Барков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161431"/>
              </p:ext>
            </p:extLst>
          </p:nvPr>
        </p:nvGraphicFramePr>
        <p:xfrm>
          <a:off x="2232051" y="2539310"/>
          <a:ext cx="1620180" cy="10415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0180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04151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Лихачёв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Дмитрий Сергеевич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439946"/>
              </p:ext>
            </p:extLst>
          </p:nvPr>
        </p:nvGraphicFramePr>
        <p:xfrm>
          <a:off x="2267744" y="1340767"/>
          <a:ext cx="1656184" cy="102787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56184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02787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Ушинский Константин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Дмитриевич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148" y="2485772"/>
            <a:ext cx="724965" cy="1080000"/>
          </a:xfrm>
          <a:prstGeom prst="rect">
            <a:avLst/>
          </a:prstGeom>
        </p:spPr>
      </p:pic>
      <p:pic>
        <p:nvPicPr>
          <p:cNvPr id="1026" name="Picture 2" descr="http://lib-avt.ru/sites/default/files/our_district/image001_5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831" y="3763797"/>
            <a:ext cx="139456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44296"/>
              </p:ext>
            </p:extLst>
          </p:nvPr>
        </p:nvGraphicFramePr>
        <p:xfrm>
          <a:off x="6435485" y="3717032"/>
          <a:ext cx="1525619" cy="11180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25619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118069">
                <a:tc>
                  <a:txBody>
                    <a:bodyPr/>
                    <a:lstStyle/>
                    <a:p>
                      <a:r>
                        <a:rPr lang="ru-RU" sz="1600" b="1" i="0" dirty="0" err="1" smtClean="0">
                          <a:solidFill>
                            <a:srgbClr val="3B3B3B"/>
                          </a:solidFill>
                          <a:latin typeface="+mn-lt"/>
                        </a:rPr>
                        <a:t>Маханева</a:t>
                      </a:r>
                      <a:r>
                        <a:rPr lang="ru-RU" sz="1600" b="1" i="0" dirty="0" smtClean="0">
                          <a:solidFill>
                            <a:srgbClr val="3B3B3B"/>
                          </a:solidFill>
                          <a:latin typeface="+mn-lt"/>
                        </a:rPr>
                        <a:t> Майя Давыдовна</a:t>
                      </a:r>
                      <a:endParaRPr lang="ru-RU" sz="1600" i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128038"/>
              </p:ext>
            </p:extLst>
          </p:nvPr>
        </p:nvGraphicFramePr>
        <p:xfrm>
          <a:off x="6425068" y="2534668"/>
          <a:ext cx="1520279" cy="9663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20279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966340">
                <a:tc>
                  <a:txBody>
                    <a:bodyPr/>
                    <a:lstStyle/>
                    <a:p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Кацюба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Дмитрий Васильевич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666983"/>
              </p:ext>
            </p:extLst>
          </p:nvPr>
        </p:nvGraphicFramePr>
        <p:xfrm>
          <a:off x="2267744" y="3774365"/>
          <a:ext cx="1615431" cy="102278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15431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022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+mn-lt"/>
                          <a:cs typeface="Times New Roman" panose="02020603050405020304" pitchFamily="18" charset="0"/>
                        </a:rPr>
                        <a:t>Макаренко</a:t>
                      </a:r>
                      <a:r>
                        <a:rPr lang="ru-RU" sz="16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Антон Семёнович</a:t>
                      </a:r>
                      <a:endParaRPr lang="ru-RU" sz="16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47361"/>
              </p:ext>
            </p:extLst>
          </p:nvPr>
        </p:nvGraphicFramePr>
        <p:xfrm>
          <a:off x="2303748" y="5085185"/>
          <a:ext cx="1617185" cy="10364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17185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036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</a:rPr>
                        <a:t>Сухомлинский Василий Александрович</a:t>
                      </a:r>
                      <a:endParaRPr lang="ru-RU" sz="16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79" y="5077862"/>
            <a:ext cx="1040963" cy="1080000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088149"/>
              </p:ext>
            </p:extLst>
          </p:nvPr>
        </p:nvGraphicFramePr>
        <p:xfrm>
          <a:off x="6430199" y="5013176"/>
          <a:ext cx="1562181" cy="119644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2181">
                  <a:extLst>
                    <a:ext uri="{9D8B030D-6E8A-4147-A177-3AD203B41FA5}">
                      <a16:colId xmlns="" xmlns:a16="http://schemas.microsoft.com/office/drawing/2014/main" val="3808524914"/>
                    </a:ext>
                  </a:extLst>
                </a:gridCol>
              </a:tblGrid>
              <a:tr h="1196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Матюшин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/>
                        <a:t>Геральд</a:t>
                      </a:r>
                      <a:r>
                        <a:rPr lang="ru-RU" sz="1600" dirty="0" smtClean="0"/>
                        <a:t> Николаевич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62457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1543547"/>
            <a:ext cx="553998" cy="42484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CC0000"/>
                  </a:solidFill>
                </a:ln>
                <a:noFill/>
                <a:hlinkClick r:id="rId6" action="ppaction://hlinksldjump"/>
              </a:rPr>
              <a:t>Патриотическое воспитание </a:t>
            </a:r>
            <a:endParaRPr lang="ru-RU" sz="2400" b="1" dirty="0">
              <a:ln>
                <a:solidFill>
                  <a:srgbClr val="CC0000"/>
                </a:solidFill>
              </a:ln>
              <a:noFill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22642" y="2429778"/>
            <a:ext cx="553998" cy="23020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CC0000"/>
                  </a:solidFill>
                </a:ln>
                <a:hlinkClick r:id="rId7" action="ppaction://hlinksldjump"/>
              </a:rPr>
              <a:t>Краеведение</a:t>
            </a:r>
            <a:endParaRPr lang="ru-RU" sz="2400" b="1" dirty="0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2050" name="Picture 2" descr="115 лет со дня рождения Дмитрия Сергеевича Лихачёва ...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220" y="2485772"/>
            <a:ext cx="8586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.Д. Ушинский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50" y="1245781"/>
            <a:ext cx="99340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КАРЕНКО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447" y="3725763"/>
            <a:ext cx="70370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асилий Сухомлинский - биография, факты, фото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375" y="5085184"/>
            <a:ext cx="81028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30000">
                      <a:srgbClr val="C00000">
                        <a:alpha val="42000"/>
                      </a:srgb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Моя будущая профессия</a:t>
            </a:r>
            <a:endParaRPr lang="ru-RU" b="1" dirty="0">
              <a:ln>
                <a:solidFill>
                  <a:srgbClr val="C00000"/>
                </a:solidFill>
              </a:ln>
              <a:gradFill flip="none" rotWithShape="1">
                <a:gsLst>
                  <a:gs pos="30000">
                    <a:srgbClr val="C00000">
                      <a:alpha val="42000"/>
                    </a:srgb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2100" y="4257091"/>
            <a:ext cx="3043250" cy="19198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69" y="1045136"/>
            <a:ext cx="4870459" cy="2292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69" y="3681028"/>
            <a:ext cx="4625966" cy="280326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398432" y="1045136"/>
            <a:ext cx="3624559" cy="2705906"/>
            <a:chOff x="5364088" y="1620937"/>
            <a:chExt cx="3624559" cy="270590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88" y="1620937"/>
              <a:ext cx="3624559" cy="2705906"/>
            </a:xfrm>
            <a:prstGeom prst="rect">
              <a:avLst/>
            </a:prstGeom>
          </p:spPr>
        </p:pic>
        <p:pic>
          <p:nvPicPr>
            <p:cNvPr id="8" name="Объект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0359" y="2636912"/>
              <a:ext cx="746632" cy="1366961"/>
            </a:xfrm>
            <a:prstGeom prst="rect">
              <a:avLst/>
            </a:prstGeom>
          </p:spPr>
        </p:pic>
        <p:pic>
          <p:nvPicPr>
            <p:cNvPr id="9" name="Объект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9060" y="3528785"/>
              <a:ext cx="1325194" cy="490662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432" y="4005064"/>
            <a:ext cx="3415690" cy="2606901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176962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>
                  <a:solidFill>
                    <a:srgbClr val="C20823"/>
                  </a:solidFill>
                </a:ln>
                <a:gradFill flip="none" rotWithShape="1">
                  <a:gsLst>
                    <a:gs pos="32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Сообщение «Моя семейная реликвия»</a:t>
            </a:r>
            <a:endParaRPr lang="ru-RU" b="1" dirty="0">
              <a:ln>
                <a:solidFill>
                  <a:srgbClr val="C20823"/>
                </a:solidFill>
              </a:ln>
              <a:gradFill flip="none" rotWithShape="1">
                <a:gsLst>
                  <a:gs pos="32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2" y="2126856"/>
            <a:ext cx="2544283" cy="1908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792339"/>
            <a:ext cx="2226771" cy="2553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3413681" cy="2560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701" y="3985286"/>
            <a:ext cx="2667061" cy="2000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787" y="4545124"/>
            <a:ext cx="3134714" cy="2099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9003" y="3881720"/>
            <a:ext cx="2943239" cy="2207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" y="5248260"/>
            <a:ext cx="2114633" cy="1585975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60298" y="6190873"/>
            <a:ext cx="63403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13581" y="-243408"/>
            <a:ext cx="83992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Теоретическое обоснование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764704"/>
            <a:ext cx="835292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202122"/>
                </a:solidFill>
              </a:rPr>
              <a:t>	</a:t>
            </a:r>
            <a:r>
              <a:rPr lang="ru-RU" sz="2200" b="1" dirty="0"/>
              <a:t>	</a:t>
            </a:r>
            <a:endParaRPr lang="ru-RU" sz="2200" b="1" dirty="0" smtClean="0"/>
          </a:p>
          <a:p>
            <a:pPr algn="just"/>
            <a:r>
              <a:rPr lang="ru-RU" sz="2200" b="1" dirty="0" smtClean="0"/>
              <a:t>	Краеведение</a:t>
            </a:r>
            <a:r>
              <a:rPr lang="ru-RU" sz="2200" b="1" dirty="0"/>
              <a:t> </a:t>
            </a:r>
            <a:r>
              <a:rPr lang="ru-RU" sz="2200" dirty="0"/>
              <a:t>- наука об изучении природы, населения, хозяйства, истории и культуры своей местности</a:t>
            </a:r>
            <a:r>
              <a:rPr lang="ru-RU" sz="2200" dirty="0" smtClean="0"/>
              <a:t>.</a:t>
            </a:r>
            <a:r>
              <a:rPr lang="ru-RU" sz="2200" b="1" dirty="0"/>
              <a:t> </a:t>
            </a:r>
            <a:endParaRPr lang="ru-RU" sz="2200" b="1" dirty="0" smtClean="0"/>
          </a:p>
          <a:p>
            <a:pPr algn="just"/>
            <a:r>
              <a:rPr lang="ru-RU" sz="2200" b="1" dirty="0"/>
              <a:t>	</a:t>
            </a:r>
            <a:r>
              <a:rPr lang="ru-RU" sz="2200" b="1" dirty="0" smtClean="0"/>
              <a:t>Патриотическое </a:t>
            </a:r>
            <a:r>
              <a:rPr lang="ru-RU" sz="2200" b="1" dirty="0"/>
              <a:t>воспитание - </a:t>
            </a:r>
            <a:r>
              <a:rPr lang="ru-RU" sz="2200" dirty="0"/>
              <a:t>целостный педагогический процесс, основанный на взаимодействии субъектов воспитания и направленный на развитие чувств патриотизма (В.И. Савченко).</a:t>
            </a:r>
          </a:p>
          <a:p>
            <a:pPr algn="just"/>
            <a:r>
              <a:rPr lang="ru-RU" sz="2200" dirty="0" smtClean="0"/>
              <a:t>	Понятие </a:t>
            </a:r>
            <a:r>
              <a:rPr lang="ru-RU" sz="2200" b="1" dirty="0"/>
              <a:t>малой родины</a:t>
            </a:r>
            <a:r>
              <a:rPr lang="ru-RU" sz="2200" dirty="0"/>
              <a:t> характеризует жизненный мир человека, началом которого является пространство детства и отрочества со всеми их объективными ценностями, с элементами </a:t>
            </a:r>
            <a:r>
              <a:rPr lang="ru-RU" sz="2200" dirty="0" err="1"/>
              <a:t>мифологизации</a:t>
            </a:r>
            <a:r>
              <a:rPr lang="ru-RU" sz="2200" dirty="0"/>
              <a:t>, «воображением памяти» (Я. Голосовкер).</a:t>
            </a:r>
          </a:p>
          <a:p>
            <a:r>
              <a:rPr lang="ru-RU" sz="2200" dirty="0" smtClean="0"/>
              <a:t>	Родина </a:t>
            </a:r>
            <a:r>
              <a:rPr lang="ru-RU" sz="2200" dirty="0"/>
              <a:t>для человека - самое дорогое и </a:t>
            </a:r>
            <a:r>
              <a:rPr lang="ru-RU" sz="2200" dirty="0" smtClean="0"/>
              <a:t>священное, без </a:t>
            </a:r>
            <a:r>
              <a:rPr lang="ru-RU" sz="2200" dirty="0"/>
              <a:t>чего человек перестает быть </a:t>
            </a:r>
            <a:r>
              <a:rPr lang="ru-RU" sz="2200" dirty="0" smtClean="0"/>
              <a:t>личностью</a:t>
            </a:r>
            <a:r>
              <a:rPr lang="ru-RU" sz="2200" dirty="0"/>
              <a:t>.</a:t>
            </a:r>
            <a:r>
              <a:rPr lang="ru-RU" sz="2200" i="1" dirty="0" smtClean="0"/>
              <a:t> (В</a:t>
            </a:r>
            <a:r>
              <a:rPr lang="ru-RU" sz="2200" i="1" dirty="0"/>
              <a:t>. А. </a:t>
            </a:r>
            <a:r>
              <a:rPr lang="ru-RU" sz="2200" i="1" dirty="0" smtClean="0"/>
              <a:t>Сухомлинский).</a:t>
            </a:r>
            <a:endParaRPr lang="ru-RU" sz="2200" dirty="0"/>
          </a:p>
          <a:p>
            <a:pPr algn="just"/>
            <a:r>
              <a:rPr lang="ru-RU" sz="2200" dirty="0"/>
              <a:t>	</a:t>
            </a:r>
            <a:r>
              <a:rPr lang="ru-RU" sz="2200" b="1" dirty="0"/>
              <a:t>Содержательный аспект </a:t>
            </a:r>
            <a:r>
              <a:rPr lang="ru-RU" sz="2200" dirty="0"/>
              <a:t>краеведения выражается в познании различных сторон жизни края: социальной, культурной, политической, экономической; представителей разных поколений своей семьи, жителей края, представителей ближайшего </a:t>
            </a:r>
            <a:r>
              <a:rPr lang="ru-RU" sz="2200" dirty="0" smtClean="0"/>
              <a:t>окружения.</a:t>
            </a:r>
            <a:endParaRPr lang="ru-RU" sz="22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95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00" y="0"/>
            <a:ext cx="882098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C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Цель и задачи педагогической деятельности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C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232756"/>
            <a:ext cx="8388932" cy="5328592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Цель:</a:t>
            </a:r>
            <a:r>
              <a:rPr lang="ru-RU" sz="3800" dirty="0"/>
              <a:t> </a:t>
            </a:r>
            <a:r>
              <a:rPr lang="ru-RU" sz="3800" dirty="0" smtClean="0">
                <a:solidFill>
                  <a:srgbClr val="0310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опыта работы по формированию любви к малой родине у младших школьников средствами краеведческого материала в урочной и внеурочной деятельности</a:t>
            </a:r>
            <a:r>
              <a:rPr lang="ru-RU" sz="3800" dirty="0" smtClean="0">
                <a:solidFill>
                  <a:srgbClr val="0310BD"/>
                </a:solidFill>
              </a:rPr>
              <a:t>.</a:t>
            </a:r>
            <a:endParaRPr lang="ru-RU" sz="3800" dirty="0">
              <a:solidFill>
                <a:srgbClr val="0310BD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3800" b="1" dirty="0" smtClean="0">
              <a:solidFill>
                <a:srgbClr val="C0000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Задачи</a:t>
            </a:r>
            <a:r>
              <a:rPr lang="ru-RU" sz="3800" b="1" dirty="0">
                <a:solidFill>
                  <a:srgbClr val="C00000"/>
                </a:solidFill>
              </a:rPr>
              <a:t>:</a:t>
            </a:r>
            <a:endParaRPr lang="ru-RU" sz="3800" dirty="0">
              <a:solidFill>
                <a:srgbClr val="C00000"/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ru-RU" sz="3700" dirty="0" smtClean="0">
                <a:solidFill>
                  <a:srgbClr val="0310BD"/>
                </a:solidFill>
              </a:rPr>
              <a:t>Проанализировать психолого-педагогическую литературу </a:t>
            </a:r>
            <a:r>
              <a:rPr lang="ru-RU" sz="3700" dirty="0">
                <a:solidFill>
                  <a:srgbClr val="0310BD"/>
                </a:solidFill>
              </a:rPr>
              <a:t>по формированию любви к малой родине у младших школьников </a:t>
            </a:r>
            <a:r>
              <a:rPr lang="ru-RU" sz="3700" dirty="0" smtClean="0">
                <a:solidFill>
                  <a:srgbClr val="0310BD"/>
                </a:solidFill>
              </a:rPr>
              <a:t>средствами краеведческого материала.</a:t>
            </a:r>
          </a:p>
          <a:p>
            <a:pPr lvl="0" algn="just">
              <a:spcBef>
                <a:spcPts val="0"/>
              </a:spcBef>
            </a:pPr>
            <a:r>
              <a:rPr lang="ru-RU" sz="3700" dirty="0" smtClean="0">
                <a:solidFill>
                  <a:srgbClr val="0310BD"/>
                </a:solidFill>
              </a:rPr>
              <a:t>Создать </a:t>
            </a:r>
            <a:r>
              <a:rPr lang="ru-RU" sz="3700" dirty="0">
                <a:solidFill>
                  <a:srgbClr val="0310BD"/>
                </a:solidFill>
              </a:rPr>
              <a:t>систему работы по </a:t>
            </a:r>
            <a:r>
              <a:rPr lang="ru-RU" sz="3700" dirty="0" smtClean="0">
                <a:solidFill>
                  <a:srgbClr val="0310BD"/>
                </a:solidFill>
              </a:rPr>
              <a:t>формированию </a:t>
            </a:r>
            <a:r>
              <a:rPr lang="ru-RU" sz="3700" dirty="0">
                <a:solidFill>
                  <a:srgbClr val="0310BD"/>
                </a:solidFill>
              </a:rPr>
              <a:t>любви к малой родине у младших школьников </a:t>
            </a:r>
            <a:r>
              <a:rPr lang="ru-RU" sz="3700" dirty="0" smtClean="0">
                <a:solidFill>
                  <a:srgbClr val="0310BD"/>
                </a:solidFill>
              </a:rPr>
              <a:t>в урочной и внеурочной деятельности  </a:t>
            </a:r>
            <a:r>
              <a:rPr lang="ru-RU" sz="3700" dirty="0">
                <a:solidFill>
                  <a:srgbClr val="0310BD"/>
                </a:solidFill>
              </a:rPr>
              <a:t>через краеведческое содержание.</a:t>
            </a:r>
          </a:p>
          <a:p>
            <a:pPr algn="just">
              <a:spcBef>
                <a:spcPts val="0"/>
              </a:spcBef>
            </a:pPr>
            <a:r>
              <a:rPr lang="ru-RU" sz="3700" dirty="0" smtClean="0">
                <a:solidFill>
                  <a:srgbClr val="0310BD"/>
                </a:solidFill>
              </a:rPr>
              <a:t>Проанализировать динамику показателей патриотического воспитания по итогам проведенной работы.</a:t>
            </a:r>
            <a:endParaRPr lang="ru-RU" sz="3700" dirty="0">
              <a:solidFill>
                <a:srgbClr val="0310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855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Диапазон личного 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вклада и его новизна</a:t>
            </a:r>
            <a:endParaRPr lang="ru-RU" sz="3600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7260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>
                <a:solidFill>
                  <a:srgbClr val="C00000"/>
                </a:solidFill>
              </a:rPr>
              <a:t>Диапазон личного вклада </a:t>
            </a:r>
            <a:r>
              <a:rPr lang="ru-RU" sz="3800" dirty="0">
                <a:solidFill>
                  <a:srgbClr val="0310BD"/>
                </a:solidFill>
              </a:rPr>
              <a:t>демонстрирует единую систему «урок – внеурочная работа».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800" b="1" dirty="0">
                <a:solidFill>
                  <a:srgbClr val="C00000"/>
                </a:solidFill>
              </a:rPr>
              <a:t>Новизна </a:t>
            </a:r>
            <a:r>
              <a:rPr lang="ru-RU" sz="3800" b="1" dirty="0" smtClean="0">
                <a:solidFill>
                  <a:srgbClr val="C00000"/>
                </a:solidFill>
              </a:rPr>
              <a:t>опыта</a:t>
            </a:r>
            <a:r>
              <a:rPr lang="ru-RU" sz="3800" dirty="0" smtClean="0">
                <a:solidFill>
                  <a:srgbClr val="C00000"/>
                </a:solidFill>
              </a:rPr>
              <a:t>:</a:t>
            </a:r>
            <a:endParaRPr lang="ru-RU" sz="3800" dirty="0">
              <a:solidFill>
                <a:srgbClr val="C00000"/>
              </a:solidFill>
            </a:endParaRPr>
          </a:p>
          <a:p>
            <a:pPr marL="514350" lvl="0" indent="-514350" algn="just">
              <a:spcBef>
                <a:spcPts val="0"/>
              </a:spcBef>
              <a:buFont typeface="+mj-lt"/>
              <a:buAutoNum type="arabicPeriod"/>
            </a:pPr>
            <a:r>
              <a:rPr lang="ru-RU" sz="3800" dirty="0" smtClean="0">
                <a:solidFill>
                  <a:srgbClr val="0310BD"/>
                </a:solidFill>
              </a:rPr>
              <a:t>Создана система работы по </a:t>
            </a:r>
            <a:r>
              <a:rPr lang="ru-RU" sz="4000" dirty="0" smtClean="0">
                <a:solidFill>
                  <a:srgbClr val="0310BD"/>
                </a:solidFill>
              </a:rPr>
              <a:t>формированию </a:t>
            </a:r>
            <a:r>
              <a:rPr lang="ru-RU" sz="4000" dirty="0">
                <a:solidFill>
                  <a:srgbClr val="0310BD"/>
                </a:solidFill>
              </a:rPr>
              <a:t>любви к малой родине у младших школьников средствами краеведческого материала в </a:t>
            </a:r>
            <a:r>
              <a:rPr lang="ru-RU" sz="4000" dirty="0" smtClean="0">
                <a:solidFill>
                  <a:srgbClr val="0310BD"/>
                </a:solidFill>
              </a:rPr>
              <a:t> урочной и внеурочной деятельности.</a:t>
            </a:r>
            <a:endParaRPr lang="ru-RU" sz="4000" dirty="0">
              <a:solidFill>
                <a:srgbClr val="0310BD"/>
              </a:solidFill>
            </a:endParaRPr>
          </a:p>
          <a:p>
            <a:pPr marL="514350" indent="-514350" algn="just">
              <a:spcBef>
                <a:spcPts val="0"/>
              </a:spcBef>
              <a:buFont typeface="+mj-lt"/>
              <a:buAutoNum type="arabicPeriod"/>
            </a:pPr>
            <a:endParaRPr lang="ru-RU" sz="3800" dirty="0" smtClean="0">
              <a:solidFill>
                <a:srgbClr val="0310BD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3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-207404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gradFill flip="none" rotWithShape="1">
                  <a:gsLst>
                    <a:gs pos="28000">
                      <a:srgbClr val="C00000"/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rgbClr val="00206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Система работы</a:t>
            </a:r>
            <a:endParaRPr lang="ru-RU" sz="3600" b="1" dirty="0">
              <a:ln>
                <a:solidFill>
                  <a:srgbClr val="C00000"/>
                </a:solidFill>
              </a:ln>
              <a:gradFill flip="none" rotWithShape="1">
                <a:gsLst>
                  <a:gs pos="28000">
                    <a:srgbClr val="C00000"/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rgbClr val="00206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764704"/>
            <a:ext cx="8280920" cy="57966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dirty="0" smtClean="0"/>
              <a:t>	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244001"/>
              </p:ext>
            </p:extLst>
          </p:nvPr>
        </p:nvGraphicFramePr>
        <p:xfrm>
          <a:off x="377238" y="1760116"/>
          <a:ext cx="8395279" cy="46866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834">
                  <a:extLst>
                    <a:ext uri="{9D8B030D-6E8A-4147-A177-3AD203B41FA5}">
                      <a16:colId xmlns="" xmlns:a16="http://schemas.microsoft.com/office/drawing/2014/main" val="2630894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21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70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61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Раздел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класс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класс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класс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класс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433744"/>
                  </a:ext>
                </a:extLst>
              </a:tr>
              <a:tr h="240784"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Человек и общество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55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Семья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«Как</a:t>
                      </a:r>
                      <a:r>
                        <a:rPr lang="ru-RU" sz="1800" baseline="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 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живёт</a:t>
                      </a:r>
                      <a:r>
                        <a:rPr lang="ru-RU" sz="1800" baseline="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 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наша</a:t>
                      </a:r>
                      <a:r>
                        <a:rPr lang="ru-RU" sz="1800" baseline="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 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2" action="ppaction://hlinksldjump"/>
                        </a:rPr>
                        <a:t>семья»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3" action="ppaction://hlinksldjump"/>
                        </a:rPr>
                        <a:t>«Наша дружная семья»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effectLst/>
                          <a:hlinkClick r:id="rId4" action="ppaction://hlinksldjump"/>
                        </a:rPr>
                        <a:t>«Здоровый образ жизни»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5" action="ppaction://hlinksldjump"/>
                        </a:rPr>
                        <a:t>«Великая война и Великая Победа»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4061093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История Отечества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6" action="ppaction://hlinksldjump"/>
                        </a:rPr>
                        <a:t>«Моя малая родина»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7" action="ppaction://hlinksldjump"/>
                        </a:rPr>
                        <a:t>«Город и село»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8" action="ppaction://hlinksldjump"/>
                        </a:rPr>
                        <a:t>«Музей путешествий»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9" action="ppaction://hlinksldjump"/>
                        </a:rPr>
                        <a:t>«Страницы истории </a:t>
                      </a:r>
                      <a:r>
                        <a:rPr lang="en-US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9" action="ppaction://hlinksldjump"/>
                        </a:rPr>
                        <a:t>XIX 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solidFill>
                            <a:srgbClr val="0310BD"/>
                          </a:solidFill>
                          <a:hlinkClick r:id="rId9" action="ppaction://hlinksldjump"/>
                        </a:rPr>
                        <a:t>века»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solidFill>
                          <a:srgbClr val="0310B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60500366"/>
                  </a:ext>
                </a:extLst>
              </a:tr>
              <a:tr h="298296"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Человек и природа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35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Вода и водные богатства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0" action="ppaction://hlinksldjump"/>
                        </a:rPr>
                        <a:t>«Куда текут реки»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1" action="ppaction://hlinksldjump"/>
                        </a:rPr>
                        <a:t>«Про воду»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2" action="ppaction://hlinksldjump"/>
                        </a:rPr>
                        <a:t>«Берегите воду»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3" action="ppaction://hlinksldjump"/>
                        </a:rPr>
                        <a:t>«Водные богатства нашего края»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820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Животные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4" action="ppaction://hlinksldjump"/>
                        </a:rPr>
                        <a:t>«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effectLst/>
                          <a:hlinkClick r:id="rId14" action="ppaction://hlinksldjump"/>
                        </a:rPr>
                        <a:t>Как зимой помочь птицам?»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n>
                            <a:solidFill>
                              <a:srgbClr val="0310BD"/>
                            </a:solidFill>
                          </a:ln>
                          <a:effectLst/>
                          <a:hlinkClick r:id="rId15" action="ppaction://hlinksldjump"/>
                        </a:rPr>
                        <a:t>«</a:t>
                      </a:r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effectLst/>
                          <a:hlinkClick r:id="rId15" action="ppaction://hlinksldjump"/>
                        </a:rPr>
                        <a:t>Дикие и домашние животные»</a:t>
                      </a:r>
                      <a:endParaRPr lang="ru-RU" sz="1800" i="0" dirty="0" smtClean="0">
                        <a:ln>
                          <a:solidFill>
                            <a:srgbClr val="0310BD"/>
                          </a:solidFill>
                        </a:ln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6" action="ppaction://hlinksldjump"/>
                        </a:rPr>
                        <a:t>«Разнообразие природы родного края»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n>
                            <a:solidFill>
                              <a:srgbClr val="0310BD"/>
                            </a:solidFill>
                          </a:ln>
                          <a:hlinkClick r:id="rId17" action="ppaction://hlinksldjump"/>
                        </a:rPr>
                        <a:t>«Родной край – часть большой страны»</a:t>
                      </a:r>
                      <a:endParaRPr lang="ru-RU" sz="1800" i="0" dirty="0">
                        <a:ln>
                          <a:solidFill>
                            <a:srgbClr val="0310BD"/>
                          </a:solidFill>
                        </a:ln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238" y="667745"/>
            <a:ext cx="8389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Урочная деятельность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(на примере уроков окружающего мира)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440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18607</TotalTime>
  <Words>3915</Words>
  <Application>Microsoft Office PowerPoint</Application>
  <PresentationFormat>Экран (4:3)</PresentationFormat>
  <Paragraphs>573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Corbel</vt:lpstr>
      <vt:lpstr>Times New Roman</vt:lpstr>
      <vt:lpstr>Глубина</vt:lpstr>
      <vt:lpstr>Профессиональное  портфолио учителя</vt:lpstr>
      <vt:lpstr>Презентация PowerPoint</vt:lpstr>
      <vt:lpstr>  Условия формирования опыта  </vt:lpstr>
      <vt:lpstr>Актуальность</vt:lpstr>
      <vt:lpstr>Теоретическое обоснование</vt:lpstr>
      <vt:lpstr>Презентация PowerPoint</vt:lpstr>
      <vt:lpstr>Цель и задачи педагогической деятельности</vt:lpstr>
      <vt:lpstr>Диапазон личного вклада и его новизна</vt:lpstr>
      <vt:lpstr>Система работы</vt:lpstr>
      <vt:lpstr>Система работы</vt:lpstr>
      <vt:lpstr>Система работы</vt:lpstr>
      <vt:lpstr>Результативность опыта </vt:lpstr>
      <vt:lpstr>Транслируемость опыта</vt:lpstr>
      <vt:lpstr>Литература</vt:lpstr>
      <vt:lpstr>«Как живёт наша семья» (1 класс)</vt:lpstr>
      <vt:lpstr>«Наша дружная семья» (2 класс)</vt:lpstr>
      <vt:lpstr>«Здоровый образ жизни» (3 класс) </vt:lpstr>
      <vt:lpstr>  «Великая война и Великая Победа» (4 класс)  </vt:lpstr>
      <vt:lpstr>  «Моя малая родина» (1 класс)  </vt:lpstr>
      <vt:lpstr>  «Город и село» (2 класс)  </vt:lpstr>
      <vt:lpstr>  «Музей путешествий» (3 класс)  </vt:lpstr>
      <vt:lpstr>  «Страницы истории XIX века» (4 класс)  </vt:lpstr>
      <vt:lpstr>«Куда текут реки» (1 класс)</vt:lpstr>
      <vt:lpstr>«Про воду» (2 класс)</vt:lpstr>
      <vt:lpstr>«Берегите воду» (3 класс)</vt:lpstr>
      <vt:lpstr>«Водные богатства нашего края» (4 класс)</vt:lpstr>
      <vt:lpstr>«Как зимой помочь птицам?» (1 класс)</vt:lpstr>
      <vt:lpstr>«Дикие и домашние животные» (2 класс)</vt:lpstr>
      <vt:lpstr>«Разнообразие природы родного края» (3 класс)</vt:lpstr>
      <vt:lpstr>«Родной край – часть большой страны» (4 класс)</vt:lpstr>
      <vt:lpstr>«Родной край – часть большой страны»   (4 класс)</vt:lpstr>
      <vt:lpstr>Выставка рисунков  «Моя семья – самая лучшая»</vt:lpstr>
      <vt:lpstr>«Восстанови пословицу»</vt:lpstr>
      <vt:lpstr>Текст «Что было на месте Сарова?» </vt:lpstr>
      <vt:lpstr>Текст «Реки Сарова»</vt:lpstr>
      <vt:lpstr>Текст «Вода Сарова»</vt:lpstr>
      <vt:lpstr>Как определить качество воды в домашних условиях</vt:lpstr>
      <vt:lpstr>Кроссворд «Домашние животные»</vt:lpstr>
      <vt:lpstr>Ребусы «Животные нашего леса»</vt:lpstr>
      <vt:lpstr>Текст «Животный мир Нижегородской области»</vt:lpstr>
      <vt:lpstr>Перечень умений, приобретённых на уроках с использованием краеведческого материала </vt:lpstr>
      <vt:lpstr>Анализ сформированности умений, приобретённых на уроках окружающего мира с использованием краеведческого материала* </vt:lpstr>
      <vt:lpstr>Презентация PowerPoint</vt:lpstr>
      <vt:lpstr>Презентация PowerPoint</vt:lpstr>
      <vt:lpstr>Презентация PowerPoint</vt:lpstr>
      <vt:lpstr>Ушинский К.Д., Лихачёв Д.С.,  Макаренко А.С., Сухомлинский В.А.</vt:lpstr>
      <vt:lpstr>ГТО – норма жизни</vt:lpstr>
      <vt:lpstr>«Жемчужины Сарова»</vt:lpstr>
      <vt:lpstr>Моя родословная</vt:lpstr>
      <vt:lpstr>Моя будущая профессия</vt:lpstr>
      <vt:lpstr>Сообщение «Моя семейная реликвия»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проектных технологий во внеурочное время</dc:title>
  <dc:creator>User</dc:creator>
  <cp:lastModifiedBy>ASUS</cp:lastModifiedBy>
  <cp:revision>1214</cp:revision>
  <cp:lastPrinted>2018-03-18T12:02:30Z</cp:lastPrinted>
  <dcterms:created xsi:type="dcterms:W3CDTF">2015-02-23T14:10:54Z</dcterms:created>
  <dcterms:modified xsi:type="dcterms:W3CDTF">2024-11-07T12:57:33Z</dcterms:modified>
</cp:coreProperties>
</file>