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33" r:id="rId3"/>
    <p:sldMasterId id="2147483745" r:id="rId4"/>
  </p:sldMasterIdLst>
  <p:sldIdLst>
    <p:sldId id="256" r:id="rId5"/>
    <p:sldId id="261" r:id="rId6"/>
    <p:sldId id="262" r:id="rId7"/>
    <p:sldId id="260" r:id="rId8"/>
    <p:sldId id="263" r:id="rId9"/>
    <p:sldId id="264" r:id="rId10"/>
    <p:sldId id="266" r:id="rId11"/>
    <p:sldId id="280" r:id="rId12"/>
    <p:sldId id="276" r:id="rId13"/>
    <p:sldId id="277" r:id="rId14"/>
    <p:sldId id="279" r:id="rId15"/>
    <p:sldId id="265" r:id="rId16"/>
    <p:sldId id="267" r:id="rId17"/>
    <p:sldId id="268" r:id="rId18"/>
    <p:sldId id="269" r:id="rId19"/>
    <p:sldId id="270" r:id="rId20"/>
    <p:sldId id="273" r:id="rId21"/>
    <p:sldId id="274" r:id="rId22"/>
    <p:sldId id="275" r:id="rId23"/>
    <p:sldId id="257" r:id="rId24"/>
    <p:sldId id="258" r:id="rId25"/>
  </p:sldIdLst>
  <p:sldSz cx="9144000" cy="6858000" type="screen4x3"/>
  <p:notesSz cx="67611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  <a:srgbClr val="800000"/>
    <a:srgbClr val="8002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854" y="-4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01584F-E9D0-4AF0-942C-ECD6EC0A225E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94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356CC4-C3C6-45AF-8250-B493C3C31B0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86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834ECF-17F7-4AA7-A077-FCD6130E6E8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08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01584F-E9D0-4AF0-942C-ECD6EC0A225E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57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7DA5B6-5D00-4427-8CBF-941EDA77CC4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0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CD1C04-2201-45B8-92A4-F1A4F2BB253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83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3756EF-D180-46A8-81A5-FE8DEC2E29F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39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7C9B43-9841-4718-9904-CD7943E8BD8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84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79624F-D93C-4BAC-B28D-7035982EA3AF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77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360EA4-D420-43F3-B44B-4F8402BEA95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96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825EB6-AEC4-4B79-AD20-F7D98708086E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22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7DA5B6-5D00-4427-8CBF-941EDA77CC4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24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50E402-E7FE-4C72-A95D-891846BD204F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42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356CC4-C3C6-45AF-8250-B493C3C31B0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20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834ECF-17F7-4AA7-A077-FCD6130E6E8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06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06BF34-AC1C-415B-A23C-A09E61E63CB1}" type="datetimeFigureOut">
              <a:rPr lang="ru-RU"/>
              <a:pPr>
                <a:defRPr/>
              </a:pPr>
              <a:t>08.06.2017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3905A-80DD-4E41-AAF7-013F7EC051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509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17CD26-0CFE-4697-B545-C7338BB2E01B}" type="datetimeFigureOut">
              <a:rPr lang="ru-RU"/>
              <a:pPr>
                <a:defRPr/>
              </a:pPr>
              <a:t>08.06.2017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813497-3C40-4A5C-A504-0F681EEE18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125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33CF55-76CE-426E-ABA5-F5C07CAF8844}" type="datetimeFigureOut">
              <a:rPr lang="ru-RU"/>
              <a:pPr>
                <a:defRPr/>
              </a:pPr>
              <a:t>08.06.2017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80A037-9EE2-4326-AD5F-F3FE6F6CDD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348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7366A2-28BB-4448-9D61-C7A3063DEDC5}" type="datetimeFigureOut">
              <a:rPr lang="ru-RU"/>
              <a:pPr>
                <a:defRPr/>
              </a:pPr>
              <a:t>08.06.2017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E8337A-AD65-491A-AACC-ACACFB5C3D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981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48B6F4-1D14-4A24-A9CC-3AEFB050A949}" type="datetimeFigureOut">
              <a:rPr lang="ru-RU"/>
              <a:pPr>
                <a:defRPr/>
              </a:pPr>
              <a:t>08.06.2017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50380B-CFA5-4EE3-BB03-9B8B25EEC1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169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C13D78-5EF8-49CD-AC87-EFFB827080DC}" type="datetimeFigureOut">
              <a:rPr lang="ru-RU"/>
              <a:pPr>
                <a:defRPr/>
              </a:pPr>
              <a:t>08.06.2017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846BA4-AF3F-44CC-BBF7-D7902DBCBD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043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070398-72B1-4CCB-912F-CDE5097ACEBE}" type="datetimeFigureOut">
              <a:rPr lang="ru-RU"/>
              <a:pPr>
                <a:defRPr/>
              </a:pPr>
              <a:t>08.06.2017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05F0BC-7A8A-4A39-A9C3-3C0999030B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47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CD1C04-2201-45B8-92A4-F1A4F2BB253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19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36A705-0C0F-4823-82DB-FB448C39D9D2}" type="datetimeFigureOut">
              <a:rPr lang="ru-RU"/>
              <a:pPr>
                <a:defRPr/>
              </a:pPr>
              <a:t>08.06.2017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DEB9A1-6749-4D13-BF31-148228A04B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769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86FEE0-33DC-48E2-B68B-CF66668C3988}" type="datetimeFigureOut">
              <a:rPr lang="ru-RU"/>
              <a:pPr>
                <a:defRPr/>
              </a:pPr>
              <a:t>08.06.2017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6CFF6-2A17-4FC2-9C72-5F3F3F79C8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222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2C078-C303-41EC-9BCE-6080E989E771}" type="datetimeFigureOut">
              <a:rPr lang="ru-RU"/>
              <a:pPr>
                <a:defRPr/>
              </a:pPr>
              <a:t>08.06.2017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91E508-90ED-4727-9562-512C54B00F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42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585BBC-B1F3-4088-A1D0-6C29CC87925B}" type="datetimeFigureOut">
              <a:rPr lang="ru-RU"/>
              <a:pPr>
                <a:defRPr/>
              </a:pPr>
              <a:t>08.06.2017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ABCB24-5285-49CE-8E4E-317F9FD2F5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83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7B0F68-667B-45C5-85A7-3BD00C89EBE1}" type="datetimeFigureOut">
              <a:rPr lang="ru-RU"/>
              <a:pPr>
                <a:defRPr/>
              </a:pPr>
              <a:t>08.06.2017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24B96-048B-46C3-98A7-9644E35263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528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3DAE0-A0EA-404A-9FA6-285CDA122818}" type="datetimeFigureOut">
              <a:rPr lang="ru-RU"/>
              <a:pPr>
                <a:defRPr/>
              </a:pPr>
              <a:t>08.06.2017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D5D7E-50CA-4EC0-A1B1-A1DDAB524D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619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28DB74-EC4C-493A-972D-2A0845A5E9CA}" type="datetimeFigureOut">
              <a:rPr lang="ru-RU"/>
              <a:pPr>
                <a:defRPr/>
              </a:pPr>
              <a:t>08.06.2017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FEC30E-E7AE-4A01-92FD-F0925627EB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649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D24749-82FC-43F6-96DB-97D09E8AF136}" type="datetimeFigureOut">
              <a:rPr lang="ru-RU"/>
              <a:pPr>
                <a:defRPr/>
              </a:pPr>
              <a:t>08.06.2017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6218D-60D5-4E27-98EB-405BD3D0BB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284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0A232-7E81-4F84-92BC-DC5ADF7658B9}" type="datetimeFigureOut">
              <a:rPr lang="ru-RU"/>
              <a:pPr>
                <a:defRPr/>
              </a:pPr>
              <a:t>08.06.2017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604A1-C355-4FEE-9759-60328E20CB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59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9D1A65-4512-4BDC-9D2D-5D56C1BDCCC6}" type="datetimeFigureOut">
              <a:rPr lang="ru-RU"/>
              <a:pPr>
                <a:defRPr/>
              </a:pPr>
              <a:t>08.06.2017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B110F4-CED1-44F7-8BAF-2AAA96FC9A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487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3756EF-D180-46A8-81A5-FE8DEC2E29F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61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4F8FC-1F42-4E85-BE51-4E9B8BFAA6C0}" type="datetimeFigureOut">
              <a:rPr lang="ru-RU"/>
              <a:pPr>
                <a:defRPr/>
              </a:pPr>
              <a:t>08.06.2017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F14FE1-34E3-4B88-9F77-247A4F3458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83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68DC2C-944F-498A-9378-DF73427DD69D}" type="datetimeFigureOut">
              <a:rPr lang="ru-RU"/>
              <a:pPr>
                <a:defRPr/>
              </a:pPr>
              <a:t>08.06.2017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8673E-892F-404A-99C3-AAC713F6CF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282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F9F2B1-F6F4-47D0-A987-3013AD80439E}" type="datetimeFigureOut">
              <a:rPr lang="ru-RU"/>
              <a:pPr>
                <a:defRPr/>
              </a:pPr>
              <a:t>08.06.2017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B619D5-D0D2-423C-B516-5329E9E741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800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12D8C8-BC86-402D-85C7-82604E55B23A}" type="datetimeFigureOut">
              <a:rPr lang="ru-RU"/>
              <a:pPr>
                <a:defRPr/>
              </a:pPr>
              <a:t>08.06.2017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04F2A-C1A4-472F-AEDA-80FE9B575A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51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5B203-FD50-427B-A62B-56DD33F73493}" type="datetimeFigureOut">
              <a:rPr lang="ru-RU"/>
              <a:pPr>
                <a:defRPr/>
              </a:pPr>
              <a:t>08.06.2017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AA8FB6-DA5D-4293-A8BE-2B12591EAC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709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7C9B43-9841-4718-9904-CD7943E8BD8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33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79624F-D93C-4BAC-B28D-7035982EA3AF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31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360EA4-D420-43F3-B44B-4F8402BEA95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64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825EB6-AEC4-4B79-AD20-F7D98708086E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86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50E402-E7FE-4C72-A95D-891846BD204F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87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99CC"/>
            </a:gs>
            <a:gs pos="100000">
              <a:srgbClr val="FFE5F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0C278B9-F3CE-4E25-8DFA-26E3F2EE5401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929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presetID="44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99CC"/>
            </a:gs>
            <a:gs pos="100000">
              <a:srgbClr val="FFE5F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0C278B9-F3CE-4E25-8DFA-26E3F2EE5401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257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presetID="44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0C278B9-F3CE-4E25-8DFA-26E3F2EE5401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  <p:pic>
        <p:nvPicPr>
          <p:cNvPr id="1031" name="Рисунок 14" descr="5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DE7936B-16B7-480D-A68A-61FB4E685D2F}" type="datetimeFigureOut">
              <a:rPr lang="ru-RU"/>
              <a:pPr>
                <a:defRPr/>
              </a:pPr>
              <a:t>08.06.2017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B3AE1E5-63C3-497F-9631-8CEA326F9A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2055" name="Рисунок 14" descr="6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30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jpeg"/><Relationship Id="rId5" Type="http://schemas.openxmlformats.org/officeDocument/2006/relationships/image" Target="../media/image28.gif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5" Type="http://schemas.openxmlformats.org/officeDocument/2006/relationships/image" Target="../media/image38.gif"/><Relationship Id="rId4" Type="http://schemas.openxmlformats.org/officeDocument/2006/relationships/hyperlink" Target="http://www.lenagold.ru/fon/clipart/b/bab/babochka62.gif" TargetMode="External"/><Relationship Id="rId9" Type="http://schemas.openxmlformats.org/officeDocument/2006/relationships/image" Target="../media/image42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188640"/>
            <a:ext cx="7920880" cy="921097"/>
          </a:xfrm>
        </p:spPr>
        <p:txBody>
          <a:bodyPr/>
          <a:lstStyle/>
          <a:p>
            <a:pPr algn="ctr"/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Интегрированный урок</a:t>
            </a:r>
            <a:endParaRPr lang="ru-RU" sz="6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484784"/>
            <a:ext cx="5220072" cy="3168352"/>
          </a:xfrm>
          <a:gradFill>
            <a:gsLst>
              <a:gs pos="0">
                <a:schemeClr val="accent6">
                  <a:tint val="50000"/>
                  <a:satMod val="300000"/>
                  <a:alpha val="8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</a:gra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Использование средств вычислительной техники и прикладных программ в сфере ремонта обуви и профилактики профессиональных заболеваний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44008" y="5524291"/>
            <a:ext cx="4499992" cy="1323439"/>
          </a:xfrm>
          <a:prstGeom prst="rect">
            <a:avLst/>
          </a:prstGeom>
          <a:gradFill>
            <a:gsLst>
              <a:gs pos="0">
                <a:schemeClr val="lt2">
                  <a:tint val="40000"/>
                  <a:satMod val="350000"/>
                  <a:alpha val="2000"/>
                </a:schemeClr>
              </a:gs>
              <a:gs pos="72000">
                <a:schemeClr val="lt2">
                  <a:tint val="45000"/>
                  <a:shade val="99000"/>
                  <a:satMod val="350000"/>
                </a:schemeClr>
              </a:gs>
              <a:gs pos="100000">
                <a:schemeClr val="lt2">
                  <a:shade val="20000"/>
                  <a:satMod val="255000"/>
                </a:schemeClr>
              </a:gs>
            </a:gsLst>
          </a:gradFill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Подготовили:</a:t>
            </a:r>
          </a:p>
          <a:p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преподаватели высшей квалификационной категории – </a:t>
            </a:r>
            <a:r>
              <a:rPr lang="ru-RU" sz="16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Гергель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С.А., </a:t>
            </a:r>
            <a:r>
              <a:rPr lang="ru-RU" sz="16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Гераськин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А.А.</a:t>
            </a:r>
          </a:p>
          <a:p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Мастер п/о первой квалификационной категории  -Санькова А.Б.</a:t>
            </a:r>
            <a:endParaRPr lang="ru-RU" sz="16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https://im0-tub-ru.yandex.net/i?id=c37aed680f069c2f8f4c5c5bf64d6142&amp;n=33&amp;h=215&amp;w=28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653136"/>
            <a:ext cx="1287767" cy="124484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mg.myloview.ru/murals/shoe-repair-shoemaker-cobbler-400-1640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276872"/>
            <a:ext cx="1546522" cy="154652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28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60648"/>
            <a:ext cx="6840760" cy="397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idx="1"/>
          </p:nvPr>
        </p:nvSpPr>
        <p:spPr>
          <a:xfrm>
            <a:off x="539552" y="4653136"/>
            <a:ext cx="8229600" cy="1396752"/>
          </a:xfrm>
          <a:solidFill>
            <a:srgbClr val="002060">
              <a:alpha val="78000"/>
            </a:srgbClr>
          </a:solidFill>
        </p:spPr>
        <p:txBody>
          <a:bodyPr/>
          <a:lstStyle/>
          <a:p>
            <a:pPr marL="0" indent="0" algn="ctr">
              <a:buNone/>
            </a:pPr>
            <a:r>
              <a:rPr lang="ru-RU" sz="4400" b="1" i="1" dirty="0" smtClean="0">
                <a:solidFill>
                  <a:srgbClr val="FFFF00"/>
                </a:solidFill>
                <a:latin typeface="Bradley Hand ITC" pitchFamily="66" charset="0"/>
              </a:rPr>
              <a:t>Романтический, фольклорный, классический, спортивный</a:t>
            </a:r>
            <a:endParaRPr lang="ru-RU" sz="4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43460" y="4653136"/>
            <a:ext cx="4206986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4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radley Hand ITC" pitchFamily="66" charset="0"/>
              </a:rPr>
              <a:t>Романтический</a:t>
            </a:r>
          </a:p>
        </p:txBody>
      </p:sp>
    </p:spTree>
    <p:extLst>
      <p:ext uri="{BB962C8B-B14F-4D97-AF65-F5344CB8AC3E}">
        <p14:creationId xmlns:p14="http://schemas.microsoft.com/office/powerpoint/2010/main" val="149528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Russkaya_narodnaya_-_Verba_verbochka_russkaya_narodnaya_x_minus_org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565212" y="4928199"/>
            <a:ext cx="8229600" cy="1396752"/>
          </a:xfrm>
          <a:prstGeom prst="rect">
            <a:avLst/>
          </a:prstGeom>
          <a:solidFill>
            <a:srgbClr val="002060">
              <a:alpha val="78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ru-RU" sz="4400" b="1" i="1" dirty="0" smtClean="0">
                <a:solidFill>
                  <a:srgbClr val="FFFF00"/>
                </a:solidFill>
                <a:latin typeface="Bradley Hand ITC" pitchFamily="66" charset="0"/>
              </a:rPr>
              <a:t>Романтический, фольклорный, классический, спортивный</a:t>
            </a:r>
            <a:endParaRPr lang="ru-RU" sz="4400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44" y="196245"/>
            <a:ext cx="6624736" cy="4731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979640" y="4928199"/>
            <a:ext cx="3573863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4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radley Hand ITC" pitchFamily="66" charset="0"/>
              </a:rPr>
              <a:t>фольклорный</a:t>
            </a:r>
          </a:p>
        </p:txBody>
      </p:sp>
    </p:spTree>
    <p:extLst>
      <p:ext uri="{BB962C8B-B14F-4D97-AF65-F5344CB8AC3E}">
        <p14:creationId xmlns:p14="http://schemas.microsoft.com/office/powerpoint/2010/main" val="162619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dirty="0">
                <a:solidFill>
                  <a:srgbClr val="C00000"/>
                </a:solidFill>
                <a:latin typeface="Gabriola" pitchFamily="82" charset="0"/>
              </a:rPr>
              <a:t>Проблемный </a:t>
            </a:r>
            <a:r>
              <a:rPr lang="ru-RU" sz="6000" b="1" dirty="0" smtClean="0">
                <a:solidFill>
                  <a:srgbClr val="C00000"/>
                </a:solidFill>
                <a:latin typeface="Gabriola" pitchFamily="82" charset="0"/>
              </a:rPr>
              <a:t>вопрос:</a:t>
            </a:r>
            <a:endParaRPr lang="ru-RU" sz="6000" b="1" dirty="0">
              <a:solidFill>
                <a:srgbClr val="C00000"/>
              </a:solidFill>
              <a:latin typeface="Gabriola" pitchFamily="8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556792"/>
            <a:ext cx="8229600" cy="2692896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«Каковы варианты применения полученных профессиональных  знаний и умений в совместной трудовой деятельности обувщика по ремонту обуви и оператора ЭВ и ВМ?»</a:t>
            </a:r>
            <a:endParaRPr lang="ru-RU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30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Общие черты профессиональной деятельности интегрируемых профессий в области </a:t>
            </a:r>
            <a:r>
              <a:rPr lang="ru-RU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здоровьесбережения</a:t>
            </a:r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. </a:t>
            </a:r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0" y="1880796"/>
            <a:ext cx="9143999" cy="4525963"/>
          </a:xfrm>
          <a:gradFill>
            <a:gsLst>
              <a:gs pos="0">
                <a:schemeClr val="accent6">
                  <a:tint val="50000"/>
                  <a:satMod val="300000"/>
                  <a:lumMod val="46000"/>
                  <a:lumOff val="54000"/>
                  <a:alpha val="0"/>
                </a:schemeClr>
              </a:gs>
              <a:gs pos="30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endParaRPr lang="ru-RU" dirty="0"/>
          </a:p>
        </p:txBody>
      </p:sp>
      <p:grpSp>
        <p:nvGrpSpPr>
          <p:cNvPr id="14" name="Группа 13"/>
          <p:cNvGrpSpPr/>
          <p:nvPr/>
        </p:nvGrpSpPr>
        <p:grpSpPr>
          <a:xfrm>
            <a:off x="395536" y="2192446"/>
            <a:ext cx="8748464" cy="3956816"/>
            <a:chOff x="138223" y="0"/>
            <a:chExt cx="5279502" cy="2021781"/>
          </a:xfrm>
        </p:grpSpPr>
        <p:grpSp>
          <p:nvGrpSpPr>
            <p:cNvPr id="16" name="Группа 15"/>
            <p:cNvGrpSpPr/>
            <p:nvPr/>
          </p:nvGrpSpPr>
          <p:grpSpPr>
            <a:xfrm>
              <a:off x="138223" y="0"/>
              <a:ext cx="5279502" cy="1880317"/>
              <a:chOff x="138223" y="0"/>
              <a:chExt cx="5279502" cy="1880317"/>
            </a:xfrm>
          </p:grpSpPr>
          <p:grpSp>
            <p:nvGrpSpPr>
              <p:cNvPr id="21" name="Группа 20"/>
              <p:cNvGrpSpPr/>
              <p:nvPr/>
            </p:nvGrpSpPr>
            <p:grpSpPr>
              <a:xfrm>
                <a:off x="138223" y="0"/>
                <a:ext cx="5279502" cy="1880317"/>
                <a:chOff x="0" y="0"/>
                <a:chExt cx="5279502" cy="1880317"/>
              </a:xfrm>
            </p:grpSpPr>
            <p:grpSp>
              <p:nvGrpSpPr>
                <p:cNvPr id="23" name="Группа 22"/>
                <p:cNvGrpSpPr/>
                <p:nvPr/>
              </p:nvGrpSpPr>
              <p:grpSpPr>
                <a:xfrm>
                  <a:off x="0" y="0"/>
                  <a:ext cx="5279502" cy="1880317"/>
                  <a:chOff x="0" y="0"/>
                  <a:chExt cx="5279502" cy="1880317"/>
                </a:xfrm>
              </p:grpSpPr>
              <p:sp>
                <p:nvSpPr>
                  <p:cNvPr id="25" name="Равнобедренный треугольник 24"/>
                  <p:cNvSpPr/>
                  <p:nvPr/>
                </p:nvSpPr>
                <p:spPr>
                  <a:xfrm rot="5400000">
                    <a:off x="-576780" y="637953"/>
                    <a:ext cx="1799718" cy="646157"/>
                  </a:xfrm>
                  <a:prstGeom prst="triangl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ru-RU"/>
                  </a:p>
                </p:txBody>
              </p:sp>
              <p:cxnSp>
                <p:nvCxnSpPr>
                  <p:cNvPr id="26" name="Прямая соединительная линия 25"/>
                  <p:cNvCxnSpPr/>
                  <p:nvPr/>
                </p:nvCxnSpPr>
                <p:spPr>
                  <a:xfrm>
                    <a:off x="645963" y="967563"/>
                    <a:ext cx="2934257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7" name="Овал 84"/>
                  <p:cNvSpPr/>
                  <p:nvPr/>
                </p:nvSpPr>
                <p:spPr>
                  <a:xfrm>
                    <a:off x="3580550" y="255182"/>
                    <a:ext cx="1698952" cy="1315888"/>
                  </a:xfrm>
                  <a:custGeom>
                    <a:avLst/>
                    <a:gdLst>
                      <a:gd name="connsiteX0" fmla="*/ 0 w 1184910"/>
                      <a:gd name="connsiteY0" fmla="*/ 287020 h 574040"/>
                      <a:gd name="connsiteX1" fmla="*/ 592455 w 1184910"/>
                      <a:gd name="connsiteY1" fmla="*/ 0 h 574040"/>
                      <a:gd name="connsiteX2" fmla="*/ 1184910 w 1184910"/>
                      <a:gd name="connsiteY2" fmla="*/ 287020 h 574040"/>
                      <a:gd name="connsiteX3" fmla="*/ 592455 w 1184910"/>
                      <a:gd name="connsiteY3" fmla="*/ 574040 h 574040"/>
                      <a:gd name="connsiteX4" fmla="*/ 0 w 1184910"/>
                      <a:gd name="connsiteY4" fmla="*/ 287020 h 574040"/>
                      <a:gd name="connsiteX0" fmla="*/ 34 w 1184944"/>
                      <a:gd name="connsiteY0" fmla="*/ 467773 h 754793"/>
                      <a:gd name="connsiteX1" fmla="*/ 613754 w 1184944"/>
                      <a:gd name="connsiteY1" fmla="*/ 0 h 754793"/>
                      <a:gd name="connsiteX2" fmla="*/ 1184944 w 1184944"/>
                      <a:gd name="connsiteY2" fmla="*/ 467773 h 754793"/>
                      <a:gd name="connsiteX3" fmla="*/ 592489 w 1184944"/>
                      <a:gd name="connsiteY3" fmla="*/ 754793 h 754793"/>
                      <a:gd name="connsiteX4" fmla="*/ 34 w 1184944"/>
                      <a:gd name="connsiteY4" fmla="*/ 467773 h 754793"/>
                      <a:gd name="connsiteX0" fmla="*/ 34 w 1184944"/>
                      <a:gd name="connsiteY0" fmla="*/ 467773 h 904144"/>
                      <a:gd name="connsiteX1" fmla="*/ 613754 w 1184944"/>
                      <a:gd name="connsiteY1" fmla="*/ 0 h 904144"/>
                      <a:gd name="connsiteX2" fmla="*/ 1184944 w 1184944"/>
                      <a:gd name="connsiteY2" fmla="*/ 467773 h 904144"/>
                      <a:gd name="connsiteX3" fmla="*/ 592506 w 1184944"/>
                      <a:gd name="connsiteY3" fmla="*/ 904144 h 904144"/>
                      <a:gd name="connsiteX4" fmla="*/ 34 w 1184944"/>
                      <a:gd name="connsiteY4" fmla="*/ 467773 h 904144"/>
                      <a:gd name="connsiteX0" fmla="*/ 34 w 1200407"/>
                      <a:gd name="connsiteY0" fmla="*/ 470774 h 907145"/>
                      <a:gd name="connsiteX1" fmla="*/ 613754 w 1200407"/>
                      <a:gd name="connsiteY1" fmla="*/ 3001 h 907145"/>
                      <a:gd name="connsiteX2" fmla="*/ 967591 w 1200407"/>
                      <a:gd name="connsiteY2" fmla="*/ 279613 h 907145"/>
                      <a:gd name="connsiteX3" fmla="*/ 1184944 w 1200407"/>
                      <a:gd name="connsiteY3" fmla="*/ 470774 h 907145"/>
                      <a:gd name="connsiteX4" fmla="*/ 592506 w 1200407"/>
                      <a:gd name="connsiteY4" fmla="*/ 907145 h 907145"/>
                      <a:gd name="connsiteX5" fmla="*/ 34 w 1200407"/>
                      <a:gd name="connsiteY5" fmla="*/ 470774 h 907145"/>
                      <a:gd name="connsiteX0" fmla="*/ 22 w 1185356"/>
                      <a:gd name="connsiteY0" fmla="*/ 470774 h 909935"/>
                      <a:gd name="connsiteX1" fmla="*/ 613742 w 1185356"/>
                      <a:gd name="connsiteY1" fmla="*/ 3001 h 909935"/>
                      <a:gd name="connsiteX2" fmla="*/ 967579 w 1185356"/>
                      <a:gd name="connsiteY2" fmla="*/ 279613 h 909935"/>
                      <a:gd name="connsiteX3" fmla="*/ 1184932 w 1185356"/>
                      <a:gd name="connsiteY3" fmla="*/ 470774 h 909935"/>
                      <a:gd name="connsiteX4" fmla="*/ 914584 w 1185356"/>
                      <a:gd name="connsiteY4" fmla="*/ 648847 h 909935"/>
                      <a:gd name="connsiteX5" fmla="*/ 592494 w 1185356"/>
                      <a:gd name="connsiteY5" fmla="*/ 907145 h 909935"/>
                      <a:gd name="connsiteX6" fmla="*/ 22 w 1185356"/>
                      <a:gd name="connsiteY6" fmla="*/ 470774 h 909935"/>
                      <a:gd name="connsiteX0" fmla="*/ 22 w 1185356"/>
                      <a:gd name="connsiteY0" fmla="*/ 470774 h 912047"/>
                      <a:gd name="connsiteX1" fmla="*/ 613742 w 1185356"/>
                      <a:gd name="connsiteY1" fmla="*/ 3001 h 912047"/>
                      <a:gd name="connsiteX2" fmla="*/ 967579 w 1185356"/>
                      <a:gd name="connsiteY2" fmla="*/ 279613 h 912047"/>
                      <a:gd name="connsiteX3" fmla="*/ 1184932 w 1185356"/>
                      <a:gd name="connsiteY3" fmla="*/ 470774 h 912047"/>
                      <a:gd name="connsiteX4" fmla="*/ 957130 w 1185356"/>
                      <a:gd name="connsiteY4" fmla="*/ 691406 h 912047"/>
                      <a:gd name="connsiteX5" fmla="*/ 592494 w 1185356"/>
                      <a:gd name="connsiteY5" fmla="*/ 907145 h 912047"/>
                      <a:gd name="connsiteX6" fmla="*/ 22 w 1185356"/>
                      <a:gd name="connsiteY6" fmla="*/ 470774 h 912047"/>
                      <a:gd name="connsiteX0" fmla="*/ 6 w 1185340"/>
                      <a:gd name="connsiteY0" fmla="*/ 473741 h 915014"/>
                      <a:gd name="connsiteX1" fmla="*/ 603321 w 1185340"/>
                      <a:gd name="connsiteY1" fmla="*/ 2967 h 915014"/>
                      <a:gd name="connsiteX2" fmla="*/ 967563 w 1185340"/>
                      <a:gd name="connsiteY2" fmla="*/ 282580 h 915014"/>
                      <a:gd name="connsiteX3" fmla="*/ 1184916 w 1185340"/>
                      <a:gd name="connsiteY3" fmla="*/ 473741 h 915014"/>
                      <a:gd name="connsiteX4" fmla="*/ 957114 w 1185340"/>
                      <a:gd name="connsiteY4" fmla="*/ 694373 h 915014"/>
                      <a:gd name="connsiteX5" fmla="*/ 592478 w 1185340"/>
                      <a:gd name="connsiteY5" fmla="*/ 910112 h 915014"/>
                      <a:gd name="connsiteX6" fmla="*/ 6 w 1185340"/>
                      <a:gd name="connsiteY6" fmla="*/ 473741 h 915014"/>
                      <a:gd name="connsiteX0" fmla="*/ 11236 w 1196570"/>
                      <a:gd name="connsiteY0" fmla="*/ 474225 h 915498"/>
                      <a:gd name="connsiteX1" fmla="*/ 245231 w 1196570"/>
                      <a:gd name="connsiteY1" fmla="*/ 149440 h 915498"/>
                      <a:gd name="connsiteX2" fmla="*/ 614551 w 1196570"/>
                      <a:gd name="connsiteY2" fmla="*/ 3451 h 915498"/>
                      <a:gd name="connsiteX3" fmla="*/ 978793 w 1196570"/>
                      <a:gd name="connsiteY3" fmla="*/ 283064 h 915498"/>
                      <a:gd name="connsiteX4" fmla="*/ 1196146 w 1196570"/>
                      <a:gd name="connsiteY4" fmla="*/ 474225 h 915498"/>
                      <a:gd name="connsiteX5" fmla="*/ 968344 w 1196570"/>
                      <a:gd name="connsiteY5" fmla="*/ 694857 h 915498"/>
                      <a:gd name="connsiteX6" fmla="*/ 603708 w 1196570"/>
                      <a:gd name="connsiteY6" fmla="*/ 910596 h 915498"/>
                      <a:gd name="connsiteX7" fmla="*/ 11236 w 1196570"/>
                      <a:gd name="connsiteY7" fmla="*/ 474225 h 915498"/>
                      <a:gd name="connsiteX0" fmla="*/ 16001 w 1201335"/>
                      <a:gd name="connsiteY0" fmla="*/ 480652 h 921925"/>
                      <a:gd name="connsiteX1" fmla="*/ 207505 w 1201335"/>
                      <a:gd name="connsiteY1" fmla="*/ 102753 h 921925"/>
                      <a:gd name="connsiteX2" fmla="*/ 619316 w 1201335"/>
                      <a:gd name="connsiteY2" fmla="*/ 9878 h 921925"/>
                      <a:gd name="connsiteX3" fmla="*/ 983558 w 1201335"/>
                      <a:gd name="connsiteY3" fmla="*/ 289491 h 921925"/>
                      <a:gd name="connsiteX4" fmla="*/ 1200911 w 1201335"/>
                      <a:gd name="connsiteY4" fmla="*/ 480652 h 921925"/>
                      <a:gd name="connsiteX5" fmla="*/ 973109 w 1201335"/>
                      <a:gd name="connsiteY5" fmla="*/ 701284 h 921925"/>
                      <a:gd name="connsiteX6" fmla="*/ 608473 w 1201335"/>
                      <a:gd name="connsiteY6" fmla="*/ 917023 h 921925"/>
                      <a:gd name="connsiteX7" fmla="*/ 16001 w 1201335"/>
                      <a:gd name="connsiteY7" fmla="*/ 480652 h 921925"/>
                      <a:gd name="connsiteX0" fmla="*/ 7982 w 1193316"/>
                      <a:gd name="connsiteY0" fmla="*/ 480652 h 860732"/>
                      <a:gd name="connsiteX1" fmla="*/ 199486 w 1193316"/>
                      <a:gd name="connsiteY1" fmla="*/ 102753 h 860732"/>
                      <a:gd name="connsiteX2" fmla="*/ 611297 w 1193316"/>
                      <a:gd name="connsiteY2" fmla="*/ 9878 h 860732"/>
                      <a:gd name="connsiteX3" fmla="*/ 975539 w 1193316"/>
                      <a:gd name="connsiteY3" fmla="*/ 289491 h 860732"/>
                      <a:gd name="connsiteX4" fmla="*/ 1192892 w 1193316"/>
                      <a:gd name="connsiteY4" fmla="*/ 480652 h 860732"/>
                      <a:gd name="connsiteX5" fmla="*/ 965090 w 1193316"/>
                      <a:gd name="connsiteY5" fmla="*/ 701284 h 860732"/>
                      <a:gd name="connsiteX6" fmla="*/ 451810 w 1193316"/>
                      <a:gd name="connsiteY6" fmla="*/ 853728 h 860732"/>
                      <a:gd name="connsiteX7" fmla="*/ 7982 w 1193316"/>
                      <a:gd name="connsiteY7" fmla="*/ 480652 h 860732"/>
                      <a:gd name="connsiteX0" fmla="*/ 14813 w 1200147"/>
                      <a:gd name="connsiteY0" fmla="*/ 482827 h 862907"/>
                      <a:gd name="connsiteX1" fmla="*/ 153173 w 1200147"/>
                      <a:gd name="connsiteY1" fmla="*/ 94329 h 862907"/>
                      <a:gd name="connsiteX2" fmla="*/ 618128 w 1200147"/>
                      <a:gd name="connsiteY2" fmla="*/ 12053 h 862907"/>
                      <a:gd name="connsiteX3" fmla="*/ 982370 w 1200147"/>
                      <a:gd name="connsiteY3" fmla="*/ 291666 h 862907"/>
                      <a:gd name="connsiteX4" fmla="*/ 1199723 w 1200147"/>
                      <a:gd name="connsiteY4" fmla="*/ 482827 h 862907"/>
                      <a:gd name="connsiteX5" fmla="*/ 971921 w 1200147"/>
                      <a:gd name="connsiteY5" fmla="*/ 703459 h 862907"/>
                      <a:gd name="connsiteX6" fmla="*/ 458641 w 1200147"/>
                      <a:gd name="connsiteY6" fmla="*/ 855903 h 862907"/>
                      <a:gd name="connsiteX7" fmla="*/ 14813 w 1200147"/>
                      <a:gd name="connsiteY7" fmla="*/ 482827 h 862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00147" h="862907">
                        <a:moveTo>
                          <a:pt x="14813" y="482827"/>
                        </a:moveTo>
                        <a:cubicBezTo>
                          <a:pt x="-36098" y="355898"/>
                          <a:pt x="52621" y="172791"/>
                          <a:pt x="153173" y="94329"/>
                        </a:cubicBezTo>
                        <a:cubicBezTo>
                          <a:pt x="253725" y="15867"/>
                          <a:pt x="479929" y="-20837"/>
                          <a:pt x="618128" y="12053"/>
                        </a:cubicBezTo>
                        <a:cubicBezTo>
                          <a:pt x="756328" y="44943"/>
                          <a:pt x="887172" y="213704"/>
                          <a:pt x="982370" y="291666"/>
                        </a:cubicBezTo>
                        <a:cubicBezTo>
                          <a:pt x="1077568" y="369628"/>
                          <a:pt x="1208555" y="394696"/>
                          <a:pt x="1199723" y="482827"/>
                        </a:cubicBezTo>
                        <a:cubicBezTo>
                          <a:pt x="1190891" y="570958"/>
                          <a:pt x="1070661" y="630731"/>
                          <a:pt x="971921" y="703459"/>
                        </a:cubicBezTo>
                        <a:cubicBezTo>
                          <a:pt x="873181" y="776188"/>
                          <a:pt x="618159" y="892675"/>
                          <a:pt x="458641" y="855903"/>
                        </a:cubicBezTo>
                        <a:cubicBezTo>
                          <a:pt x="299123" y="819131"/>
                          <a:pt x="65724" y="609756"/>
                          <a:pt x="14813" y="482827"/>
                        </a:cubicBezTo>
                        <a:close/>
                      </a:path>
                    </a:pathLst>
                  </a:cu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ru-RU"/>
                  </a:p>
                </p:txBody>
              </p:sp>
              <p:cxnSp>
                <p:nvCxnSpPr>
                  <p:cNvPr id="28" name="Прямая соединительная линия 27"/>
                  <p:cNvCxnSpPr/>
                  <p:nvPr/>
                </p:nvCxnSpPr>
                <p:spPr>
                  <a:xfrm>
                    <a:off x="412047" y="31898"/>
                    <a:ext cx="747395" cy="936625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Прямая соединительная линия 28"/>
                  <p:cNvCxnSpPr/>
                  <p:nvPr/>
                </p:nvCxnSpPr>
                <p:spPr>
                  <a:xfrm>
                    <a:off x="901145" y="21265"/>
                    <a:ext cx="747395" cy="93726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Прямая соединительная линия 29"/>
                  <p:cNvCxnSpPr/>
                  <p:nvPr/>
                </p:nvCxnSpPr>
                <p:spPr>
                  <a:xfrm>
                    <a:off x="1400875" y="21265"/>
                    <a:ext cx="747395" cy="93726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Прямая соединительная линия 30"/>
                  <p:cNvCxnSpPr/>
                  <p:nvPr/>
                </p:nvCxnSpPr>
                <p:spPr>
                  <a:xfrm>
                    <a:off x="1943136" y="31898"/>
                    <a:ext cx="747395" cy="93726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Прямая соединительная линия 31"/>
                  <p:cNvCxnSpPr/>
                  <p:nvPr/>
                </p:nvCxnSpPr>
                <p:spPr>
                  <a:xfrm>
                    <a:off x="2464131" y="0"/>
                    <a:ext cx="747395" cy="93726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Прямая соединительная линия 32"/>
                  <p:cNvCxnSpPr/>
                  <p:nvPr/>
                </p:nvCxnSpPr>
                <p:spPr>
                  <a:xfrm flipH="1">
                    <a:off x="560903" y="956930"/>
                    <a:ext cx="593902" cy="902121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Прямая соединительная линия 33"/>
                  <p:cNvCxnSpPr/>
                  <p:nvPr/>
                </p:nvCxnSpPr>
                <p:spPr>
                  <a:xfrm flipH="1">
                    <a:off x="1050001" y="978196"/>
                    <a:ext cx="593725" cy="90170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Прямая соединительная линия 34"/>
                  <p:cNvCxnSpPr/>
                  <p:nvPr/>
                </p:nvCxnSpPr>
                <p:spPr>
                  <a:xfrm flipH="1">
                    <a:off x="1560363" y="967563"/>
                    <a:ext cx="593902" cy="902121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Прямая соединительная линия 35"/>
                  <p:cNvCxnSpPr/>
                  <p:nvPr/>
                </p:nvCxnSpPr>
                <p:spPr>
                  <a:xfrm flipH="1">
                    <a:off x="2070726" y="978196"/>
                    <a:ext cx="593902" cy="902121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Прямая соединительная линия 36"/>
                  <p:cNvCxnSpPr/>
                  <p:nvPr/>
                </p:nvCxnSpPr>
                <p:spPr>
                  <a:xfrm flipH="1">
                    <a:off x="2602354" y="978196"/>
                    <a:ext cx="593902" cy="902121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4" name="Поле 97"/>
                <p:cNvSpPr txBox="1"/>
                <p:nvPr/>
              </p:nvSpPr>
              <p:spPr>
                <a:xfrm>
                  <a:off x="3767524" y="680484"/>
                  <a:ext cx="1448505" cy="914400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spcAft>
                      <a:spcPts val="0"/>
                    </a:spcAft>
                  </a:pPr>
                  <a:r>
                    <a:rPr lang="ru-RU" sz="3200" b="1" dirty="0">
                      <a:solidFill>
                        <a:srgbClr val="FF0000"/>
                      </a:solidFill>
                      <a:effectLst/>
                      <a:latin typeface="Times New Roman"/>
                      <a:ea typeface="Times New Roman"/>
                    </a:rPr>
                    <a:t>здоровье</a:t>
                  </a:r>
                  <a:endParaRPr lang="ru-RU" sz="3200" dirty="0">
                    <a:effectLst/>
                    <a:latin typeface="Times New Roman"/>
                    <a:ea typeface="Times New Roman"/>
                  </a:endParaRPr>
                </a:p>
              </p:txBody>
            </p:sp>
          </p:grpSp>
          <p:sp>
            <p:nvSpPr>
              <p:cNvPr id="22" name="Поле 90"/>
              <p:cNvSpPr txBox="1"/>
              <p:nvPr/>
            </p:nvSpPr>
            <p:spPr>
              <a:xfrm>
                <a:off x="143802" y="283633"/>
                <a:ext cx="635000" cy="1426845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vert270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ru-RU" sz="2400" b="1">
                    <a:effectLst/>
                    <a:latin typeface="Times New Roman"/>
                    <a:ea typeface="Times New Roman"/>
                  </a:rPr>
                  <a:t>Профессиональная</a:t>
                </a:r>
                <a:endParaRPr lang="ru-RU" sz="2400">
                  <a:effectLst/>
                  <a:latin typeface="Times New Roman"/>
                  <a:ea typeface="Times New Roman"/>
                </a:endParaRPr>
              </a:p>
              <a:p>
                <a:pPr algn="ctr">
                  <a:spcAft>
                    <a:spcPts val="0"/>
                  </a:spcAft>
                </a:pPr>
                <a:r>
                  <a:rPr lang="ru-RU" sz="2400" b="1">
                    <a:effectLst/>
                    <a:latin typeface="Times New Roman"/>
                    <a:ea typeface="Times New Roman"/>
                  </a:rPr>
                  <a:t>деятельность</a:t>
                </a:r>
                <a:endParaRPr lang="ru-RU" sz="2400">
                  <a:effectLst/>
                  <a:latin typeface="Times New Roman"/>
                  <a:ea typeface="Times New Roman"/>
                </a:endParaRPr>
              </a:p>
            </p:txBody>
          </p:sp>
        </p:grpSp>
        <p:grpSp>
          <p:nvGrpSpPr>
            <p:cNvPr id="18" name="Группа 17"/>
            <p:cNvGrpSpPr/>
            <p:nvPr/>
          </p:nvGrpSpPr>
          <p:grpSpPr>
            <a:xfrm>
              <a:off x="701749" y="738963"/>
              <a:ext cx="3526855" cy="1282818"/>
              <a:chOff x="0" y="143540"/>
              <a:chExt cx="3526855" cy="1282818"/>
            </a:xfrm>
          </p:grpSpPr>
          <p:sp>
            <p:nvSpPr>
              <p:cNvPr id="19" name="Поле 98"/>
              <p:cNvSpPr txBox="1"/>
              <p:nvPr/>
            </p:nvSpPr>
            <p:spPr>
              <a:xfrm>
                <a:off x="486475" y="143540"/>
                <a:ext cx="3040380" cy="478466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ru-RU" sz="2200" b="1" dirty="0">
                    <a:solidFill>
                      <a:srgbClr val="00B050"/>
                    </a:solidFill>
                    <a:effectLst/>
                    <a:latin typeface="Times New Roman"/>
                    <a:ea typeface="Times New Roman"/>
                  </a:rPr>
                  <a:t>Оператор ЭВ и ВМ</a:t>
                </a:r>
                <a:endParaRPr lang="ru-RU" sz="1200" dirty="0">
                  <a:effectLst/>
                  <a:latin typeface="Times New Roman"/>
                  <a:ea typeface="Times New Roman"/>
                </a:endParaRPr>
              </a:p>
              <a:p>
                <a:pPr>
                  <a:spcAft>
                    <a:spcPts val="0"/>
                  </a:spcAft>
                </a:pPr>
                <a:r>
                  <a:rPr lang="ru-RU" sz="2200" b="1" dirty="0">
                    <a:solidFill>
                      <a:srgbClr val="00B050"/>
                    </a:solidFill>
                    <a:effectLst/>
                    <a:latin typeface="Times New Roman"/>
                    <a:ea typeface="Times New Roman"/>
                  </a:rPr>
                  <a:t> </a:t>
                </a:r>
                <a:endParaRPr lang="ru-RU" sz="1200" dirty="0"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20" name="Поле 99"/>
              <p:cNvSpPr txBox="1"/>
              <p:nvPr/>
            </p:nvSpPr>
            <p:spPr>
              <a:xfrm>
                <a:off x="0" y="341837"/>
                <a:ext cx="3136074" cy="1084521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ru-RU" sz="2200" b="1" dirty="0">
                    <a:solidFill>
                      <a:srgbClr val="00B050"/>
                    </a:solidFill>
                    <a:effectLst/>
                    <a:latin typeface="Times New Roman"/>
                    <a:ea typeface="Times New Roman"/>
                  </a:rPr>
                  <a:t>Обувщик по ремонту обуви</a:t>
                </a:r>
                <a:endParaRPr lang="ru-RU" sz="1200" dirty="0">
                  <a:effectLst/>
                  <a:latin typeface="Times New Roman"/>
                  <a:ea typeface="Times New Roman"/>
                </a:endParaRPr>
              </a:p>
              <a:p>
                <a:pPr algn="ctr">
                  <a:spcAft>
                    <a:spcPts val="0"/>
                  </a:spcAft>
                </a:pPr>
                <a:r>
                  <a:rPr lang="ru-RU" sz="2200" b="1" dirty="0">
                    <a:solidFill>
                      <a:srgbClr val="00B050"/>
                    </a:solidFill>
                    <a:effectLst/>
                    <a:latin typeface="Times New Roman"/>
                    <a:ea typeface="Times New Roman"/>
                  </a:rPr>
                  <a:t> </a:t>
                </a:r>
                <a:endParaRPr lang="ru-RU" sz="1200" dirty="0">
                  <a:effectLst/>
                  <a:latin typeface="Times New Roman"/>
                  <a:ea typeface="Times New Roman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36532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Физминутка</a:t>
            </a:r>
            <a:endParaRPr lang="ru-RU" dirty="0"/>
          </a:p>
        </p:txBody>
      </p:sp>
      <p:pic>
        <p:nvPicPr>
          <p:cNvPr id="7170" name="Picture 2" descr="http://www.playcast.ru/uploads/2014/09/22/992369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065073"/>
            <a:ext cx="5112568" cy="579292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kartinki-dlya-detej.ru/content/gallery_photo/1740/475424920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11080"/>
            <a:ext cx="2448272" cy="2438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396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216" y="21098"/>
            <a:ext cx="8229600" cy="1143000"/>
          </a:xfrm>
        </p:spPr>
        <p:txBody>
          <a:bodyPr/>
          <a:lstStyle/>
          <a:p>
            <a:r>
              <a:rPr lang="ru-RU" sz="6000" b="1" dirty="0" smtClean="0">
                <a:solidFill>
                  <a:srgbClr val="8002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Упражнение «Шнуровка»</a:t>
            </a:r>
            <a:endParaRPr lang="ru-RU" sz="6000" b="1" dirty="0">
              <a:solidFill>
                <a:srgbClr val="8002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07754" y="777303"/>
            <a:ext cx="6912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Gabriola" pitchFamily="82" charset="0"/>
              </a:rPr>
              <a:t>Внимание,  моторика рук</a:t>
            </a:r>
            <a:endParaRPr lang="ru-RU" sz="4000" b="1" dirty="0">
              <a:solidFill>
                <a:srgbClr val="002060"/>
              </a:solidFill>
              <a:latin typeface="Gabriola" pitchFamily="82" charset="0"/>
            </a:endParaRPr>
          </a:p>
        </p:txBody>
      </p:sp>
      <p:pic>
        <p:nvPicPr>
          <p:cNvPr id="5" name="Picture 2" descr="C:\Users\user\Desktop\интегрированный урок на троих\урок на троих\7c56fd5538006cf1f6e0507f38d6cc3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341" y="1484784"/>
            <a:ext cx="3044261" cy="2802067"/>
          </a:xfrm>
          <a:prstGeom prst="ellipse">
            <a:avLst/>
          </a:prstGeom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kartinki-dlya-detej.ru/content/gallery_photo/1740/475424920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46" y="4542045"/>
            <a:ext cx="1708828" cy="170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ser\Desktop\интегрированный урок на троих\vidy_shnurovok_krossovok_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1628343"/>
            <a:ext cx="3509153" cy="28828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user\Desktop\интегрированный урок на троих\6563196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766" y="3861048"/>
            <a:ext cx="3435570" cy="28686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051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059" y="58614"/>
            <a:ext cx="8229600" cy="706090"/>
          </a:xfrm>
        </p:spPr>
        <p:txBody>
          <a:bodyPr/>
          <a:lstStyle/>
          <a:p>
            <a:r>
              <a:rPr lang="ru-RU" b="1" dirty="0">
                <a:solidFill>
                  <a:srgbClr val="8002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Упражнение </a:t>
            </a:r>
            <a:r>
              <a:rPr lang="ru-RU" b="1" dirty="0" smtClean="0">
                <a:solidFill>
                  <a:srgbClr val="8002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«Силач»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63688" y="764703"/>
            <a:ext cx="658111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75000"/>
              </a:lnSpc>
            </a:pPr>
            <a:r>
              <a:rPr lang="ru-RU" sz="4000" b="1" dirty="0" smtClean="0">
                <a:solidFill>
                  <a:srgbClr val="002060"/>
                </a:solidFill>
                <a:latin typeface="Gabriola" pitchFamily="82" charset="0"/>
              </a:rPr>
              <a:t>Разминка  плечевого пояса , шейного и нижнего отделов  позвоночника</a:t>
            </a:r>
            <a:endParaRPr lang="ru-RU" sz="4000" b="1" dirty="0">
              <a:solidFill>
                <a:srgbClr val="002060"/>
              </a:solidFill>
              <a:latin typeface="Gabriola" pitchFamily="82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9" name="Picture 5" descr="http://www.ozgunresimler.com/data/media/326/dis53b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260" y="2018501"/>
            <a:ext cx="2880739" cy="440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://f4.mylove.ru/S_1Xfui71EOoTKDh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785" y="-318814"/>
            <a:ext cx="2747913" cy="2747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://www.gifki.org/data/media/160/bodibilding-animatsionnaya-kartinka-004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89033"/>
            <a:ext cx="3059832" cy="363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http://smiles24.ru/data/smiles/anime-sport-1013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574780"/>
            <a:ext cx="3401394" cy="329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http://smiles24.ru/data/smiles/anime-sobaki-609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149" y="4913014"/>
            <a:ext cx="1728192" cy="1728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117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7222"/>
            <a:ext cx="8229600" cy="926976"/>
          </a:xfrm>
        </p:spPr>
        <p:txBody>
          <a:bodyPr/>
          <a:lstStyle/>
          <a:p>
            <a:r>
              <a:rPr lang="ru-RU" b="1" dirty="0">
                <a:solidFill>
                  <a:srgbClr val="8002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Упражнение </a:t>
            </a:r>
            <a:r>
              <a:rPr lang="ru-RU" b="1" dirty="0" smtClean="0">
                <a:solidFill>
                  <a:srgbClr val="8002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«Храм воздуха»</a:t>
            </a:r>
            <a:endParaRPr lang="ru-RU" dirty="0"/>
          </a:p>
        </p:txBody>
      </p:sp>
      <p:pic>
        <p:nvPicPr>
          <p:cNvPr id="5122" name="Picture 2" descr="https://www.skitsap.wednet.edu/cms/lib/WA01000495/Centricity/Domain/1056/bodybuilding1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377" y="1052736"/>
            <a:ext cx="4953339" cy="4752528"/>
          </a:xfrm>
          <a:prstGeom prst="ellipse">
            <a:avLst/>
          </a:prstGeom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rs160.pbsrc.com/albums/t199/yvonnerippel/Emotions/1056413du7ew3ikmx.gif~c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8720"/>
            <a:ext cx="3480321" cy="348032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kartinki-dlya-detej.ru/content/gallery_photo/1740/4754249201.gif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389041"/>
            <a:ext cx="2286000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43608" y="910578"/>
            <a:ext cx="68407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dirty="0" smtClean="0">
                <a:solidFill>
                  <a:srgbClr val="002060"/>
                </a:solidFill>
                <a:latin typeface="Gabriola" pitchFamily="82" charset="0"/>
              </a:rPr>
              <a:t>Восстановление дыхания</a:t>
            </a:r>
            <a:endParaRPr lang="ru-RU" sz="4000" b="1" dirty="0">
              <a:solidFill>
                <a:srgbClr val="002060"/>
              </a:solidFill>
              <a:latin typeface="Gabriola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43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5689" y="235970"/>
            <a:ext cx="6429567" cy="1143000"/>
          </a:xfrm>
        </p:spPr>
        <p:txBody>
          <a:bodyPr/>
          <a:lstStyle/>
          <a:p>
            <a:r>
              <a:rPr lang="ru-RU" sz="8000" b="1" dirty="0" smtClean="0">
                <a:solidFill>
                  <a:srgbClr val="8002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«Осмысление»</a:t>
            </a:r>
            <a:endParaRPr lang="ru-RU" sz="8000" dirty="0"/>
          </a:p>
        </p:txBody>
      </p:sp>
      <p:pic>
        <p:nvPicPr>
          <p:cNvPr id="4" name="02_awa_ly_let_you_down_myzuka.fm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93684" y="5737353"/>
            <a:ext cx="609600" cy="609600"/>
          </a:xfrm>
        </p:spPr>
      </p:pic>
      <p:pic>
        <p:nvPicPr>
          <p:cNvPr id="6148" name="Picture 4" descr="http://a365.it-elit.pro/images/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405" y="1439783"/>
            <a:ext cx="3024336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 rot="914602">
            <a:off x="620913" y="1810271"/>
            <a:ext cx="3425005" cy="1077218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Отдел</a:t>
            </a:r>
          </a:p>
          <a:p>
            <a:pPr algn="ctr"/>
            <a:r>
              <a:rPr lang="ru-RU" sz="3200" b="1" dirty="0">
                <a:solidFill>
                  <a:srgbClr val="002060"/>
                </a:solidFill>
              </a:rPr>
              <a:t> дизайна обуви</a:t>
            </a:r>
          </a:p>
        </p:txBody>
      </p:sp>
      <p:sp>
        <p:nvSpPr>
          <p:cNvPr id="7" name="TextBox 6"/>
          <p:cNvSpPr txBox="1"/>
          <p:nvPr/>
        </p:nvSpPr>
        <p:spPr>
          <a:xfrm rot="254352">
            <a:off x="200498" y="3449749"/>
            <a:ext cx="3332772" cy="1077218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Технологический </a:t>
            </a:r>
          </a:p>
          <a:p>
            <a:pPr algn="ctr"/>
            <a:r>
              <a:rPr lang="ru-RU" sz="3200" b="1" dirty="0">
                <a:solidFill>
                  <a:srgbClr val="002060"/>
                </a:solidFill>
              </a:rPr>
              <a:t>отдел</a:t>
            </a:r>
          </a:p>
        </p:txBody>
      </p:sp>
      <p:sp>
        <p:nvSpPr>
          <p:cNvPr id="8" name="TextBox 7"/>
          <p:cNvSpPr txBox="1"/>
          <p:nvPr/>
        </p:nvSpPr>
        <p:spPr>
          <a:xfrm rot="20428893">
            <a:off x="1403157" y="5217143"/>
            <a:ext cx="2699370" cy="1077218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Отдел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Охраны труда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6149" name="Picture 5" descr="C:\Users\user\Desktop\интегрированный урок на троих\урок на троих\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9154"/>
            <a:ext cx="2703158" cy="30498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https://ds01.infourok.ru/uploads/ex/094c/00006af3-0cf06a55/img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03218" y="2951951"/>
            <a:ext cx="2600132" cy="24932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http://realrent5.ru/wp-content/uploads/2016/10/97033-dolzhnosnye-glavnogo-specialista-otdela-materialno-tehnicheskogo-snabzheniya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272" y="4269237"/>
            <a:ext cx="2074938" cy="20777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480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67925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527"/>
            <a:ext cx="8229600" cy="1012974"/>
          </a:xfrm>
        </p:spPr>
        <p:txBody>
          <a:bodyPr/>
          <a:lstStyle/>
          <a:p>
            <a:r>
              <a:rPr lang="ru-RU" sz="8000" b="1" dirty="0">
                <a:solidFill>
                  <a:srgbClr val="8002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Защита  проектов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C:\Users\user\Desktop\интегрированный урок на троих\урок на троих\3539-110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3240360" cy="336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all-tests.ru/wp-content/uploads/2013-02-12/kak-risovat-intellekt-karty_9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196752"/>
            <a:ext cx="4721090" cy="295232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i30.beon.ru/67/83/788367/49/60182449/tumblr_lbpymsOAHX1qarjfpo1_50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760" y="4941168"/>
            <a:ext cx="5998991" cy="16561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23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936104"/>
          </a:xfrm>
        </p:spPr>
        <p:txBody>
          <a:bodyPr/>
          <a:lstStyle/>
          <a:p>
            <a:r>
              <a:rPr lang="ru-RU" sz="8000" b="1" dirty="0">
                <a:solidFill>
                  <a:srgbClr val="8002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ea typeface="+mn-ea"/>
                <a:cs typeface="+mn-cs"/>
              </a:rPr>
              <a:t>Тема урока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24744"/>
            <a:ext cx="8421936" cy="54006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algn="ctr">
              <a:spcBef>
                <a:spcPts val="0"/>
              </a:spcBef>
            </a:pPr>
            <a:r>
              <a:rPr lang="ru-RU" dirty="0" smtClean="0"/>
              <a:t>            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Пульсация формы в процессе 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развития 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общества. 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                   	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(Дисциплина «Основы художественного  проектирования 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и конструирования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обуви»)	</a:t>
            </a:r>
            <a:r>
              <a:rPr lang="ru-RU" sz="2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	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 </a:t>
            </a: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Формование заготовок верха обуви 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.</a:t>
            </a:r>
          </a:p>
          <a:p>
            <a:pPr marL="0" lvl="3" indent="0" algn="ctr">
              <a:spcBef>
                <a:spcPts val="0"/>
              </a:spcBef>
              <a:buNone/>
            </a:pP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(Дисциплина «Технология обуви»)</a:t>
            </a:r>
          </a:p>
          <a:p>
            <a:pPr marL="0" lvl="3" indent="0" algn="ctr">
              <a:spcBef>
                <a:spcPts val="0"/>
              </a:spcBef>
              <a:buNone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         		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Графические </a:t>
            </a: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возможности 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текстового  	процессора «</a:t>
            </a:r>
            <a:r>
              <a:rPr 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MS Word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» </a:t>
            </a:r>
          </a:p>
          <a:p>
            <a:pPr marL="0" lvl="3" indent="0" algn="ctr">
              <a:spcBef>
                <a:spcPts val="0"/>
              </a:spcBef>
              <a:buNone/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	(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Дисциплина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«Программное обеспечение ЭВМ»)</a:t>
            </a:r>
          </a:p>
          <a:p>
            <a:pPr marL="1828800" lvl="4" indent="0">
              <a:spcBef>
                <a:spcPts val="0"/>
              </a:spcBef>
              <a:buNone/>
            </a:pP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             Комплекс упражнений для </a:t>
            </a:r>
          </a:p>
          <a:p>
            <a:pPr marL="1828800" lvl="4" indent="0">
              <a:spcBef>
                <a:spcPts val="0"/>
              </a:spcBef>
              <a:buNone/>
            </a:pP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        производственной гимнастики</a:t>
            </a:r>
          </a:p>
          <a:p>
            <a:pPr marL="1828800" lvl="4" indent="0" algn="ctr">
              <a:spcBef>
                <a:spcPts val="0"/>
              </a:spcBef>
              <a:buNone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(Дисциплина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«Охрана труда»</a:t>
            </a:r>
          </a:p>
          <a:p>
            <a:pPr marL="1828800" lvl="4" indent="0" algn="ctr">
              <a:spcBef>
                <a:spcPts val="0"/>
              </a:spcBef>
              <a:buNone/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 «Адаптивная физическая культура»)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</a:endParaRPr>
          </a:p>
          <a:p>
            <a:pPr marL="1828800" lvl="4" indent="0">
              <a:spcBef>
                <a:spcPts val="0"/>
              </a:spcBef>
              <a:buNone/>
            </a:pP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</a:endParaRPr>
          </a:p>
        </p:txBody>
      </p:sp>
      <p:pic>
        <p:nvPicPr>
          <p:cNvPr id="2052" name="Picture 4" descr="http://scientificstar.ru/_ph/46/2/332201728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17" y="3018771"/>
            <a:ext cx="1728194" cy="187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gifki.org/data/media/48/professiya-animatsionnaya-kartinka-0358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75" y="1337822"/>
            <a:ext cx="1356351" cy="1680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justclickit.ru/flash/sport/sport%20(770)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26" y="4999711"/>
            <a:ext cx="1828800" cy="13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946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61" name="WordArt 13"/>
          <p:cNvSpPr>
            <a:spLocks noChangeArrowheads="1" noChangeShapeType="1" noTextEdit="1"/>
          </p:cNvSpPr>
          <p:nvPr/>
        </p:nvSpPr>
        <p:spPr bwMode="auto">
          <a:xfrm rot="613068">
            <a:off x="342040" y="601617"/>
            <a:ext cx="5846422" cy="51269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CascadeUp">
              <a:avLst>
                <a:gd name="adj" fmla="val 60953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kern="1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Я </a:t>
            </a:r>
            <a:r>
              <a:rPr lang="ru-RU" sz="3600" b="1" kern="1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узнал </a:t>
            </a:r>
            <a:r>
              <a:rPr lang="ru-RU" sz="3600" b="1" kern="1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...</a:t>
            </a:r>
          </a:p>
        </p:txBody>
      </p:sp>
      <p:sp>
        <p:nvSpPr>
          <p:cNvPr id="27662" name="WordArt 14"/>
          <p:cNvSpPr>
            <a:spLocks noChangeArrowheads="1" noChangeShapeType="1" noTextEdit="1"/>
          </p:cNvSpPr>
          <p:nvPr/>
        </p:nvSpPr>
        <p:spPr bwMode="auto">
          <a:xfrm>
            <a:off x="213669" y="1477295"/>
            <a:ext cx="5892800" cy="8763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kern="1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Я </a:t>
            </a:r>
            <a:r>
              <a:rPr lang="ru-RU" sz="3600" b="1" kern="1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выполнил </a:t>
            </a:r>
            <a:r>
              <a:rPr lang="ru-RU" sz="3600" b="1" kern="1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...</a:t>
            </a:r>
          </a:p>
        </p:txBody>
      </p:sp>
      <p:pic>
        <p:nvPicPr>
          <p:cNvPr id="24582" name="Picture 23" descr="049049055053053053048050124053048048124052048048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-99392"/>
            <a:ext cx="3284103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3" name="WordArt 15"/>
          <p:cNvSpPr>
            <a:spLocks noChangeArrowheads="1" noChangeShapeType="1" noTextEdit="1"/>
          </p:cNvSpPr>
          <p:nvPr/>
        </p:nvSpPr>
        <p:spPr bwMode="auto">
          <a:xfrm rot="21206085">
            <a:off x="376416" y="2604472"/>
            <a:ext cx="5811837" cy="919163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Мне пригодится это...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403648" y="3362091"/>
            <a:ext cx="67128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briola" pitchFamily="82" charset="0"/>
                <a:ea typeface="+mj-ea"/>
                <a:cs typeface="+mj-cs"/>
              </a:rPr>
              <a:t>Проблемный вопрос:</a:t>
            </a:r>
            <a:endParaRPr kumimoji="0" lang="ru-RU" sz="4000" b="0" i="0" u="none" strike="noStrike" kern="0" cap="none" spc="0" normalizeH="0" baseline="0" noProof="0" dirty="0" smtClean="0">
              <a:ln>
                <a:noFill/>
              </a:ln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9714" y="3933056"/>
            <a:ext cx="852031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Каковы варианты применения полученных профессиональных  знаний и умений в совместной трудовой деятельности обувщика по ремонту обуви и оператора ЭВ и ВМ</a:t>
            </a:r>
          </a:p>
        </p:txBody>
      </p:sp>
    </p:spTree>
    <p:extLst>
      <p:ext uri="{BB962C8B-B14F-4D97-AF65-F5344CB8AC3E}">
        <p14:creationId xmlns:p14="http://schemas.microsoft.com/office/powerpoint/2010/main" val="422733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6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7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7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7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7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7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7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7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61" grpId="0" animBg="1"/>
      <p:bldP spid="27662" grpId="0" animBg="1"/>
      <p:bldP spid="2766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4" name="Picture 10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659" y="5152279"/>
            <a:ext cx="1495425" cy="147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1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415130"/>
            <a:ext cx="1433513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6" name="WordArt 12"/>
          <p:cNvSpPr>
            <a:spLocks noChangeArrowheads="1" noChangeShapeType="1" noTextEdit="1"/>
          </p:cNvSpPr>
          <p:nvPr/>
        </p:nvSpPr>
        <p:spPr bwMode="auto">
          <a:xfrm>
            <a:off x="5436096" y="5938092"/>
            <a:ext cx="1584325" cy="688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kern="10" dirty="0">
                <a:ln w="9525">
                  <a:solidFill>
                    <a:srgbClr val="333399"/>
                  </a:solidFill>
                  <a:round/>
                  <a:headEnd/>
                  <a:tailEnd/>
                </a:ln>
                <a:solidFill>
                  <a:srgbClr val="0066FF"/>
                </a:solidFill>
                <a:latin typeface="Times New Roman"/>
                <a:cs typeface="Times New Roman"/>
              </a:rPr>
              <a:t>Было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kern="10" dirty="0">
                <a:ln w="9525">
                  <a:solidFill>
                    <a:srgbClr val="333399"/>
                  </a:solidFill>
                  <a:round/>
                  <a:headEnd/>
                  <a:tailEnd/>
                </a:ln>
                <a:solidFill>
                  <a:srgbClr val="0066FF"/>
                </a:solidFill>
                <a:latin typeface="Times New Roman"/>
                <a:cs typeface="Times New Roman"/>
              </a:rPr>
              <a:t>интересно</a:t>
            </a:r>
          </a:p>
        </p:txBody>
      </p:sp>
      <p:sp>
        <p:nvSpPr>
          <p:cNvPr id="16397" name="WordArt 13"/>
          <p:cNvSpPr>
            <a:spLocks noChangeArrowheads="1" noChangeShapeType="1" noTextEdit="1"/>
          </p:cNvSpPr>
          <p:nvPr/>
        </p:nvSpPr>
        <p:spPr bwMode="auto">
          <a:xfrm>
            <a:off x="220700" y="1848369"/>
            <a:ext cx="1655762" cy="7604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kern="10" dirty="0">
                <a:ln w="9525">
                  <a:solidFill>
                    <a:srgbClr val="990033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Было очень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kern="10" dirty="0">
                <a:ln w="9525">
                  <a:solidFill>
                    <a:srgbClr val="990033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интересно</a:t>
            </a:r>
          </a:p>
        </p:txBody>
      </p:sp>
      <p:sp>
        <p:nvSpPr>
          <p:cNvPr id="16398" name="WordArt 14"/>
          <p:cNvSpPr>
            <a:spLocks noChangeArrowheads="1" noChangeShapeType="1" noTextEdit="1"/>
          </p:cNvSpPr>
          <p:nvPr/>
        </p:nvSpPr>
        <p:spPr bwMode="auto">
          <a:xfrm>
            <a:off x="6383696" y="1834355"/>
            <a:ext cx="1728787" cy="758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kern="10" dirty="0">
                <a:ln w="9525">
                  <a:solidFill>
                    <a:srgbClr val="336600"/>
                  </a:solidFill>
                  <a:round/>
                  <a:headEnd/>
                  <a:tailEnd/>
                </a:ln>
                <a:solidFill>
                  <a:srgbClr val="009900"/>
                </a:solidFill>
                <a:latin typeface="Times New Roman"/>
                <a:cs typeface="Times New Roman"/>
              </a:rPr>
              <a:t>Было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kern="10" dirty="0" err="1">
                <a:ln w="9525">
                  <a:solidFill>
                    <a:srgbClr val="336600"/>
                  </a:solidFill>
                  <a:round/>
                  <a:headEnd/>
                  <a:tailEnd/>
                </a:ln>
                <a:solidFill>
                  <a:srgbClr val="009900"/>
                </a:solidFill>
                <a:latin typeface="Times New Roman"/>
                <a:cs typeface="Times New Roman"/>
              </a:rPr>
              <a:t>неинтерсно</a:t>
            </a:r>
            <a:endParaRPr lang="ru-RU" sz="3600" kern="10" dirty="0">
              <a:ln w="9525">
                <a:solidFill>
                  <a:srgbClr val="336600"/>
                </a:solidFill>
                <a:round/>
                <a:headEnd/>
                <a:tailEnd/>
              </a:ln>
              <a:solidFill>
                <a:srgbClr val="009900"/>
              </a:solidFill>
              <a:latin typeface="Times New Roman"/>
              <a:cs typeface="Times New Roman"/>
            </a:endParaRPr>
          </a:p>
        </p:txBody>
      </p:sp>
      <p:sp>
        <p:nvSpPr>
          <p:cNvPr id="16399" name="WordArt 15"/>
          <p:cNvSpPr>
            <a:spLocks noChangeArrowheads="1" noChangeShapeType="1" noTextEdit="1"/>
          </p:cNvSpPr>
          <p:nvPr/>
        </p:nvSpPr>
        <p:spPr bwMode="auto">
          <a:xfrm>
            <a:off x="2094876" y="220171"/>
            <a:ext cx="5153213" cy="14398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kern="10" dirty="0">
                <a:ln w="9525">
                  <a:solidFill>
                    <a:srgbClr val="990033"/>
                  </a:solidFill>
                  <a:round/>
                  <a:headEnd/>
                  <a:tailEnd/>
                </a:ln>
                <a:solidFill>
                  <a:srgbClr val="990000"/>
                </a:solidFill>
                <a:latin typeface="Times New Roman"/>
                <a:cs typeface="Times New Roman"/>
              </a:rPr>
              <a:t>Вам понравилось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kern="10" dirty="0">
                <a:ln w="9525">
                  <a:solidFill>
                    <a:srgbClr val="990033"/>
                  </a:solidFill>
                  <a:round/>
                  <a:headEnd/>
                  <a:tailEnd/>
                </a:ln>
                <a:solidFill>
                  <a:srgbClr val="990000"/>
                </a:solidFill>
                <a:latin typeface="Times New Roman"/>
                <a:cs typeface="Times New Roman"/>
              </a:rPr>
              <a:t>занятие?</a:t>
            </a:r>
          </a:p>
        </p:txBody>
      </p:sp>
      <p:pic>
        <p:nvPicPr>
          <p:cNvPr id="25609" name="Picture 18" descr="Картинка 684 из 1365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363" y="2133600"/>
            <a:ext cx="1417637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Picture 19" descr="flash_prikoly_i_flash_multik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777" y="2420888"/>
            <a:ext cx="3518888" cy="298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66" y="404812"/>
            <a:ext cx="1433512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2" name="Picture 21" descr="BS01318_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78" y="5131005"/>
            <a:ext cx="6985000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http://avatarmaker.ru/img/4/306/30540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86862" y="4311772"/>
            <a:ext cx="2160240" cy="153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555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6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3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3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82 0.10893 C 0.00105 0.12419 0.00191 0.11633 0.00382 0.14177 C 0.00521 0.16096 0.004 0.17206 0.01112 0.18617 C 0.01424 0.19889 0.01546 0.20537 0.02414 0.21323 C 0.02761 0.21994 0.03004 0.22225 0.03577 0.22479 C 0.04636 0.23427 0.05834 0.23705 0.07049 0.24029 C 0.08004 0.24699 0.09046 0.24537 0.10087 0.24792 C 0.13664 0.25671 0.17327 0.25856 0.20955 0.26156 C 0.23351 0.27174 0.20695 0.26156 0.26042 0.26734 C 0.30191 0.27174 0.34445 0.27336 0.38646 0.27498 C 0.41546 0.27428 0.44445 0.27428 0.47344 0.27313 C 0.48247 0.27266 0.49306 0.26503 0.50243 0.26341 C 0.50382 0.26272 0.50521 0.26203 0.50677 0.26156 C 0.50973 0.26064 0.51268 0.26064 0.51546 0.25948 C 0.52327 0.25624 0.53056 0.25092 0.53855 0.24792 C 0.5474 0.24098 0.55608 0.23381 0.56615 0.23057 C 0.57414 0.2234 0.58438 0.22017 0.59375 0.21716 C 0.59879 0.21369 0.60313 0.21045 0.60816 0.20745 C 0.61216 0.20513 0.6198 0.19981 0.6198 0.19981 C 0.62466 0.19103 0.6257 0.19149 0.63282 0.18802 C 0.63993 0.16952 0.65417 0.16559 0.66476 0.15148 C 0.67014 0.14431 0.67587 0.13598 0.68212 0.1302 C 0.68473 0.11563 0.69566 0.09598 0.70087 0.08187 C 0.70608 0.06799 0.7099 0.05203 0.71389 0.03747 C 0.71528 0.03261 0.71823 0.02891 0.7198 0.02405 C 0.72379 0.01156 0.72639 -0.00023 0.72987 -0.01272 C 0.7316 -0.02567 0.7316 -0.03816 0.73716 -0.04926 C 0.74063 -0.06522 0.74653 -0.08488 0.74879 -0.10153 C 0.75487 -0.1457 0.75539 -0.19195 0.75747 -0.23659 C 0.75695 -0.25902 0.75695 -0.28168 0.75608 -0.30412 C 0.75591 -0.30689 0.75313 -0.31406 0.75157 -0.31568 C 0.7474 -0.32031 0.74271 -0.32169 0.73855 -0.32724 C 0.73681 -0.33441 0.73785 -0.33118 0.73577 -0.33696 " pathEditMode="relative" ptsTypes="ffffffffffffffffffffffffffffffffA">
                                      <p:cBhvr>
                                        <p:cTn id="40" dur="20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6" grpId="0" animBg="1"/>
      <p:bldP spid="16397" grpId="0" animBg="1"/>
      <p:bldP spid="16398" grpId="0" animBg="1"/>
      <p:bldP spid="1639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/>
          <a:lstStyle/>
          <a:p>
            <a:r>
              <a:rPr lang="ru-RU" sz="7200" b="1" dirty="0" smtClean="0">
                <a:solidFill>
                  <a:srgbClr val="8002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Цель урока:</a:t>
            </a:r>
            <a:endParaRPr lang="ru-RU" sz="7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84785"/>
            <a:ext cx="8229600" cy="2088232"/>
          </a:xfrm>
          <a:gradFill>
            <a:gsLst>
              <a:gs pos="25000">
                <a:schemeClr val="accent1">
                  <a:tint val="50000"/>
                  <a:satMod val="300000"/>
                  <a:lumMod val="0"/>
                  <a:lumOff val="100000"/>
                  <a:alpha val="0"/>
                </a:schemeClr>
              </a:gs>
              <a:gs pos="66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ru-RU" sz="4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Научиться применять теоретические знания по профессиям для выполнения конкретной производственной задачи </a:t>
            </a:r>
            <a:endParaRPr lang="ru-RU" sz="44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</a:endParaRPr>
          </a:p>
        </p:txBody>
      </p:sp>
      <p:pic>
        <p:nvPicPr>
          <p:cNvPr id="4098" name="Picture 2" descr="http://www.gifpark.su/Gifs/THINGS/BOOTS/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3" y="3212976"/>
            <a:ext cx="2448272" cy="233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586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138137"/>
          </a:xfrm>
        </p:spPr>
        <p:txBody>
          <a:bodyPr/>
          <a:lstStyle/>
          <a:p>
            <a:r>
              <a:rPr lang="ru-RU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Деловая игра</a:t>
            </a:r>
            <a:br>
              <a:rPr lang="ru-RU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</a:br>
            <a:r>
              <a:rPr lang="ru-RU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«Мини-фабрика по ремонту обуви»</a:t>
            </a:r>
            <a:endParaRPr lang="ru-RU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</a:endParaRPr>
          </a:p>
        </p:txBody>
      </p:sp>
      <p:pic>
        <p:nvPicPr>
          <p:cNvPr id="4" name="Picture 4" descr="https://im0-tub-ru.yandex.net/i?id=c37aed680f069c2f8f4c5c5bf64d6142&amp;n=33&amp;h=215&amp;w=28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700808"/>
            <a:ext cx="2736304" cy="252028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 rot="914602">
            <a:off x="455340" y="1844076"/>
            <a:ext cx="3425005" cy="1077218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Отдел</a:t>
            </a:r>
          </a:p>
          <a:p>
            <a:pPr algn="ctr"/>
            <a:r>
              <a:rPr lang="ru-RU" sz="3200" b="1" dirty="0">
                <a:solidFill>
                  <a:srgbClr val="002060"/>
                </a:solidFill>
              </a:rPr>
              <a:t> дизайна обуви</a:t>
            </a:r>
          </a:p>
        </p:txBody>
      </p:sp>
      <p:sp>
        <p:nvSpPr>
          <p:cNvPr id="6" name="TextBox 5"/>
          <p:cNvSpPr txBox="1"/>
          <p:nvPr/>
        </p:nvSpPr>
        <p:spPr>
          <a:xfrm rot="254352">
            <a:off x="103696" y="3329616"/>
            <a:ext cx="3332772" cy="1077218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Технологический </a:t>
            </a:r>
          </a:p>
          <a:p>
            <a:pPr algn="ctr"/>
            <a:r>
              <a:rPr lang="ru-RU" sz="3200" b="1" dirty="0">
                <a:solidFill>
                  <a:srgbClr val="002060"/>
                </a:solidFill>
              </a:rPr>
              <a:t>отдел</a:t>
            </a:r>
          </a:p>
        </p:txBody>
      </p:sp>
      <p:sp>
        <p:nvSpPr>
          <p:cNvPr id="7" name="TextBox 6"/>
          <p:cNvSpPr txBox="1"/>
          <p:nvPr/>
        </p:nvSpPr>
        <p:spPr>
          <a:xfrm rot="20428893">
            <a:off x="1167388" y="5066283"/>
            <a:ext cx="2699370" cy="1077218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Отдел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Охраны труда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8" name="Picture 2" descr="http://kartinki-dlya-detej.ru/content/gallery_photo/1740/475424920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88" y="4528541"/>
            <a:ext cx="1152128" cy="114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012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3956"/>
            <a:ext cx="8229600" cy="850106"/>
          </a:xfrm>
        </p:spPr>
        <p:txBody>
          <a:bodyPr/>
          <a:lstStyle/>
          <a:p>
            <a:r>
              <a:rPr lang="ru-RU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Функции отделов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6755" y="1275411"/>
            <a:ext cx="2682500" cy="830997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Отдел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 дизайна обуви</a:t>
            </a:r>
          </a:p>
        </p:txBody>
      </p:sp>
      <p:sp>
        <p:nvSpPr>
          <p:cNvPr id="5" name="Стрелка вправо 4"/>
          <p:cNvSpPr/>
          <p:nvPr/>
        </p:nvSpPr>
        <p:spPr>
          <a:xfrm>
            <a:off x="2555235" y="1582169"/>
            <a:ext cx="810167" cy="317142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-80118" y="2898631"/>
            <a:ext cx="2682502" cy="830997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Технологический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отдел</a:t>
            </a:r>
          </a:p>
        </p:txBody>
      </p:sp>
      <p:pic>
        <p:nvPicPr>
          <p:cNvPr id="5122" name="Picture 2" descr="http://dulus-uk.ru/ycowiceyux/d0b3d0bed180d0b0d0bed0b1d183d0b2d0b8-467751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680214"/>
            <a:ext cx="5193117" cy="376501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16755" y="4412979"/>
            <a:ext cx="2555776" cy="830997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Отдел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охраны </a:t>
            </a:r>
            <a:r>
              <a:rPr lang="ru-RU" sz="2400" b="1" dirty="0">
                <a:solidFill>
                  <a:srgbClr val="002060"/>
                </a:solidFill>
              </a:rPr>
              <a:t>труда</a:t>
            </a:r>
          </a:p>
        </p:txBody>
      </p:sp>
      <p:sp>
        <p:nvSpPr>
          <p:cNvPr id="8" name="Стрелка вправо 7"/>
          <p:cNvSpPr/>
          <p:nvPr/>
        </p:nvSpPr>
        <p:spPr>
          <a:xfrm>
            <a:off x="2475214" y="4672280"/>
            <a:ext cx="810167" cy="317142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>
            <a:off x="2553632" y="3148081"/>
            <a:ext cx="810167" cy="317142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34896" y="996138"/>
            <a:ext cx="5578067" cy="1368151"/>
          </a:xfrm>
          <a:gradFill>
            <a:gsLst>
              <a:gs pos="0">
                <a:schemeClr val="accent6">
                  <a:shade val="51000"/>
                  <a:satMod val="130000"/>
                  <a:alpha val="0"/>
                </a:schemeClr>
              </a:gs>
              <a:gs pos="15000">
                <a:schemeClr val="accent6">
                  <a:shade val="93000"/>
                  <a:satMod val="130000"/>
                  <a:alpha val="41000"/>
                </a:schemeClr>
              </a:gs>
              <a:gs pos="80000">
                <a:schemeClr val="accent6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marL="0" lvl="7" indent="0" algn="ctr">
              <a:buNone/>
            </a:pPr>
            <a:r>
              <a:rPr lang="ru-RU" sz="2800" b="1" dirty="0">
                <a:solidFill>
                  <a:srgbClr val="002060"/>
                </a:solidFill>
              </a:rPr>
              <a:t>Разработка эскиза вариантов обновления  силуэта и реставрации женских туфель </a:t>
            </a:r>
          </a:p>
        </p:txBody>
      </p:sp>
      <p:sp>
        <p:nvSpPr>
          <p:cNvPr id="11" name="Объект 2"/>
          <p:cNvSpPr txBox="1">
            <a:spLocks/>
          </p:cNvSpPr>
          <p:nvPr/>
        </p:nvSpPr>
        <p:spPr bwMode="auto">
          <a:xfrm>
            <a:off x="3349188" y="2641455"/>
            <a:ext cx="5560317" cy="1345350"/>
          </a:xfrm>
          <a:prstGeom prst="rect">
            <a:avLst/>
          </a:prstGeom>
          <a:gradFill>
            <a:gsLst>
              <a:gs pos="30000">
                <a:schemeClr val="accent6">
                  <a:shade val="51000"/>
                  <a:satMod val="130000"/>
                  <a:alpha val="58000"/>
                </a:schemeClr>
              </a:gs>
              <a:gs pos="9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</a:gradFill>
          <a:ex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7" indent="0" algn="ctr">
              <a:buNone/>
            </a:pPr>
            <a:r>
              <a:rPr lang="ru-RU" sz="2800" b="1" dirty="0">
                <a:solidFill>
                  <a:srgbClr val="002060"/>
                </a:solidFill>
              </a:rPr>
              <a:t>Составление технологической карты  формования заготовки верха обуви</a:t>
            </a:r>
          </a:p>
        </p:txBody>
      </p:sp>
      <p:sp>
        <p:nvSpPr>
          <p:cNvPr id="12" name="Объект 2"/>
          <p:cNvSpPr txBox="1">
            <a:spLocks/>
          </p:cNvSpPr>
          <p:nvPr/>
        </p:nvSpPr>
        <p:spPr bwMode="auto">
          <a:xfrm>
            <a:off x="3318516" y="4322108"/>
            <a:ext cx="5590989" cy="1334627"/>
          </a:xfrm>
          <a:prstGeom prst="rect">
            <a:avLst/>
          </a:prstGeom>
          <a:gradFill>
            <a:gsLst>
              <a:gs pos="9000">
                <a:schemeClr val="accent6">
                  <a:shade val="51000"/>
                  <a:satMod val="130000"/>
                  <a:alpha val="37000"/>
                </a:schemeClr>
              </a:gs>
              <a:gs pos="62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</a:gradFill>
          <a:ex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7" indent="0" algn="ctr">
              <a:buNone/>
            </a:pPr>
            <a:r>
              <a:rPr lang="ru-RU" sz="2800" b="1" dirty="0" smtClean="0">
                <a:solidFill>
                  <a:srgbClr val="002060"/>
                </a:solidFill>
              </a:rPr>
              <a:t>Составление памятки с комплексом упражнений производственной гимнастики 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80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le-mult.ru/sites/default/files/styles/large/public/screenshots/kak-kazaki-olimpiytsami-stali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83968" y="1059399"/>
            <a:ext cx="3316406" cy="36004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dirty="0" smtClean="0">
                <a:solidFill>
                  <a:srgbClr val="C00000"/>
                </a:solidFill>
                <a:latin typeface="Gabriola" pitchFamily="82" charset="0"/>
              </a:rPr>
              <a:t>Актуализация знаний</a:t>
            </a:r>
            <a:endParaRPr lang="ru-RU" sz="6000" b="1" dirty="0">
              <a:solidFill>
                <a:srgbClr val="C00000"/>
              </a:solidFill>
              <a:latin typeface="Gabriola" pitchFamily="8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772" y="1670074"/>
            <a:ext cx="4186808" cy="4525963"/>
          </a:xfrm>
        </p:spPr>
        <p:txBody>
          <a:bodyPr/>
          <a:lstStyle/>
          <a:p>
            <a:pPr marL="0" indent="0">
              <a:buNone/>
            </a:pPr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«Операторы ЭВ и ВМ» – разгадывание кроссворда «Скалодром» на компьютерах</a:t>
            </a:r>
          </a:p>
        </p:txBody>
      </p:sp>
      <p:pic>
        <p:nvPicPr>
          <p:cNvPr id="4" name="Picture 4" descr="http://scientificstar.ru/_ph/46/2/332201728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1" y="4077072"/>
            <a:ext cx="1728194" cy="187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smiles24.ru/data/smiles/anime-sport-1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063" y="3356992"/>
            <a:ext cx="879326" cy="1152128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904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dirty="0" smtClean="0">
                <a:solidFill>
                  <a:srgbClr val="C00000"/>
                </a:solidFill>
                <a:latin typeface="Gabriola" pitchFamily="82" charset="0"/>
              </a:rPr>
              <a:t>Актуализация знаний</a:t>
            </a:r>
            <a:endParaRPr lang="ru-RU" sz="6000" b="1" dirty="0">
              <a:solidFill>
                <a:srgbClr val="C00000"/>
              </a:solidFill>
              <a:latin typeface="Gabriola" pitchFamily="8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340768"/>
            <a:ext cx="3970784" cy="4525963"/>
          </a:xfrm>
        </p:spPr>
        <p:txBody>
          <a:bodyPr/>
          <a:lstStyle/>
          <a:p>
            <a:pPr marL="0" indent="0">
              <a:buNone/>
            </a:pPr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«Обувщик по ремонту обуви»  - Составление смысловых цепочек с понятиями и определениями</a:t>
            </a:r>
            <a:endParaRPr lang="ru-RU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</a:endParaRPr>
          </a:p>
        </p:txBody>
      </p:sp>
      <p:pic>
        <p:nvPicPr>
          <p:cNvPr id="4" name="Picture 2" descr="http://dulus-uk.ru/ycowiceyux/d0b3d0bed180d0b0d0bed0b1d183d0b2d0b8-467751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5" y="873011"/>
            <a:ext cx="5193117" cy="376501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kartinki-dlya-detej.ru/content/gallery_photo/1740/475424920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88" y="4638021"/>
            <a:ext cx="1152128" cy="114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571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2033256"/>
              </p:ext>
            </p:extLst>
          </p:nvPr>
        </p:nvGraphicFramePr>
        <p:xfrm>
          <a:off x="4986" y="0"/>
          <a:ext cx="9139014" cy="66915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2918"/>
                <a:gridCol w="5436096"/>
              </a:tblGrid>
              <a:tr h="1346238">
                <a:tc>
                  <a:txBody>
                    <a:bodyPr/>
                    <a:lstStyle/>
                    <a:p>
                      <a:pPr algn="ctr"/>
                      <a:r>
                        <a:rPr lang="ru-RU" sz="40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1.Стиль </a:t>
                      </a:r>
                      <a:endParaRPr lang="ru-RU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1. Это французское слово, которым называют внешние очертания любого предмета, его «тень».</a:t>
                      </a:r>
                      <a:endParaRPr lang="ru-RU" dirty="0"/>
                    </a:p>
                  </a:txBody>
                  <a:tcPr/>
                </a:tc>
              </a:tr>
              <a:tr h="242559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000" b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2.Силуэт</a:t>
                      </a:r>
                      <a:r>
                        <a:rPr lang="ru-RU" sz="4000" kern="12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endParaRPr lang="ru-RU" sz="40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2. </a:t>
                      </a:r>
                      <a:r>
                        <a:rPr lang="ru-RU" sz="2400" b="1" kern="12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Это кратковременное господство определенных вкусов в обществе, в том числе в манере одеваться, пользуется наибольшей популярностью и признается большинством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33530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000" b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3. Мода</a:t>
                      </a:r>
                      <a:endParaRPr lang="ru-RU" sz="4000" b="1" kern="12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3. </a:t>
                      </a:r>
                      <a:r>
                        <a:rPr lang="ru-RU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Процесс придания объемной формы плоской заготовке путем растяжения материала</a:t>
                      </a:r>
                      <a:endParaRPr lang="ru-RU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58442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000" b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4. Формование</a:t>
                      </a:r>
                      <a:endParaRPr lang="ru-RU" sz="4000" b="1" kern="12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4.Индивидуальная манера человека одеваться, держаться, иметь свой имидж.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Стрелка вправо 1"/>
          <p:cNvSpPr/>
          <p:nvPr/>
        </p:nvSpPr>
        <p:spPr>
          <a:xfrm rot="4391226" flipV="1">
            <a:off x="1229538" y="3091101"/>
            <a:ext cx="4603335" cy="171866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трелка вправо 2"/>
          <p:cNvSpPr/>
          <p:nvPr/>
        </p:nvSpPr>
        <p:spPr>
          <a:xfrm rot="19345304">
            <a:off x="3001411" y="1078631"/>
            <a:ext cx="1578226" cy="278127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право 4"/>
          <p:cNvSpPr/>
          <p:nvPr/>
        </p:nvSpPr>
        <p:spPr>
          <a:xfrm rot="19345304">
            <a:off x="2779908" y="3416357"/>
            <a:ext cx="1578226" cy="278127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 rot="19345304">
            <a:off x="3235625" y="4909999"/>
            <a:ext cx="1490627" cy="19713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520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293096"/>
            <a:ext cx="8229600" cy="2088232"/>
          </a:xfrm>
          <a:solidFill>
            <a:srgbClr val="002060">
              <a:alpha val="78000"/>
            </a:srgbClr>
          </a:solidFill>
        </p:spPr>
        <p:txBody>
          <a:bodyPr/>
          <a:lstStyle/>
          <a:p>
            <a:r>
              <a:rPr lang="ru-RU" b="1" i="1" dirty="0" smtClean="0">
                <a:solidFill>
                  <a:srgbClr val="FFFF00"/>
                </a:solidFill>
                <a:latin typeface="Bradley Hand ITC" pitchFamily="66" charset="0"/>
              </a:rPr>
              <a:t>Романтический, фольклорный, </a:t>
            </a:r>
            <a:r>
              <a:rPr lang="ru-RU" b="1" i="1" dirty="0">
                <a:solidFill>
                  <a:srgbClr val="FFFF00"/>
                </a:solidFill>
                <a:latin typeface="Bradley Hand ITC" pitchFamily="66" charset="0"/>
              </a:rPr>
              <a:t>классический, </a:t>
            </a:r>
            <a:r>
              <a:rPr lang="ru-RU" b="1" i="1" dirty="0" smtClean="0">
                <a:solidFill>
                  <a:srgbClr val="FFFF00"/>
                </a:solidFill>
                <a:latin typeface="Bradley Hand ITC" pitchFamily="66" charset="0"/>
              </a:rPr>
              <a:t>спортивный</a:t>
            </a:r>
            <a:endParaRPr lang="ru-RU" dirty="0"/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88640"/>
            <a:ext cx="5334000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03648" y="5301207"/>
            <a:ext cx="3570849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4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radley Hand ITC" pitchFamily="66" charset="0"/>
                <a:ea typeface="+mj-ea"/>
                <a:cs typeface="+mj-cs"/>
              </a:rPr>
              <a:t>классический</a:t>
            </a:r>
          </a:p>
        </p:txBody>
      </p:sp>
    </p:spTree>
    <p:extLst>
      <p:ext uri="{BB962C8B-B14F-4D97-AF65-F5344CB8AC3E}">
        <p14:creationId xmlns:p14="http://schemas.microsoft.com/office/powerpoint/2010/main" val="229586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9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1840</TotalTime>
  <Words>369</Words>
  <Application>Microsoft Office PowerPoint</Application>
  <PresentationFormat>Экран (4:3)</PresentationFormat>
  <Paragraphs>90</Paragraphs>
  <Slides>21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Оформление по умолчанию</vt:lpstr>
      <vt:lpstr>1_Оформление по умолчанию</vt:lpstr>
      <vt:lpstr>Тема9</vt:lpstr>
      <vt:lpstr>Специальное оформление</vt:lpstr>
      <vt:lpstr>Интегрированный урок</vt:lpstr>
      <vt:lpstr>Тема урока</vt:lpstr>
      <vt:lpstr>Цель урока:</vt:lpstr>
      <vt:lpstr>Деловая игра «Мини-фабрика по ремонту обуви»</vt:lpstr>
      <vt:lpstr>Функции отделов</vt:lpstr>
      <vt:lpstr>Актуализация знаний</vt:lpstr>
      <vt:lpstr>Актуализация знаний</vt:lpstr>
      <vt:lpstr>Презентация PowerPoint</vt:lpstr>
      <vt:lpstr>Романтический, фольклорный, классический, спортивный</vt:lpstr>
      <vt:lpstr>Презентация PowerPoint</vt:lpstr>
      <vt:lpstr>Презентация PowerPoint</vt:lpstr>
      <vt:lpstr>Проблемный вопрос:</vt:lpstr>
      <vt:lpstr>Общие черты профессиональной деятельности интегрируемых профессий в области здоровьесбережения. </vt:lpstr>
      <vt:lpstr>Физминутка</vt:lpstr>
      <vt:lpstr>Упражнение «Шнуровка»</vt:lpstr>
      <vt:lpstr>Упражнение «Силач»</vt:lpstr>
      <vt:lpstr>Упражнение «Храм воздуха»</vt:lpstr>
      <vt:lpstr>«Осмысление»</vt:lpstr>
      <vt:lpstr>Защита  проектов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Гергель СА</dc:creator>
  <cp:lastModifiedBy>user</cp:lastModifiedBy>
  <cp:revision>61</cp:revision>
  <cp:lastPrinted>2017-05-10T07:34:38Z</cp:lastPrinted>
  <dcterms:created xsi:type="dcterms:W3CDTF">2017-03-31T08:51:07Z</dcterms:created>
  <dcterms:modified xsi:type="dcterms:W3CDTF">2017-06-08T11:59:23Z</dcterms:modified>
</cp:coreProperties>
</file>