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1"/>
  </p:notesMasterIdLst>
  <p:sldIdLst>
    <p:sldId id="279" r:id="rId2"/>
    <p:sldId id="278" r:id="rId3"/>
    <p:sldId id="322" r:id="rId4"/>
    <p:sldId id="324" r:id="rId5"/>
    <p:sldId id="333" r:id="rId6"/>
    <p:sldId id="334" r:id="rId7"/>
    <p:sldId id="335" r:id="rId8"/>
    <p:sldId id="326" r:id="rId9"/>
    <p:sldId id="327" r:id="rId10"/>
    <p:sldId id="328" r:id="rId11"/>
    <p:sldId id="330" r:id="rId12"/>
    <p:sldId id="323" r:id="rId13"/>
    <p:sldId id="263" r:id="rId14"/>
    <p:sldId id="269" r:id="rId15"/>
    <p:sldId id="288" r:id="rId16"/>
    <p:sldId id="289" r:id="rId17"/>
    <p:sldId id="290" r:id="rId18"/>
    <p:sldId id="293" r:id="rId19"/>
    <p:sldId id="294" r:id="rId20"/>
    <p:sldId id="302" r:id="rId21"/>
    <p:sldId id="296" r:id="rId22"/>
    <p:sldId id="303" r:id="rId23"/>
    <p:sldId id="337" r:id="rId24"/>
    <p:sldId id="338" r:id="rId25"/>
    <p:sldId id="339" r:id="rId26"/>
    <p:sldId id="346" r:id="rId27"/>
    <p:sldId id="353" r:id="rId28"/>
    <p:sldId id="347" r:id="rId29"/>
    <p:sldId id="348" r:id="rId30"/>
    <p:sldId id="343" r:id="rId31"/>
    <p:sldId id="344" r:id="rId32"/>
    <p:sldId id="340" r:id="rId33"/>
    <p:sldId id="281" r:id="rId34"/>
    <p:sldId id="267" r:id="rId35"/>
    <p:sldId id="312" r:id="rId36"/>
    <p:sldId id="292" r:id="rId37"/>
    <p:sldId id="299" r:id="rId38"/>
    <p:sldId id="314" r:id="rId39"/>
    <p:sldId id="301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96" autoAdjust="0"/>
    <p:restoredTop sz="85663" autoAdjust="0"/>
  </p:normalViewPr>
  <p:slideViewPr>
    <p:cSldViewPr>
      <p:cViewPr varScale="1">
        <p:scale>
          <a:sx n="84" d="100"/>
          <a:sy n="84" d="100"/>
        </p:scale>
        <p:origin x="859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A4E72-F1D5-48BF-9445-73135BCD4B67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8D655-6E9F-4777-B01B-B32D965FC5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8D655-6E9F-4777-B01B-B32D965FC57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8D655-6E9F-4777-B01B-B32D965FC57D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8D655-6E9F-4777-B01B-B32D965FC57D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0194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019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3CC0D-F59C-4DEE-A129-23E1220ACDA7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9FC19-37CF-4433-9EC4-F853A4B6B6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302F0-9764-416E-9C9D-E31EC988D60C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6E512-928F-47E7-83AA-242A786A50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87C37-D420-480A-999C-20BFD92D9877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DE98B-5E4C-422E-991E-69A0C40A79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DD252-11D8-400F-9B58-B20F1DCBA3E0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3D951-5D0D-424C-9CFC-D6CC0EBFD8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CA8BE-DF06-4F47-8B32-86660A19BA57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2A015-D2CE-4465-9F63-D3DE619B7D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9A727-A753-41F2-872B-3CD0772D0524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F9E91-CA97-482B-9391-BB3BA77236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0E1B5-14E6-47B4-9496-406AC95068AC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A295E-C61D-45C6-927C-0C536FB1A3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EE0F3-4CE6-4F44-8EE3-CAB61003F6F2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985A1-7318-48FD-B1E2-2A145F5103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2E7E1-5ABF-4EE4-A969-B7BF1A8351BE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CA16D-5FC9-4EC4-B99B-EA81A4F49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BCB08-3BF2-46B8-8AF8-DB8FE8D2E44E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3DB3D-7DD1-463A-8E2A-1D1A4CD127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AEC90-1330-4176-99F5-C231D864739F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1AA15-ABEC-4BC6-9316-FBA0DD3F5A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529EF-764E-4A50-9D9E-A8B6C1AF6056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FB7A7-52D7-4235-BD1A-81BAC8A488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10791-7A2D-4B0A-80F3-36C37CD44DAB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ECB09-5A0E-4E6F-90AC-6554B789A6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4915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15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15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15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15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16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16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16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16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16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16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16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16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16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16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917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9171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81C2BAEE-51FF-4D43-84A3-CC9D88D5CA4F}" type="datetimeFigureOut">
              <a:rPr lang="ru-RU"/>
              <a:pPr>
                <a:defRPr/>
              </a:pPr>
              <a:t>27.11.2024</a:t>
            </a:fld>
            <a:endParaRPr lang="ru-RU"/>
          </a:p>
        </p:txBody>
      </p:sp>
      <p:sp>
        <p:nvSpPr>
          <p:cNvPr id="49172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7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A8515B9-9B0F-4F9A-9965-5801679D7D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917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62" r:id="rId13"/>
  </p:sldLayoutIdLst>
  <p:transition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8496300" cy="1368425"/>
          </a:xfrm>
        </p:spPr>
        <p:txBody>
          <a:bodyPr anchorCtr="0"/>
          <a:lstStyle/>
          <a:p>
            <a:pPr eaLnBrk="1" hangingPunct="1">
              <a:defRPr/>
            </a:pPr>
            <a:br>
              <a:rPr lang="ru-RU" sz="6000" b="0" dirty="0">
                <a:latin typeface="Arial" charset="0"/>
              </a:rPr>
            </a:br>
            <a:r>
              <a:rPr lang="ru-RU" sz="60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«Я и мир профессий»</a:t>
            </a:r>
            <a:br>
              <a:rPr lang="ru-RU" sz="6000" dirty="0">
                <a:solidFill>
                  <a:schemeClr val="bg1">
                    <a:lumMod val="60000"/>
                    <a:lumOff val="40000"/>
                  </a:schemeClr>
                </a:solidFill>
              </a:rPr>
            </a:br>
            <a:endParaRPr lang="ru-RU" sz="60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679950" y="4800600"/>
            <a:ext cx="4464050" cy="2057400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3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Автор проекта: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30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Шапинская</a:t>
            </a:r>
            <a:r>
              <a:rPr lang="ru-RU" sz="3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Е.И.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3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МБДОУ №296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endParaRPr lang="ru-RU" sz="3000" dirty="0">
              <a:solidFill>
                <a:srgbClr val="898989"/>
              </a:solidFill>
            </a:endParaRPr>
          </a:p>
        </p:txBody>
      </p:sp>
      <p:pic>
        <p:nvPicPr>
          <p:cNvPr id="1026" name="Picture 2" descr="https://catherineasquithgallery.com/uploads/posts/2021-02/1613440922_56-p-fon-dlya-prezentatsii-pro-professii-6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81173"/>
            <a:ext cx="5400600" cy="374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e7.pngegg.com/pngimages/1002/256/png-clipart-elementary-school-child-illustrator-middle-school-child-child-fa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6" b="89973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2092851" cy="259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980728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Художественно-эстетическое развитие</a:t>
            </a:r>
            <a:r>
              <a:rPr lang="ru-RU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 – </a:t>
            </a:r>
            <a:br>
              <a:rPr lang="ru-RU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• продолжать знакомить воспитанников с произведениями художественной литературы по теме проекта;</a:t>
            </a:r>
            <a:b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• выучить пословицы и поговорки о труде и лени, помочь понять их смысл;</a:t>
            </a:r>
            <a:b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• выучить стихотворение К. Галактионовой «Есть на свете много профессий»;</a:t>
            </a:r>
            <a:b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• развивать стремление отражать свои знания и впечатления о труде взрослых в повседневной игровой деятельности.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88640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Ожидаемые результаты: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1268760"/>
            <a:ext cx="842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  <a:defRPr/>
            </a:pP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Расширить знания детей о профессиях.</a:t>
            </a:r>
          </a:p>
          <a:p>
            <a:pPr eaLnBrk="1" hangingPunct="1">
              <a:buFontTx/>
              <a:buNone/>
              <a:defRPr/>
            </a:pPr>
            <a:endParaRPr lang="ru-RU" sz="2000" dirty="0">
              <a:solidFill>
                <a:schemeClr val="accent5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Воспитать чувства уважения и гордости за труд своих родителей, бережно относиться к труду других людей.</a:t>
            </a:r>
          </a:p>
          <a:p>
            <a:pPr eaLnBrk="1" hangingPunct="1">
              <a:buFontTx/>
              <a:buNone/>
              <a:defRPr/>
            </a:pPr>
            <a:endParaRPr lang="ru-RU" sz="2000" dirty="0">
              <a:solidFill>
                <a:schemeClr val="accent5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Продолжать развивать у детей познавательную активность, исследовательские умения и навыки проектной деятельности.</a:t>
            </a:r>
          </a:p>
          <a:p>
            <a:pPr eaLnBrk="1" hangingPunct="1">
              <a:buFontTx/>
              <a:buNone/>
              <a:defRPr/>
            </a:pPr>
            <a:endParaRPr lang="ru-RU" sz="2000" dirty="0">
              <a:solidFill>
                <a:schemeClr val="accent5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Повышать активную гражданскую и жизненную позицию.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9172" b="3698"/>
          <a:stretch>
            <a:fillRect/>
          </a:stretch>
        </p:blipFill>
        <p:spPr bwMode="auto">
          <a:xfrm>
            <a:off x="611560" y="728700"/>
            <a:ext cx="3744416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15297"/>
          <a:stretch>
            <a:fillRect/>
          </a:stretch>
        </p:blipFill>
        <p:spPr bwMode="auto">
          <a:xfrm>
            <a:off x="5148064" y="728700"/>
            <a:ext cx="3559636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17719" b="6496"/>
          <a:stretch>
            <a:fillRect/>
          </a:stretch>
        </p:blipFill>
        <p:spPr bwMode="auto">
          <a:xfrm>
            <a:off x="3048310" y="3717032"/>
            <a:ext cx="2893492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861048"/>
            <a:ext cx="243840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717032"/>
            <a:ext cx="2438400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099440" y="180378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учителя-логопеда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ru-RU" b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Ознакомительная часть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495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Поисковая работа –в книгах, интернете…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Беседы, викторины,         чтение книг о труде.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Подбор литературы, конкурсы,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выставки  рисунков, фотографии.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Участие родителей с детьми в выставках «Моя профессия».</a:t>
            </a:r>
          </a:p>
        </p:txBody>
      </p:sp>
      <p:pic>
        <p:nvPicPr>
          <p:cNvPr id="24579" name="Picture 2" descr="F:\род занятий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5976" y="1557338"/>
            <a:ext cx="4464174" cy="4392612"/>
          </a:xfrm>
        </p:spPr>
      </p:pic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ru-RU"/>
              <a:t>              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457200" y="981075"/>
            <a:ext cx="4038600" cy="51450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ru-RU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Продолжение ознакомления детей с разными профессиями. (беседы, показ иллюстраций, книги, и т.д…)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Чтение художественной литературы, «Кем быть» В.Маяковский, Дж. </a:t>
            </a:r>
            <a:r>
              <a:rPr lang="ru-RU" sz="24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Радари</a:t>
            </a:r>
            <a:r>
              <a:rPr lang="ru-RU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«Чем пахнут ремёсла» и др.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Дидактические игры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Продолжать пополнять  «музей хлеба»</a:t>
            </a:r>
          </a:p>
        </p:txBody>
      </p:sp>
      <p:sp>
        <p:nvSpPr>
          <p:cNvPr id="25603" name="TextBox 6"/>
          <p:cNvSpPr txBox="1">
            <a:spLocks noChangeArrowheads="1"/>
          </p:cNvSpPr>
          <p:nvPr/>
        </p:nvSpPr>
        <p:spPr bwMode="auto">
          <a:xfrm>
            <a:off x="1258888" y="142875"/>
            <a:ext cx="64817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itchFamily="34" charset="0"/>
              </a:rPr>
              <a:t>Практический этап</a:t>
            </a:r>
          </a:p>
        </p:txBody>
      </p:sp>
      <p:pic>
        <p:nvPicPr>
          <p:cNvPr id="25604" name="Picture 2" descr="C:\Users\пк\Pictures\фото Е.И\дет.сад\IMG_2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3697" y="1417638"/>
            <a:ext cx="3673103" cy="46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noFill/>
        </p:spPr>
        <p:txBody>
          <a:bodyPr/>
          <a:lstStyle/>
          <a:p>
            <a:r>
              <a:rPr lang="ru-RU" sz="3200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С чего начинали работу -</a:t>
            </a:r>
            <a:br>
              <a:rPr lang="ru-RU" sz="3200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</a:br>
            <a:r>
              <a:rPr lang="ru-RU" sz="3200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провели занятие на тему: «Профессии»</a:t>
            </a:r>
          </a:p>
        </p:txBody>
      </p:sp>
      <p:sp>
        <p:nvSpPr>
          <p:cNvPr id="26626" name="Rectangle 7"/>
          <p:cNvSpPr>
            <a:spLocks noGrp="1" noChangeArrowheads="1"/>
          </p:cNvSpPr>
          <p:nvPr>
            <p:ph sz="half" idx="4294967295"/>
          </p:nvPr>
        </p:nvSpPr>
        <p:spPr>
          <a:xfrm>
            <a:off x="0" y="1989138"/>
            <a:ext cx="4038600" cy="4495800"/>
          </a:xfrm>
          <a:noFill/>
        </p:spPr>
        <p:txBody>
          <a:bodyPr/>
          <a:lstStyle/>
          <a:p>
            <a:r>
              <a:rPr lang="ru-RU" sz="2000" dirty="0">
                <a:effectLst/>
              </a:rPr>
              <a:t>Игра «Это кто?» назови профессию человека. (он лечит животных, он тушит пожар, он учит детей…)</a:t>
            </a:r>
          </a:p>
          <a:p>
            <a:r>
              <a:rPr lang="ru-RU" sz="2000" dirty="0">
                <a:effectLst/>
              </a:rPr>
              <a:t>Игра: « Какие нужны инструменты для работы?» (Что нужно врачу, повару…)</a:t>
            </a:r>
          </a:p>
          <a:p>
            <a:r>
              <a:rPr lang="ru-RU" sz="2000" dirty="0">
                <a:effectLst/>
              </a:rPr>
              <a:t>«Что общего и чем отличаются эти профессии?» (Учитель и воспитатель, врач и </a:t>
            </a:r>
            <a:r>
              <a:rPr lang="ru-RU" sz="2000" dirty="0" err="1">
                <a:effectLst/>
              </a:rPr>
              <a:t>ветеренар</a:t>
            </a:r>
            <a:r>
              <a:rPr lang="ru-RU" sz="2000" dirty="0">
                <a:effectLst/>
              </a:rPr>
              <a:t>)</a:t>
            </a:r>
          </a:p>
        </p:txBody>
      </p:sp>
      <p:pic>
        <p:nvPicPr>
          <p:cNvPr id="26627" name="Picture 2" descr="F:\разность проф.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9992" y="2031366"/>
            <a:ext cx="4038600" cy="3662363"/>
          </a:xfrm>
        </p:spPr>
      </p:pic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5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Следующий шаг</a:t>
            </a:r>
          </a:p>
        </p:txBody>
      </p:sp>
      <p:sp>
        <p:nvSpPr>
          <p:cNvPr id="27650" name="Rectangle 6"/>
          <p:cNvSpPr>
            <a:spLocks noGrp="1" noChangeArrowheads="1"/>
          </p:cNvSpPr>
          <p:nvPr>
            <p:ph sz="quarter" idx="4294967295"/>
          </p:nvPr>
        </p:nvSpPr>
        <p:spPr>
          <a:xfrm>
            <a:off x="251520" y="1341438"/>
            <a:ext cx="4038600" cy="2171700"/>
          </a:xfrm>
          <a:noFill/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effectLst/>
              </a:rPr>
              <a:t>Снять видеоролик на тему будущей профессии: « Кем я буду работать , когда вырасту большим, где и что мне понадобится для работы»</a:t>
            </a:r>
          </a:p>
        </p:txBody>
      </p:sp>
      <p:sp>
        <p:nvSpPr>
          <p:cNvPr id="27651" name="Rectangle 7"/>
          <p:cNvSpPr>
            <a:spLocks noGrp="1" noChangeArrowheads="1"/>
          </p:cNvSpPr>
          <p:nvPr>
            <p:ph sz="quarter" idx="4294967295"/>
          </p:nvPr>
        </p:nvSpPr>
        <p:spPr>
          <a:xfrm>
            <a:off x="282422" y="3284984"/>
            <a:ext cx="4365778" cy="2171700"/>
          </a:xfrm>
          <a:noFill/>
        </p:spPr>
        <p:txBody>
          <a:bodyPr/>
          <a:lstStyle/>
          <a:p>
            <a:r>
              <a:rPr lang="ru-RU" sz="2000" dirty="0">
                <a:effectLst/>
              </a:rPr>
              <a:t>Саша рассказала о своей мечте стать доктором.</a:t>
            </a:r>
          </a:p>
          <a:p>
            <a:r>
              <a:rPr lang="ru-RU" sz="2000" dirty="0">
                <a:effectLst/>
              </a:rPr>
              <a:t>Лёва  рассказал о мечте стать строителем.</a:t>
            </a:r>
          </a:p>
          <a:p>
            <a:r>
              <a:rPr lang="ru-RU" sz="2000" dirty="0" err="1">
                <a:effectLst/>
              </a:rPr>
              <a:t>Ляйсан</a:t>
            </a:r>
            <a:r>
              <a:rPr lang="ru-RU" sz="2000" dirty="0">
                <a:effectLst/>
              </a:rPr>
              <a:t> мечтает служить в полиции.</a:t>
            </a:r>
          </a:p>
          <a:p>
            <a:r>
              <a:rPr lang="ru-RU" sz="2000" dirty="0">
                <a:effectLst/>
              </a:rPr>
              <a:t>Аня мечтает быть учителем русского языка, как бабушка.</a:t>
            </a:r>
          </a:p>
        </p:txBody>
      </p:sp>
      <p:pic>
        <p:nvPicPr>
          <p:cNvPr id="27652" name="Picture 2" descr="F:\разность проф.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341438"/>
            <a:ext cx="4038600" cy="4967287"/>
          </a:xfrm>
        </p:spPr>
      </p:pic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Знакомство с профессиями сотрудников д/с</a:t>
            </a:r>
          </a:p>
        </p:txBody>
      </p:sp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2786063" y="857250"/>
            <a:ext cx="3463925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 </a:t>
            </a:r>
            <a:endParaRPr lang="ru-RU">
              <a:latin typeface="Calibri" pitchFamily="34" charset="0"/>
            </a:endParaRPr>
          </a:p>
        </p:txBody>
      </p:sp>
      <p:pic>
        <p:nvPicPr>
          <p:cNvPr id="28676" name="Picture 3" descr="F:\дворник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61123" y="1600200"/>
            <a:ext cx="3787589" cy="2171700"/>
          </a:xfrm>
        </p:spPr>
      </p:pic>
      <p:pic>
        <p:nvPicPr>
          <p:cNvPr id="28677" name="Picture 4" descr="F:\бухгалтер.jpg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4" cstate="print"/>
          <a:srcRect b="22229"/>
          <a:stretch/>
        </p:blipFill>
        <p:spPr>
          <a:xfrm>
            <a:off x="4961124" y="4509120"/>
            <a:ext cx="3542928" cy="2015456"/>
          </a:xfrm>
        </p:spPr>
      </p:pic>
      <p:pic>
        <p:nvPicPr>
          <p:cNvPr id="1026" name="Picture 2" descr="https://cdn.culture.ru/images/c6ceb6a0-f9b4-52d7-9b87-6bc06b71f6b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t="15014" r="15865" b="14145"/>
          <a:stretch/>
        </p:blipFill>
        <p:spPr bwMode="auto">
          <a:xfrm>
            <a:off x="107505" y="2564903"/>
            <a:ext cx="4392488" cy="34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Женские профессии </a:t>
            </a:r>
          </a:p>
        </p:txBody>
      </p:sp>
      <p:sp>
        <p:nvSpPr>
          <p:cNvPr id="29698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1600200"/>
            <a:ext cx="4038600" cy="4495800"/>
          </a:xfrm>
          <a:noFill/>
        </p:spPr>
        <p:txBody>
          <a:bodyPr/>
          <a:lstStyle/>
          <a:p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Вспомнили названия женских профессий, повторили, что необходимо для этих профессий, какую пользу они приносят.</a:t>
            </a:r>
          </a:p>
          <a:p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Провели игру:»Кто что делает» (Повар – варит…)</a:t>
            </a:r>
          </a:p>
          <a:p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Игра :»Закончи предложение» (Повар варит (что?) –суп…</a:t>
            </a:r>
          </a:p>
          <a:p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Игра:»Кому что нужно для работы?» (Повару для работы нужны –кастрюли, плита…)</a:t>
            </a:r>
          </a:p>
        </p:txBody>
      </p:sp>
      <p:pic>
        <p:nvPicPr>
          <p:cNvPr id="29699" name="Picture 4" descr="F:\продаве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557338"/>
            <a:ext cx="4319587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F:\парикмах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4005263"/>
            <a:ext cx="4319587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Рассказы детей:</a:t>
            </a:r>
            <a:b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«Кем работают мои родители» </a:t>
            </a:r>
          </a:p>
        </p:txBody>
      </p:sp>
      <p:pic>
        <p:nvPicPr>
          <p:cNvPr id="30722" name="Picture 2" descr="F:\очень интересные, разные проф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844675"/>
            <a:ext cx="7920037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</a:rPr>
              <a:t>Что ты знаешь о труде?</a:t>
            </a:r>
          </a:p>
        </p:txBody>
      </p:sp>
      <p:sp>
        <p:nvSpPr>
          <p:cNvPr id="14338" name="Содержимое 2"/>
          <p:cNvSpPr>
            <a:spLocks noGrp="1"/>
          </p:cNvSpPr>
          <p:nvPr>
            <p:ph sz="half" idx="4294967295"/>
          </p:nvPr>
        </p:nvSpPr>
        <p:spPr>
          <a:xfrm>
            <a:off x="107504" y="1124744"/>
            <a:ext cx="8229600" cy="1401562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2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«</a:t>
            </a:r>
            <a:r>
              <a:rPr lang="ru-RU" sz="26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Сознание плодотворности труда, есть одно из самых лучших удовольствий </a:t>
            </a:r>
            <a:r>
              <a:rPr lang="ru-RU" sz="2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».</a:t>
            </a:r>
          </a:p>
          <a:p>
            <a:pPr eaLnBrk="1" hangingPunct="1">
              <a:buFontTx/>
              <a:buNone/>
              <a:defRPr/>
            </a:pPr>
            <a:r>
              <a:rPr lang="ru-RU" sz="2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                                   </a:t>
            </a:r>
            <a:r>
              <a:rPr lang="ru-RU" sz="26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Л. </a:t>
            </a:r>
            <a:r>
              <a:rPr lang="ru-RU" sz="2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Вовенарг</a:t>
            </a:r>
            <a:endParaRPr lang="ru-RU" sz="2600" dirty="0">
              <a:solidFill>
                <a:schemeClr val="accent5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eaLnBrk="1" hangingPunct="1">
              <a:defRPr/>
            </a:pPr>
            <a:endParaRPr lang="ru-RU" sz="2800" dirty="0"/>
          </a:p>
        </p:txBody>
      </p:sp>
      <p:pic>
        <p:nvPicPr>
          <p:cNvPr id="15364" name="Picture 6" descr="на свете мног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396" y="2526306"/>
            <a:ext cx="7704212" cy="406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Профессия моей бабушки - повар              </a:t>
            </a:r>
          </a:p>
        </p:txBody>
      </p:sp>
      <p:pic>
        <p:nvPicPr>
          <p:cNvPr id="2050" name="Picture 2" descr="https://myslide.ru/documents_4/3eab92d0b3deab23a91e21c6dc9ae47a/img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16021" r="59997" b="7119"/>
          <a:stretch/>
        </p:blipFill>
        <p:spPr bwMode="auto">
          <a:xfrm>
            <a:off x="5940152" y="1628800"/>
            <a:ext cx="2592289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i?id=2a00000187b79f6e73a4701e96557e763417-786094-fast-image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4864"/>
            <a:ext cx="480428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67736" y="6235268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Паша </a:t>
            </a:r>
            <a:r>
              <a:rPr lang="ru-RU" sz="2400" dirty="0" err="1"/>
              <a:t>Березенец</a:t>
            </a:r>
            <a:endParaRPr lang="ru-RU" sz="2400" dirty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Ctr="0"/>
          <a:lstStyle/>
          <a:p>
            <a:pPr eaLnBrk="1" hangingPunct="1">
              <a:defRPr/>
            </a:pPr>
            <a:r>
              <a:rPr lang="ru-RU" dirty="0"/>
              <a:t>Профессия моего папы  – строитель. </a:t>
            </a:r>
          </a:p>
        </p:txBody>
      </p:sp>
      <p:sp>
        <p:nvSpPr>
          <p:cNvPr id="32771" name="Rectangle 6"/>
          <p:cNvSpPr>
            <a:spLocks noGrp="1" noChangeArrowheads="1"/>
          </p:cNvSpPr>
          <p:nvPr>
            <p:ph sz="quarter" idx="4294967295"/>
          </p:nvPr>
        </p:nvSpPr>
        <p:spPr>
          <a:xfrm>
            <a:off x="395536" y="1841501"/>
            <a:ext cx="3600400" cy="4395787"/>
          </a:xfrm>
          <a:noFill/>
        </p:spPr>
        <p:txBody>
          <a:bodyPr/>
          <a:lstStyle/>
          <a:p>
            <a:r>
              <a:rPr lang="ru-RU" sz="2400" dirty="0">
                <a:effectLst/>
              </a:rPr>
              <a:t>Мой папа – строитель.</a:t>
            </a:r>
          </a:p>
          <a:p>
            <a:r>
              <a:rPr lang="ru-RU" sz="2400" dirty="0">
                <a:effectLst/>
              </a:rPr>
              <a:t>Ему для работы нужны: строительные материалы, раствор, специальная одежда.</a:t>
            </a:r>
          </a:p>
        </p:txBody>
      </p:sp>
      <p:pic>
        <p:nvPicPr>
          <p:cNvPr id="32772" name="Picture 2" descr="F:\строитель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36096" y="2209425"/>
            <a:ext cx="3207331" cy="3659938"/>
          </a:xfrm>
        </p:spPr>
      </p:pic>
      <p:pic>
        <p:nvPicPr>
          <p:cNvPr id="3074" name="Picture 2" descr="https://pro-dachnikov.com/uploads/posts/2021-10/1633814605_53-p-stroiteli-domov-foto-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22234"/>
            <a:ext cx="3738955" cy="249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2200" y="628452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Казанцев Богдан</a:t>
            </a:r>
          </a:p>
        </p:txBody>
      </p:sp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>Профессия моей мамы – медицинская сестра </a:t>
            </a:r>
          </a:p>
        </p:txBody>
      </p:sp>
      <p:pic>
        <p:nvPicPr>
          <p:cNvPr id="1026" name="Picture 2" descr="C:\Users\пк\Desktop\дети22-24\видео 11гр. Кем ты хочешь стать\IMG-1daf9aba1aa97aaf22da1f5b31a04371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844824"/>
            <a:ext cx="4110608" cy="4176464"/>
          </a:xfrm>
          <a:prstGeom prst="rect">
            <a:avLst/>
          </a:prstGeom>
          <a:noFill/>
        </p:spPr>
      </p:pic>
      <p:pic>
        <p:nvPicPr>
          <p:cNvPr id="3074" name="Picture 2" descr="C:\Users\пк\Desktop\дети22-24\видео 11гр. Кем ты хочешь стать\20221219_095114.jpg"/>
          <p:cNvPicPr>
            <a:picLocks noChangeAspect="1" noChangeArrowheads="1"/>
          </p:cNvPicPr>
          <p:nvPr/>
        </p:nvPicPr>
        <p:blipFill rotWithShape="1">
          <a:blip r:embed="rId3" cstate="print"/>
          <a:srcRect t="22000" b="12000"/>
          <a:stretch/>
        </p:blipFill>
        <p:spPr bwMode="auto">
          <a:xfrm>
            <a:off x="755576" y="1975845"/>
            <a:ext cx="2442448" cy="2376264"/>
          </a:xfrm>
          <a:prstGeom prst="rect">
            <a:avLst/>
          </a:prstGeom>
          <a:noFill/>
        </p:spPr>
      </p:pic>
      <p:pic>
        <p:nvPicPr>
          <p:cNvPr id="4098" name="Picture 2" descr="https://i.pinimg.com/736x/16/a5/76/16a576675ee8fff0d1823186a575c8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44" y="4581128"/>
            <a:ext cx="1476111" cy="2041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6" y="630932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Лебедева Саша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Моя мама – фармацевт</a:t>
            </a:r>
          </a:p>
        </p:txBody>
      </p:sp>
      <p:pic>
        <p:nvPicPr>
          <p:cNvPr id="2050" name="Picture 2" descr="C:\Users\пк\Desktop\дети22-24\видео 11гр. Кем ты хочешь стать\20221219_09513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803" y="2132856"/>
            <a:ext cx="3515328" cy="3991744"/>
          </a:xfrm>
          <a:prstGeom prst="rect">
            <a:avLst/>
          </a:prstGeom>
          <a:noFill/>
        </p:spPr>
      </p:pic>
      <p:pic>
        <p:nvPicPr>
          <p:cNvPr id="5124" name="Picture 4" descr="https://avatars.mds.yandex.net/i?id=ca1674495c390bf0d5f47c4506bc522d-5694541-images-thumbs&amp;ref=rim&amp;n=33&amp;w=143&amp;h=1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26" y="4128728"/>
            <a:ext cx="1650108" cy="22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harmvestnik.ru/apps/fv/assets/files/content/articles/640/64048/fro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340768"/>
            <a:ext cx="3567099" cy="237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16395" y="633368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Мугенова</a:t>
            </a:r>
            <a:r>
              <a:rPr lang="ru-RU" sz="2400" dirty="0"/>
              <a:t> </a:t>
            </a:r>
            <a:r>
              <a:rPr lang="ru-RU" sz="2400" dirty="0" err="1"/>
              <a:t>Айгуль</a:t>
            </a:r>
            <a:endParaRPr lang="ru-RU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Мой папа – водитель</a:t>
            </a:r>
          </a:p>
        </p:txBody>
      </p:sp>
      <p:pic>
        <p:nvPicPr>
          <p:cNvPr id="4098" name="Picture 2" descr="C:\Users\пк\Desktop\дети22-24\видео 11гр. Кем ты хочешь стать\20221219_0951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450" b="9670"/>
          <a:stretch>
            <a:fillRect/>
          </a:stretch>
        </p:blipFill>
        <p:spPr bwMode="auto">
          <a:xfrm>
            <a:off x="4600550" y="1268760"/>
            <a:ext cx="3988774" cy="4869160"/>
          </a:xfrm>
          <a:prstGeom prst="rect">
            <a:avLst/>
          </a:prstGeom>
          <a:noFill/>
        </p:spPr>
      </p:pic>
      <p:pic>
        <p:nvPicPr>
          <p:cNvPr id="6148" name="Picture 4" descr="https://avatars.mds.yandex.net/i?id=23b8c43cdaa36cf203583d4d8c1e3d8d-5586428-images-thumbs&amp;ref=rim&amp;n=33&amp;w=267&amp;h=1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3" y="1556792"/>
            <a:ext cx="4081266" cy="229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nb-tomsk.ru/wp-content/uploads/4/9/0/490a3a8edac81d34e65b9763e351dfda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5" t="39513" r="2746" b="5363"/>
          <a:stretch/>
        </p:blipFill>
        <p:spPr bwMode="auto">
          <a:xfrm>
            <a:off x="1259632" y="4137670"/>
            <a:ext cx="2520281" cy="220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79704" y="6361311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Козырь Саша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Моя бабушка – учитель</a:t>
            </a:r>
          </a:p>
        </p:txBody>
      </p:sp>
      <p:pic>
        <p:nvPicPr>
          <p:cNvPr id="5122" name="Picture 2" descr="C:\Users\пк\Desktop\дети22-24\видео 11гр. Кем ты хочешь стать\20221220_150317.jpg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 cstate="print"/>
          <a:srcRect b="4276"/>
          <a:stretch/>
        </p:blipFill>
        <p:spPr bwMode="auto">
          <a:xfrm>
            <a:off x="4355976" y="1556792"/>
            <a:ext cx="4104828" cy="4573118"/>
          </a:xfrm>
          <a:prstGeom prst="rect">
            <a:avLst/>
          </a:prstGeom>
          <a:noFill/>
        </p:spPr>
      </p:pic>
      <p:pic>
        <p:nvPicPr>
          <p:cNvPr id="7170" name="Picture 2" descr="https://avatars.mds.yandex.net/i?id=d30f7c8fdfb053024f771ef9ff2e8c30_l-6962773-images-thumbs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9" b="3839"/>
          <a:stretch/>
        </p:blipFill>
        <p:spPr bwMode="auto">
          <a:xfrm>
            <a:off x="683568" y="2204864"/>
            <a:ext cx="2773975" cy="4293096"/>
          </a:xfrm>
          <a:prstGeom prst="roundRect">
            <a:avLst>
              <a:gd name="adj" fmla="val 11111"/>
            </a:avLst>
          </a:prstGeom>
          <a:ln w="28575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83324" y="6269064"/>
            <a:ext cx="2577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Василиса Зотова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5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ru-RU" sz="3600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Закрепление военных  профессий  и родов войск.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1484784"/>
            <a:ext cx="8305800" cy="43924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ПРОФЕССИЯ – Родину защищать</a:t>
            </a:r>
          </a:p>
        </p:txBody>
      </p:sp>
      <p:pic>
        <p:nvPicPr>
          <p:cNvPr id="4" name="Рисунок 3" descr="C:\Users\пк\Desktop\дети22-24\2024\IMG_20240221_1517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132856"/>
            <a:ext cx="3203848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к\Desktop\группа\IMG_20240415_1513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36004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пк\Desktop\группа\IMG_20240415_1514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92696"/>
            <a:ext cx="374441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К знакомству с профессиональным спортом. Хоккеист, добавили знакомство с детским хоккеем.</a:t>
            </a:r>
          </a:p>
        </p:txBody>
      </p:sp>
      <p:pic>
        <p:nvPicPr>
          <p:cNvPr id="8200" name="Picture 8" descr="https://sun6-21.userapi.com/s/v1/if2/YblkL9cDkM-9Uryu10Gd38ltAiaSAY5i8K1GUxqkdHGZ-oN-gmDk-76yHwt-mbEzTUxrLMSd93OIi3f5IZlFNo0C.jpg?size=480x640&amp;quality=96&amp;crop=0,0,480,640&amp;ava=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1" b="27649"/>
          <a:stretch/>
        </p:blipFill>
        <p:spPr bwMode="auto">
          <a:xfrm>
            <a:off x="251520" y="2060848"/>
            <a:ext cx="3456878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cdn.iportal.ru/news/2020/99/preview/d1746998952e8a21b84cd6e15bfae059011d03d7_12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61"/>
          <a:stretch/>
        </p:blipFill>
        <p:spPr bwMode="auto">
          <a:xfrm>
            <a:off x="4283968" y="2708920"/>
            <a:ext cx="4608512" cy="392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sun9-48.userapi.com/c837424/v837424212/84a/hhwRW-xOiT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60242"/>
            <a:ext cx="3229537" cy="215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/>
          <a:lstStyle/>
          <a:p>
            <a:r>
              <a:rPr lang="ru-RU" dirty="0"/>
              <a:t>Знакомство с профессией орнитолог, </a:t>
            </a:r>
            <a:r>
              <a:rPr lang="ru-RU" dirty="0" err="1"/>
              <a:t>прожолжили</a:t>
            </a:r>
            <a:r>
              <a:rPr lang="ru-RU" dirty="0"/>
              <a:t> знакомством с профессиями зоолог, эколог.</a:t>
            </a:r>
          </a:p>
        </p:txBody>
      </p:sp>
      <p:pic>
        <p:nvPicPr>
          <p:cNvPr id="3" name="Рисунок 2" descr="C:\Users\User\Desktop\9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2487531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User\Desktop\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12976"/>
            <a:ext cx="3401501" cy="301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User\Desktop\9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88" y="4196030"/>
            <a:ext cx="2501567" cy="2470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User\Desktop\9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9"/>
          <a:stretch/>
        </p:blipFill>
        <p:spPr bwMode="auto">
          <a:xfrm>
            <a:off x="0" y="4509120"/>
            <a:ext cx="2555776" cy="2125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Desktop\9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80928"/>
            <a:ext cx="2430684" cy="1988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ru-RU" b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Проблема</a:t>
            </a:r>
            <a:br>
              <a:rPr lang="ru-RU" b="0" dirty="0">
                <a:solidFill>
                  <a:schemeClr val="bg1">
                    <a:lumMod val="60000"/>
                    <a:lumOff val="40000"/>
                  </a:schemeClr>
                </a:solidFill>
              </a:rPr>
            </a:br>
            <a:endParaRPr lang="ru-RU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Рисунок 1" descr="https://ped-kopilka.ru/upload/blogs2/2018/12/25361_5287e69a9801826a48d815cd1815480e.jpg.jpg"/>
          <p:cNvPicPr>
            <a:picLocks noChangeAspect="1" noChangeArrowheads="1"/>
          </p:cNvPicPr>
          <p:nvPr/>
        </p:nvPicPr>
        <p:blipFill rotWithShape="1">
          <a:blip r:embed="rId2" cstate="print"/>
          <a:srcRect t="1699"/>
          <a:stretch/>
        </p:blipFill>
        <p:spPr bwMode="auto">
          <a:xfrm>
            <a:off x="1475656" y="2564904"/>
            <a:ext cx="5740933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1560" y="832456"/>
            <a:ext cx="77048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В старшей группе был проведено занятие, с целью выявления знаний детей о профессиях своих родителей , о том где работает папа, мама, о том какое оборудование они используют в работе, какую пользу приносит их работа. </a:t>
            </a:r>
          </a:p>
          <a:p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к\Desktop\группа\IMG_20240415_1511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24744"/>
            <a:ext cx="561662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688" y="26064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 </a:t>
            </a:r>
            <a:r>
              <a:rPr lang="ru-RU" sz="4000" b="1" dirty="0"/>
              <a:t>АВТОШКОЛА </a:t>
            </a:r>
            <a:r>
              <a:rPr lang="ru-RU" sz="4000" dirty="0"/>
              <a:t>   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к\Desktop\группа\IMG_20240415_1512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204864"/>
            <a:ext cx="367240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к\Desktop\группа\IMG_20240415_1512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2690106" cy="358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07904" y="980728"/>
            <a:ext cx="4903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ЧИТАЛЬНЫЙ ЗАЛ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Ctr="0"/>
          <a:lstStyle/>
          <a:p>
            <a:pPr eaLnBrk="1" hangingPunct="1">
              <a:defRPr/>
            </a:pPr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занятия</a:t>
            </a:r>
          </a:p>
        </p:txBody>
      </p:sp>
      <p:pic>
        <p:nvPicPr>
          <p:cNvPr id="6" name="Рисунок 5" descr="C:\Users\User\Desktop\6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4" t="31880" r="8779" b="35508"/>
          <a:stretch/>
        </p:blipFill>
        <p:spPr bwMode="auto">
          <a:xfrm>
            <a:off x="323528" y="1195704"/>
            <a:ext cx="2160240" cy="2777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User\Desktop\6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5" t="42992" r="13722" b="36232"/>
          <a:stretch/>
        </p:blipFill>
        <p:spPr bwMode="auto">
          <a:xfrm>
            <a:off x="467544" y="4329648"/>
            <a:ext cx="3032125" cy="2314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User\Desktop\6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9" t="25238" r="4719" b="38508"/>
          <a:stretch/>
        </p:blipFill>
        <p:spPr bwMode="auto">
          <a:xfrm>
            <a:off x="3576496" y="1334490"/>
            <a:ext cx="2048181" cy="28973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User\Desktop\6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3" t="21704" r="4496" b="41531"/>
          <a:stretch/>
        </p:blipFill>
        <p:spPr bwMode="auto">
          <a:xfrm>
            <a:off x="6804248" y="846138"/>
            <a:ext cx="2103981" cy="3096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User\Desktop\6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6" t="65734" r="2440" b="16195"/>
          <a:stretch/>
        </p:blipFill>
        <p:spPr bwMode="auto">
          <a:xfrm>
            <a:off x="5004048" y="4577091"/>
            <a:ext cx="3078480" cy="2012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2" descr="F:\опы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ru-RU" b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Дидактические игры</a:t>
            </a:r>
          </a:p>
        </p:txBody>
      </p:sp>
      <p:sp>
        <p:nvSpPr>
          <p:cNvPr id="40964" name="Rectangle 7"/>
          <p:cNvSpPr>
            <a:spLocks noGrp="1" noChangeArrowheads="1"/>
          </p:cNvSpPr>
          <p:nvPr>
            <p:ph sz="half" idx="4294967295"/>
          </p:nvPr>
        </p:nvSpPr>
        <p:spPr>
          <a:xfrm>
            <a:off x="4648200" y="1600200"/>
            <a:ext cx="4038600" cy="4495800"/>
          </a:xfrm>
          <a:noFill/>
        </p:spPr>
        <p:txBody>
          <a:bodyPr/>
          <a:lstStyle/>
          <a:p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«Кому что нужно»</a:t>
            </a:r>
          </a:p>
          <a:p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«Нужно – не нужно»</a:t>
            </a:r>
          </a:p>
          <a:p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«Портнихе подарили»</a:t>
            </a:r>
          </a:p>
          <a:p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«Кем что выращено»</a:t>
            </a:r>
          </a:p>
          <a:p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«Что из чего сделано и как сделано?»</a:t>
            </a:r>
          </a:p>
          <a:p>
            <a:endParaRPr lang="ru-RU" sz="2800" dirty="0">
              <a:effectLst/>
            </a:endParaRPr>
          </a:p>
        </p:txBody>
      </p:sp>
      <p:pic>
        <p:nvPicPr>
          <p:cNvPr id="2050" name="Picture 2" descr="F:\фото для дс 91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9612"/>
            <a:ext cx="2232248" cy="4320480"/>
          </a:xfrm>
          <a:prstGeom prst="rect">
            <a:avLst/>
          </a:prstGeom>
          <a:noFill/>
        </p:spPr>
      </p:pic>
      <p:pic>
        <p:nvPicPr>
          <p:cNvPr id="2051" name="Picture 3" descr="F:\фото для дс 91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12776"/>
            <a:ext cx="1872208" cy="432048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Продукты проектной деятельности:</a:t>
            </a:r>
            <a:endParaRPr lang="ru-RU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68" y="969616"/>
            <a:ext cx="1483263" cy="2636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2"/>
          <a:stretch/>
        </p:blipFill>
        <p:spPr>
          <a:xfrm>
            <a:off x="7076982" y="971898"/>
            <a:ext cx="1402254" cy="2299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3"/>
          <a:stretch/>
        </p:blipFill>
        <p:spPr>
          <a:xfrm>
            <a:off x="4181852" y="2708920"/>
            <a:ext cx="2318394" cy="357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98" y="1700808"/>
            <a:ext cx="1685786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14300"/>
          <a:stretch/>
        </p:blipFill>
        <p:spPr>
          <a:xfrm>
            <a:off x="104440" y="4301506"/>
            <a:ext cx="1987261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13251"/>
          <a:stretch/>
        </p:blipFill>
        <p:spPr>
          <a:xfrm>
            <a:off x="6732240" y="3861048"/>
            <a:ext cx="2091738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3"/>
          <a:stretch/>
        </p:blipFill>
        <p:spPr>
          <a:xfrm>
            <a:off x="4139952" y="2708920"/>
            <a:ext cx="2318394" cy="357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2" descr="F:\вывод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476672"/>
            <a:ext cx="8424863" cy="5975350"/>
          </a:xfrm>
        </p:spPr>
      </p:pic>
    </p:spTree>
  </p:cSld>
  <p:clrMapOvr>
    <a:masterClrMapping/>
  </p:clrMapOvr>
  <p:transition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ru-RU" b="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Подведение итогов                   </a:t>
            </a:r>
          </a:p>
        </p:txBody>
      </p:sp>
      <p:sp>
        <p:nvSpPr>
          <p:cNvPr id="45058" name="Содержимое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618856" cy="44958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Подведение итогов:</a:t>
            </a:r>
          </a:p>
          <a:p>
            <a:pPr eaLnBrk="1" hangingPunct="1">
              <a:buFontTx/>
              <a:buNone/>
              <a:defRPr/>
            </a:pPr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заключительный этап</a:t>
            </a:r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) в мае месяце</a:t>
            </a:r>
          </a:p>
          <a:p>
            <a:pPr eaLnBrk="1" hangingPunct="1">
              <a:defRPr/>
            </a:pPr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Презентация проекта</a:t>
            </a:r>
          </a:p>
          <a:p>
            <a:pPr eaLnBrk="1" hangingPunct="1">
              <a:defRPr/>
            </a:pPr>
            <a:r>
              <a:rPr lang="ru-RU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Итоговая диагностика</a:t>
            </a:r>
          </a:p>
        </p:txBody>
      </p:sp>
      <p:pic>
        <p:nvPicPr>
          <p:cNvPr id="46083" name="Picture 2" descr="F:\викторина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92080" y="1920875"/>
            <a:ext cx="3463727" cy="4175125"/>
          </a:xfrm>
        </p:spPr>
      </p:pic>
    </p:spTree>
  </p:cSld>
  <p:clrMapOvr>
    <a:masterClrMapping/>
  </p:clrMapOvr>
  <p:transition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Литература: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9058" y="1196752"/>
            <a:ext cx="450059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1.Беседы о профессиях с детьми 4-7 лет. М., 2010</a:t>
            </a:r>
          </a:p>
          <a:p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2.Савина И.В. Формирование представлений о профессиях у детей старшего дошкольного возраста // Воспитатель ДОУ. 2012.№ 2 3.Шорыгина Т.А. Беседы о профессиях. М., 2014</a:t>
            </a:r>
          </a:p>
          <a:p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4.Интернет ресурсы: http://nsportal.ru/ http://festival.1september.ru/articles/566837/pril2.doc http://festival.1september.ru/articles/566837/pril1.doc</a:t>
            </a:r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</p:txBody>
      </p:sp>
      <p:pic>
        <p:nvPicPr>
          <p:cNvPr id="4" name="Picture 2" descr="F:\фото для дс 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19" y="1628800"/>
            <a:ext cx="361134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https://fs.znanio.ru/d5af0e/82/64/5bcf5ffa51b4887eedbc03b69373164e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r="12348"/>
          <a:stretch/>
        </p:blipFill>
        <p:spPr bwMode="auto">
          <a:xfrm>
            <a:off x="1403648" y="620688"/>
            <a:ext cx="6768752" cy="5692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Данный проект направлен на продолжение ознакомления дошкольников с профессиональной деятельностью взрослых, с профессиями людей ближайшего окружения.</a:t>
            </a:r>
            <a:r>
              <a:rPr lang="ru-RU" sz="2400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 </a:t>
            </a:r>
            <a:br>
              <a:rPr lang="ru-RU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5" name="Рисунок 10" descr="https://ped-kopilka.ru/upload/blogs2/2018/12/25361_0de636660e0de9812edac8501a3bcb6f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988840"/>
            <a:ext cx="5991225" cy="4514850"/>
          </a:xfrm>
          <a:prstGeom prst="rect">
            <a:avLst/>
          </a:prstGeom>
          <a:noFill/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0" y="49720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467544" y="216880"/>
            <a:ext cx="8496944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Актуальность проекта: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Выбор профессии очень сложный и значимый в жизни любого человека процесс, который однажды придётся сделать каждому из наших воспитанников, когда наступит время. И чем раньше мы начнём знакомить их с «миром профессий», чем раньше мы начнём говорить о значимости труда, о его пользе для всего общества, тем легче будет в своё время сделать подростку этот нелёгкий выбор, от которого будет зависеть его социализация и успешность в сложном, постоянном меняющемся и развивающемся мире. </a:t>
            </a: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Поэтому сроки реализации проекта определить невозможно. Данный этап обзорный, он носит ознакомительный, информационно-образовательный характер и поможет детям заинтересоваться «миром профессий – миром взрослых людей, их родителей».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solidFill>
                <a:schemeClr val="accent5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828836"/>
            <a:ext cx="624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293097"/>
            <a:ext cx="78488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b="1" dirty="0"/>
          </a:p>
          <a:p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Новизна проекта: </a:t>
            </a:r>
            <a:r>
              <a:rPr lang="ru-RU" sz="20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ранняя профориентация детей</a:t>
            </a: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ru-RU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accent5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755576" y="238562"/>
            <a:ext cx="7776864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 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Взаимодействие с семьями воспитанников:</a:t>
            </a:r>
            <a:br>
              <a:rPr kumimoji="0" lang="ru-RU" sz="1300" b="0" i="0" u="none" strike="noStrike" cap="none" normalizeH="0" baseline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•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*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рекомендовать родителям воспитанников в доступной для детского восприятия форме рассказать о своей профессии, её значимости и ценности для жизни общества; </a:t>
            </a: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* привлечь их к совместной продуктивно-творческой </a:t>
            </a: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деятельности по изготовлению макетов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* рекомендовать к просмотру с детьми мультипликационных фильмов: «Сказка про лень» (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Союзмультфильм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1976 г.), «Ох и Ах» (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Союзмультфильм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1975г.), «Так сойдёт» (Союзмультфильм1981г.) режиссера </a:t>
            </a:r>
            <a:r>
              <a:rPr kumimoji="0" lang="ru-RU" sz="2000" b="0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Ю.Прыткова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;</a:t>
            </a: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* рекомендовать родителям воспитанников провести с детьми целевые прогулки, экскурсии на место своей работы (по мере доступности), по местам профессиональной деятельности людей знакомых детям профессий (библиотека, почта, кафе, магазин и т.п.).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539552" y="1238129"/>
            <a:ext cx="763284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Тип проекта: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обзорный, информационно-образовательный, бессрочный ;</a:t>
            </a: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Срок реализации проекта: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2022-2024 г.г.</a:t>
            </a: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Вид проекта: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групповой;</a:t>
            </a: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воспитанники  группы, воспитатели, учитель-логопед, родители воспитанников;</a:t>
            </a: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b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Возраст детей: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5-6 лет.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-7 лет; 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628800"/>
            <a:ext cx="48965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/>
            </a:br>
            <a:r>
              <a:rPr lang="ru-RU" sz="2800" b="1" dirty="0"/>
              <a:t>Продолжать </a:t>
            </a:r>
            <a:r>
              <a:rPr lang="ru-RU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формирование представлений воспитанников о профессиональной деятельности взрослых, о значимости труда в повседневной жизни для каждого из нас.</a:t>
            </a:r>
            <a:b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 descr="F:\нужны-важн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2059" y="1700808"/>
            <a:ext cx="436194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691680" y="332656"/>
            <a:ext cx="3606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Цель проекта:</a:t>
            </a:r>
            <a:endParaRPr lang="ru-RU" sz="40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332656"/>
            <a:ext cx="489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Задачи проекта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7" y="1412776"/>
            <a:ext cx="82089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Речевое развитие</a:t>
            </a:r>
            <a:r>
              <a:rPr lang="ru-RU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 – </a:t>
            </a:r>
            <a:br>
              <a:rPr lang="ru-RU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• продолжать обогащать словарь воспитанников путём введения новых слов («профессия», «профессионал», «трудолюбие», «лодырь» и т.п.) и выражений (поговорки, пословицы); </a:t>
            </a:r>
            <a:b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• продолжать учить воспитанников поддерживать беседу (вести диалог), отвечать на заданные вопросы, делать выводы;</a:t>
            </a:r>
            <a:b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• совершенствовать связную речь, умение высказываться по теме.</a:t>
            </a:r>
            <a:b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br>
              <a:rPr lang="ru-RU" sz="200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i="1" dirty="0">
                <a:solidFill>
                  <a:schemeClr val="bg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Социально-коммуникативное развитие</a:t>
            </a:r>
            <a:r>
              <a:rPr lang="ru-RU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 – </a:t>
            </a:r>
            <a:br>
              <a:rPr lang="ru-RU" sz="2000" dirty="0">
                <a:solidFill>
                  <a:schemeClr val="bg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• способствовать обогащению детско-родительских отношений;</a:t>
            </a:r>
            <a:b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• вовлекать родителей воспитанников в совместную с детьми и педагогами познавательно-творческую деятельность;</a:t>
            </a:r>
            <a:b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• обогащать опыт общения сверстников друг с другом;</a:t>
            </a:r>
            <a:b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• воспитывать гордость и уважение к труду родителей, к труду других взрослых.</a:t>
            </a:r>
            <a:b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2000" dirty="0">
              <a:solidFill>
                <a:schemeClr val="accent5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отрудничество">
  <a:themeElements>
    <a:clrScheme name="Сотрудничество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Сотрудничество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отрудничество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2789</TotalTime>
  <Words>1227</Words>
  <Application>Microsoft Office PowerPoint</Application>
  <PresentationFormat>Экран (4:3)</PresentationFormat>
  <Paragraphs>113</Paragraphs>
  <Slides>39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Garamond</vt:lpstr>
      <vt:lpstr>Сотрудничество</vt:lpstr>
      <vt:lpstr> «Я и мир профессий» </vt:lpstr>
      <vt:lpstr>Что ты знаешь о труде?</vt:lpstr>
      <vt:lpstr>Проблема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Ознакомительная часть</vt:lpstr>
      <vt:lpstr>                </vt:lpstr>
      <vt:lpstr>С чего начинали работу - провели занятие на тему: «Профессии»</vt:lpstr>
      <vt:lpstr>Следующий шаг</vt:lpstr>
      <vt:lpstr>Знакомство с профессиями сотрудников д/с</vt:lpstr>
      <vt:lpstr>Женские профессии </vt:lpstr>
      <vt:lpstr>Рассказы детей:  «Кем работают мои родители» </vt:lpstr>
      <vt:lpstr>Профессия моей бабушки - повар              </vt:lpstr>
      <vt:lpstr>Профессия моего папы  – строитель. </vt:lpstr>
      <vt:lpstr>Профессия моей мамы – медицинская сестра </vt:lpstr>
      <vt:lpstr>Моя мама – фармацевт</vt:lpstr>
      <vt:lpstr>Мой папа – водитель</vt:lpstr>
      <vt:lpstr>Моя бабушка – учитель</vt:lpstr>
      <vt:lpstr>Закрепление военных  профессий  и родов войск.</vt:lpstr>
      <vt:lpstr>Презентация PowerPoint</vt:lpstr>
      <vt:lpstr>К знакомству с профессиональным спортом. Хоккеист, добавили знакомство с детским хоккеем.</vt:lpstr>
      <vt:lpstr>Знакомство с профессией орнитолог, прожолжили знакомством с профессиями зоолог, эколог.</vt:lpstr>
      <vt:lpstr>Презентация PowerPoint</vt:lpstr>
      <vt:lpstr>Презентация PowerPoint</vt:lpstr>
      <vt:lpstr>Наши занятия</vt:lpstr>
      <vt:lpstr>Презентация PowerPoint</vt:lpstr>
      <vt:lpstr>Дидактические игры</vt:lpstr>
      <vt:lpstr>Продукты проектной деятельности:</vt:lpstr>
      <vt:lpstr>Презентация PowerPoint</vt:lpstr>
      <vt:lpstr>Подведение итогов                   </vt:lpstr>
      <vt:lpstr>Литература: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«Дом, в котором я живу»</dc:title>
  <dc:creator>Александр</dc:creator>
  <cp:lastModifiedBy>HUAWEI</cp:lastModifiedBy>
  <cp:revision>266</cp:revision>
  <dcterms:created xsi:type="dcterms:W3CDTF">2015-02-12T08:44:08Z</dcterms:created>
  <dcterms:modified xsi:type="dcterms:W3CDTF">2024-11-27T06:32:15Z</dcterms:modified>
</cp:coreProperties>
</file>