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0" r:id="rId2"/>
    <p:sldId id="258" r:id="rId3"/>
    <p:sldId id="282" r:id="rId4"/>
    <p:sldId id="284" r:id="rId5"/>
    <p:sldId id="283" r:id="rId6"/>
    <p:sldId id="285" r:id="rId7"/>
    <p:sldId id="288" r:id="rId8"/>
    <p:sldId id="292" r:id="rId9"/>
    <p:sldId id="286" r:id="rId10"/>
    <p:sldId id="287" r:id="rId11"/>
    <p:sldId id="293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4622" autoAdjust="0"/>
  </p:normalViewPr>
  <p:slideViewPr>
    <p:cSldViewPr>
      <p:cViewPr varScale="1">
        <p:scale>
          <a:sx n="105" d="100"/>
          <a:sy n="105" d="100"/>
        </p:scale>
        <p:origin x="19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A6980-15CC-4A35-AC4D-36BCA1DE5747}" type="datetimeFigureOut">
              <a:rPr lang="ru-RU" smtClean="0"/>
              <a:t>ср 04.12.24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4F9A8-430F-49F8-BBCF-ABC9211BB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8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51631-6919-4C5D-9293-29B01F37729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6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B11-8759-479F-849B-4C2D967BB4EC}" type="datetimeFigureOut">
              <a:rPr lang="ru-RU" smtClean="0"/>
              <a:t>ср 04.12.24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F763-7D06-4E93-90B4-BB9156CEE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7103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B11-8759-479F-849B-4C2D967BB4EC}" type="datetimeFigureOut">
              <a:rPr lang="ru-RU" smtClean="0"/>
              <a:t>ср 04.12.24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F763-7D06-4E93-90B4-BB9156CEE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2486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B11-8759-479F-849B-4C2D967BB4EC}" type="datetimeFigureOut">
              <a:rPr lang="ru-RU" smtClean="0"/>
              <a:t>ср 04.12.24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F763-7D06-4E93-90B4-BB9156CEE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852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B11-8759-479F-849B-4C2D967BB4EC}" type="datetimeFigureOut">
              <a:rPr lang="ru-RU" smtClean="0"/>
              <a:t>ср 04.12.24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F763-7D06-4E93-90B4-BB9156CEE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8512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B11-8759-479F-849B-4C2D967BB4EC}" type="datetimeFigureOut">
              <a:rPr lang="ru-RU" smtClean="0"/>
              <a:t>ср 04.12.24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F763-7D06-4E93-90B4-BB9156CEE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31588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B11-8759-479F-849B-4C2D967BB4EC}" type="datetimeFigureOut">
              <a:rPr lang="ru-RU" smtClean="0"/>
              <a:t>ср 04.12.24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F763-7D06-4E93-90B4-BB9156CEE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40169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B11-8759-479F-849B-4C2D967BB4EC}" type="datetimeFigureOut">
              <a:rPr lang="ru-RU" smtClean="0"/>
              <a:t>ср 04.12.24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F763-7D06-4E93-90B4-BB9156CEE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7561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B11-8759-479F-849B-4C2D967BB4EC}" type="datetimeFigureOut">
              <a:rPr lang="ru-RU" smtClean="0"/>
              <a:t>ср 04.12.24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F763-7D06-4E93-90B4-BB9156CEE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9369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B11-8759-479F-849B-4C2D967BB4EC}" type="datetimeFigureOut">
              <a:rPr lang="ru-RU" smtClean="0"/>
              <a:t>ср 04.12.24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F763-7D06-4E93-90B4-BB9156CEE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710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B11-8759-479F-849B-4C2D967BB4EC}" type="datetimeFigureOut">
              <a:rPr lang="ru-RU" smtClean="0"/>
              <a:t>ср 04.12.24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F763-7D06-4E93-90B4-BB9156CEE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6955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FB11-8759-479F-849B-4C2D967BB4EC}" type="datetimeFigureOut">
              <a:rPr lang="ru-RU" smtClean="0"/>
              <a:t>ср 04.12.24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F763-7D06-4E93-90B4-BB9156CEE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29559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0FB11-8759-479F-849B-4C2D967BB4EC}" type="datetimeFigureOut">
              <a:rPr lang="ru-RU" smtClean="0"/>
              <a:t>ср 04.12.24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DF763-7D06-4E93-90B4-BB9156CEE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3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6B8D93-2F5E-4EAD-A9DB-1A43F58FC2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5218"/>
          <a:stretch/>
        </p:blipFill>
        <p:spPr>
          <a:xfrm>
            <a:off x="0" y="0"/>
            <a:ext cx="4573800" cy="3779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6C7DB19-CDA1-431C-8FD4-44E65F0C7E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5218"/>
          <a:stretch/>
        </p:blipFill>
        <p:spPr>
          <a:xfrm>
            <a:off x="4572000" y="0"/>
            <a:ext cx="4573800" cy="37797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CC63969-E225-47E2-8115-42714652D1B7}"/>
              </a:ext>
            </a:extLst>
          </p:cNvPr>
          <p:cNvGrpSpPr/>
          <p:nvPr/>
        </p:nvGrpSpPr>
        <p:grpSpPr>
          <a:xfrm>
            <a:off x="291861" y="740277"/>
            <a:ext cx="3651489" cy="986889"/>
            <a:chOff x="363749" y="699070"/>
            <a:chExt cx="3438101" cy="986889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353A5831-CD72-49CC-BC23-3CD2BBA99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49" y="699070"/>
              <a:ext cx="450350" cy="72000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38D093B8-2E55-4A80-BECC-A43EA4127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217" y="866504"/>
              <a:ext cx="370260" cy="612000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791D2CD-BE51-43BE-8EDC-F888B130FB8E}"/>
                </a:ext>
              </a:extLst>
            </p:cNvPr>
            <p:cNvSpPr txBox="1"/>
            <p:nvPr/>
          </p:nvSpPr>
          <p:spPr>
            <a:xfrm>
              <a:off x="814100" y="866504"/>
              <a:ext cx="1404851" cy="8194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tka Display" panose="02000505000000020004" pitchFamily="2" charset="0"/>
                </a:rPr>
                <a:t>АДМИНИСТРАЦИЯ</a:t>
              </a:r>
            </a:p>
            <a:p>
              <a:pPr marL="0" marR="0" lvl="0" indent="0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tka Display" panose="02000505000000020004" pitchFamily="2" charset="0"/>
                </a:rPr>
                <a:t>ТЮМЕНСКОГО</a:t>
              </a:r>
            </a:p>
            <a:p>
              <a:pPr marL="0" marR="0" lvl="0" indent="0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tka Display" panose="02000505000000020004" pitchFamily="2" charset="0"/>
                </a:rPr>
                <a:t>МУНИЦИПАЛЬНОГО</a:t>
              </a:r>
            </a:p>
            <a:p>
              <a:pPr marL="0" marR="0" lvl="0" indent="0" defTabSz="9144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tka Display" panose="02000505000000020004" pitchFamily="2" charset="0"/>
                </a:rPr>
                <a:t>РАЙОНА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xmlns="" id="{C881BDFF-CE19-494B-910E-941C7FCAB0DC}"/>
                </a:ext>
              </a:extLst>
            </p:cNvPr>
            <p:cNvSpPr txBox="1"/>
            <p:nvPr/>
          </p:nvSpPr>
          <p:spPr>
            <a:xfrm>
              <a:off x="2679478" y="927097"/>
              <a:ext cx="1122372" cy="6982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75000"/>
                </a:lnSpc>
                <a:defRPr/>
              </a:pPr>
              <a:r>
                <a:rPr lang="ru-RU" sz="1050" dirty="0">
                  <a:solidFill>
                    <a:prstClr val="black"/>
                  </a:solidFill>
                  <a:latin typeface="Sitka Display" panose="02000505000000020004" pitchFamily="2" charset="0"/>
                </a:rPr>
                <a:t>УПРАВЛЕНИЕ</a:t>
              </a:r>
            </a:p>
            <a:p>
              <a:pPr lvl="0">
                <a:lnSpc>
                  <a:spcPct val="75000"/>
                </a:lnSpc>
                <a:defRPr/>
              </a:pPr>
              <a:r>
                <a:rPr lang="ru-RU" sz="1050" dirty="0">
                  <a:solidFill>
                    <a:prstClr val="black"/>
                  </a:solidFill>
                  <a:latin typeface="Sitka Display" panose="02000505000000020004" pitchFamily="2" charset="0"/>
                </a:rPr>
                <a:t>ОБРАЗОВАНИЯ</a:t>
              </a:r>
            </a:p>
            <a:p>
              <a:pPr lvl="0">
                <a:lnSpc>
                  <a:spcPct val="75000"/>
                </a:lnSpc>
                <a:defRPr/>
              </a:pPr>
              <a:r>
                <a:rPr lang="ru-RU" sz="1050" dirty="0">
                  <a:solidFill>
                    <a:prstClr val="black"/>
                  </a:solidFill>
                  <a:latin typeface="Sitka Display" panose="02000505000000020004" pitchFamily="2" charset="0"/>
                </a:rPr>
                <a:t>АТМР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B5A250D-7E51-4946-9C11-515135B0CC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82665"/>
            <a:ext cx="1402030" cy="1042126"/>
          </a:xfrm>
          <a:prstGeom prst="rect">
            <a:avLst/>
          </a:prstGeom>
        </p:spPr>
      </p:pic>
      <p:sp>
        <p:nvSpPr>
          <p:cNvPr id="14" name="Прямоугольник 10">
            <a:extLst>
              <a:ext uri="{FF2B5EF4-FFF2-40B4-BE49-F238E27FC236}">
                <a16:creationId xmlns:a16="http://schemas.microsoft.com/office/drawing/2014/main" xmlns="" id="{31F87557-1BB3-4BC1-92AA-5CA0F83291C4}"/>
              </a:ext>
            </a:extLst>
          </p:cNvPr>
          <p:cNvSpPr/>
          <p:nvPr/>
        </p:nvSpPr>
        <p:spPr>
          <a:xfrm>
            <a:off x="1" y="1882017"/>
            <a:ext cx="9144000" cy="2191785"/>
          </a:xfrm>
          <a:prstGeom prst="rect">
            <a:avLst/>
          </a:prstGeom>
          <a:solidFill>
            <a:srgbClr val="0189C5"/>
          </a:solidFill>
          <a:ln cap="flat">
            <a:noFill/>
            <a:prstDash val="solid"/>
          </a:ln>
        </p:spPr>
        <p:txBody>
          <a:bodyPr vert="horz" wrap="square" lIns="82951" tIns="41475" rIns="82951" bIns="41475" anchor="ctr" anchorCtr="1" compatLnSpc="1">
            <a:no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ЛАБОРАТОРИЯ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«Финансовая грамотность в математике»</a:t>
            </a:r>
            <a:endParaRPr lang="ru-RU" sz="3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33A0865-2511-4AFE-92F8-3ACE961D74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5218"/>
          <a:stretch/>
        </p:blipFill>
        <p:spPr>
          <a:xfrm>
            <a:off x="0" y="6480025"/>
            <a:ext cx="4573800" cy="3779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78DDE01-617A-44BD-85E9-635214BE7A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5218"/>
          <a:stretch/>
        </p:blipFill>
        <p:spPr>
          <a:xfrm>
            <a:off x="4572000" y="6480025"/>
            <a:ext cx="4573800" cy="37797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E2056CF-4565-4C79-8A62-28A0FD30A773}"/>
              </a:ext>
            </a:extLst>
          </p:cNvPr>
          <p:cNvSpPr/>
          <p:nvPr/>
        </p:nvSpPr>
        <p:spPr>
          <a:xfrm>
            <a:off x="3943351" y="4006485"/>
            <a:ext cx="5022476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>
                <a:latin typeface="Arial Black" pitchFamily="34" charset="0"/>
                <a:cs typeface="Arial" pitchFamily="34" charset="0"/>
              </a:rPr>
              <a:t>Ведущие</a:t>
            </a:r>
            <a:r>
              <a:rPr lang="ru-RU" sz="1400" b="1" dirty="0" smtClean="0">
                <a:latin typeface="Arial Black" pitchFamily="34" charset="0"/>
                <a:cs typeface="Arial" pitchFamily="34" charset="0"/>
              </a:rPr>
              <a:t>: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Бирюкова Анастасия Владимировна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, учитель математики МАОУ Богандинской СОШ №1;</a:t>
            </a:r>
          </a:p>
          <a:p>
            <a:pPr algn="r"/>
            <a:endParaRPr lang="ru-RU" sz="1400" i="1" dirty="0">
              <a:latin typeface="Arial" pitchFamily="34" charset="0"/>
              <a:ea typeface="Source Serif Pro Black" panose="02040903050405020204" pitchFamily="18" charset="0"/>
              <a:cs typeface="Arial" pitchFamily="34" charset="0"/>
            </a:endParaRPr>
          </a:p>
          <a:p>
            <a:pPr algn="r"/>
            <a:r>
              <a:rPr lang="ru-RU" sz="1400" dirty="0" smtClean="0">
                <a:latin typeface="Arial" pitchFamily="34" charset="0"/>
                <a:ea typeface="Source Serif Pro Black" panose="02040903050405020204" pitchFamily="18" charset="0"/>
                <a:cs typeface="Arial" pitchFamily="34" charset="0"/>
              </a:rPr>
              <a:t>Подласова Анна Геннадьевна</a:t>
            </a:r>
            <a:r>
              <a:rPr lang="ru-RU" sz="1400" i="1" dirty="0" smtClean="0">
                <a:latin typeface="Arial" pitchFamily="34" charset="0"/>
                <a:ea typeface="Source Serif Pro Black" panose="02040903050405020204" pitchFamily="18" charset="0"/>
                <a:cs typeface="Arial" pitchFamily="34" charset="0"/>
              </a:rPr>
              <a:t>, учитель истории и обществознания МАОУ Богандинской СОШ №1;</a:t>
            </a:r>
          </a:p>
          <a:p>
            <a:pPr algn="r"/>
            <a:endParaRPr lang="ru-RU" sz="1400" i="1" dirty="0">
              <a:latin typeface="Arial" pitchFamily="34" charset="0"/>
              <a:ea typeface="Source Serif Pro Black" panose="02040903050405020204" pitchFamily="18" charset="0"/>
              <a:cs typeface="Arial" pitchFamily="34" charset="0"/>
            </a:endParaRPr>
          </a:p>
          <a:p>
            <a:pPr algn="r"/>
            <a:r>
              <a:rPr lang="ru-RU" sz="1400" dirty="0" err="1" smtClean="0">
                <a:latin typeface="Arial" pitchFamily="34" charset="0"/>
                <a:ea typeface="Source Serif Pro Black" panose="02040903050405020204" pitchFamily="18" charset="0"/>
                <a:cs typeface="Arial" pitchFamily="34" charset="0"/>
              </a:rPr>
              <a:t>Мелехина</a:t>
            </a:r>
            <a:r>
              <a:rPr lang="ru-RU" sz="1400" dirty="0" smtClean="0">
                <a:latin typeface="Arial" pitchFamily="34" charset="0"/>
                <a:ea typeface="Source Serif Pro Black" panose="02040903050405020204" pitchFamily="18" charset="0"/>
                <a:cs typeface="Arial" pitchFamily="34" charset="0"/>
              </a:rPr>
              <a:t> Екатерина Владимировна</a:t>
            </a:r>
            <a:r>
              <a:rPr lang="ru-RU" sz="1400" i="1" dirty="0" smtClean="0">
                <a:latin typeface="Arial" pitchFamily="34" charset="0"/>
                <a:ea typeface="Source Serif Pro Black" panose="02040903050405020204" pitchFamily="18" charset="0"/>
                <a:cs typeface="Arial" pitchFamily="34" charset="0"/>
              </a:rPr>
              <a:t>, финансовый директор ООО «</a:t>
            </a:r>
            <a:r>
              <a:rPr lang="ru-RU" sz="1400" i="1" dirty="0" err="1" smtClean="0">
                <a:latin typeface="Arial" pitchFamily="34" charset="0"/>
                <a:ea typeface="Source Serif Pro Black" panose="02040903050405020204" pitchFamily="18" charset="0"/>
                <a:cs typeface="Arial" pitchFamily="34" charset="0"/>
              </a:rPr>
              <a:t>Стеклотех</a:t>
            </a:r>
            <a:r>
              <a:rPr lang="ru-RU" sz="1400" i="1" dirty="0" smtClean="0">
                <a:latin typeface="Arial" pitchFamily="34" charset="0"/>
                <a:ea typeface="Source Serif Pro Black" panose="02040903050405020204" pitchFamily="18" charset="0"/>
                <a:cs typeface="Arial" pitchFamily="34" charset="0"/>
              </a:rPr>
              <a:t>»</a:t>
            </a:r>
            <a:endParaRPr lang="ru-RU" sz="1400" dirty="0" smtClean="0">
              <a:latin typeface="Arial" pitchFamily="34" charset="0"/>
              <a:ea typeface="Source Serif Pro Black" panose="02040903050405020204" pitchFamily="18" charset="0"/>
              <a:cs typeface="Arial" pitchFamily="34" charset="0"/>
            </a:endParaRPr>
          </a:p>
          <a:p>
            <a:pPr algn="r"/>
            <a:endParaRPr lang="ru-RU" sz="1600" dirty="0">
              <a:latin typeface="Times New Roman" panose="02020603050405020304" pitchFamily="18" charset="0"/>
              <a:ea typeface="Source Serif Pro Black" panose="020409030504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88DAD8E-C311-48BD-8BD7-378572EF5563}"/>
              </a:ext>
            </a:extLst>
          </p:cNvPr>
          <p:cNvSpPr/>
          <p:nvPr/>
        </p:nvSpPr>
        <p:spPr>
          <a:xfrm>
            <a:off x="2286900" y="6045411"/>
            <a:ext cx="485999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Arial" pitchFamily="34" charset="0"/>
                <a:ea typeface="Source Serif Pro Black" panose="02040903050405020204" pitchFamily="18" charset="0"/>
                <a:cs typeface="Arial" pitchFamily="34" charset="0"/>
              </a:rPr>
              <a:t>25 августа 2023 года</a:t>
            </a:r>
            <a:endParaRPr lang="ru-RU" sz="1400" dirty="0">
              <a:latin typeface="Arial" pitchFamily="34" charset="0"/>
              <a:ea typeface="Source Serif Pro Black" panose="02040903050405020204" pitchFamily="18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55" y="4276779"/>
            <a:ext cx="1720803" cy="16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07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4455"/>
            <a:ext cx="9144000" cy="9135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468560" y="334196"/>
            <a:ext cx="1029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Производство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формования бутылки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трехкапельном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режиме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9024" y="1484784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Предприятию ООО «</a:t>
            </a:r>
            <a:r>
              <a:rPr lang="ru-RU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Стеклотех</a:t>
            </a:r>
            <a:r>
              <a:rPr lang="ru-RU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» необходимо запустить новое производство бутылки. Для реализации этого проекта было создано 5 отделов. Каждый отдел должен в рамках своего бюджета организовать производство заработанными средствами, а также оценить прибыльность и проанализировать от чего она зависит.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933055"/>
            <a:ext cx="3888432" cy="2585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937591"/>
            <a:ext cx="3875692" cy="2581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1812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50195"/>
            <a:ext cx="9137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79646">
                    <a:lumMod val="75000"/>
                  </a:srgbClr>
                </a:solidFill>
              </a:rPr>
              <a:t>Ход деловой игры</a:t>
            </a:r>
            <a:endParaRPr lang="ru-RU" sz="2800" b="1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03" y="834970"/>
            <a:ext cx="4545893" cy="2870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21" y="3754835"/>
            <a:ext cx="4585856" cy="3026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808" y="834970"/>
            <a:ext cx="3810779" cy="5952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023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4455"/>
            <a:ext cx="9144000" cy="5029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468560" y="334196"/>
            <a:ext cx="1029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Лаборатория «Финансовая грамотность в математике»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96752"/>
            <a:ext cx="8587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Нажить много денег – храбрость, сохранить их – мудрость, а умело распорядиться – искусство».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1689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72" y="4413598"/>
            <a:ext cx="3223235" cy="2429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777" y="940433"/>
            <a:ext cx="7143750" cy="484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354455"/>
            <a:ext cx="9144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7504" y="311230"/>
            <a:ext cx="9137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Притча «Чайная церемония»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786804"/>
            <a:ext cx="20183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 чем </a:t>
            </a:r>
          </a:p>
          <a:p>
            <a:pPr algn="ctr"/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эта </a:t>
            </a:r>
          </a:p>
          <a:p>
            <a:pPr algn="ctr"/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притча</a:t>
            </a:r>
            <a:r>
              <a:rPr lang="ru-RU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82091" y="5301208"/>
            <a:ext cx="5615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Эта притча о знаниях и  применении их на деле. </a:t>
            </a:r>
            <a:endParaRPr lang="ru-RU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8035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4455"/>
            <a:ext cx="9144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7504" y="311230"/>
            <a:ext cx="9137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Функциональная грамотность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385996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Функциональная грамотность </a:t>
            </a: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это индикатор общественного благополучия.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0981" y="3140968"/>
            <a:ext cx="4824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Одна </a:t>
            </a:r>
            <a:r>
              <a:rPr 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из основных задач школьного образования сегодня 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подготовить учащегося к адаптации в современном 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мире.</a:t>
            </a:r>
            <a:endParaRPr lang="ru-RU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https://dueren.betatec.net/wp-content/uploads/2014/10/Fotolia_62789562_S_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876476" cy="3876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934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4455"/>
            <a:ext cx="9144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609" y="331639"/>
            <a:ext cx="9137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Определение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196752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Функциональная грамотность </a:t>
            </a:r>
            <a:r>
              <a:rPr 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 это способность человека вступать в отношения с внешней средой и максимально быстро адаптироваться и функционировать в ней.</a:t>
            </a:r>
          </a:p>
          <a:p>
            <a:endParaRPr lang="ru-RU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Финансовая </a:t>
            </a:r>
            <a:r>
              <a:rPr lang="ru-RU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грамотность </a:t>
            </a:r>
            <a:r>
              <a:rPr lang="ru-RU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-это способность человека принимать разумные, целесообразные решения, связанные с финансами, в различных ситуациях собственной жизнедеятельности.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905115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4455"/>
            <a:ext cx="9144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7504" y="311230"/>
            <a:ext cx="9137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Финансово грамотный человек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1859" y="1211463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Человек, умеющий принимать эффективные решения в отношении личных финансов, способен также успешно решать более сложные задачи развития России</a:t>
            </a:r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564904"/>
            <a:ext cx="6380547" cy="388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3531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4455"/>
            <a:ext cx="9144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7504" y="416010"/>
            <a:ext cx="9137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Лаборатория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Финансовая грамотность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 математике»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3" y="1000786"/>
            <a:ext cx="8139063" cy="579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14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4857" y="40466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Стеклотарный завод «Стеклотех»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19483"/>
            <a:ext cx="3637075" cy="300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19483"/>
            <a:ext cx="4427585" cy="301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04" y="1018842"/>
            <a:ext cx="7673991" cy="248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803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4857" y="40466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МАОУ Богандинская СОШ №1 + завод «Стеклотех»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9" y="908720"/>
            <a:ext cx="3836995" cy="124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25.08.2023_Финансова грамотность в математике_раб_стол\Распечатать\TGbLmIpEg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024336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8" y="1988840"/>
            <a:ext cx="3744416" cy="2495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:\25.08.2023_Финансова грамотность в математике_раб_стол\Распечатать\190xklMQKj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07815"/>
            <a:ext cx="3175107" cy="2101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25.08.2023_Финансова грамотность в математике_раб_стол\Распечатать\Abr2k3PAXU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377" y="3501008"/>
            <a:ext cx="3816424" cy="2862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191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18" y="3003859"/>
            <a:ext cx="4204629" cy="2403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354455"/>
            <a:ext cx="9144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7504" y="416010"/>
            <a:ext cx="9137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Финансовая грамотность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математике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7371" y="1062341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«Неумение считать на контрольной обернется двойкой, а в реальной жизни — приведет к более серьезным последствиям». Как же финансовые задачи помогают преодолеть не только учебные экзамены, но и жизненные?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720" y="2632001"/>
            <a:ext cx="1580359" cy="552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573" y="2576810"/>
            <a:ext cx="3865447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3729" y="4753866"/>
            <a:ext cx="4139952" cy="2051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1655" y="5779693"/>
            <a:ext cx="1681250" cy="52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4892" y="2221639"/>
            <a:ext cx="1032814" cy="435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4881" y="2242705"/>
            <a:ext cx="1123490" cy="4660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568" y="5480607"/>
            <a:ext cx="2214422" cy="111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147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308</Words>
  <Application>Microsoft Office PowerPoint</Application>
  <PresentationFormat>Экран (4:3)</PresentationFormat>
  <Paragraphs>41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Sitka Display</vt:lpstr>
      <vt:lpstr>Source Serif Pro Black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ООО "СТЕКЛОТЕХ"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melehkina-ev@stekloteh.com</dc:creator>
  <cp:lastModifiedBy>Учетная запись Майкрософт</cp:lastModifiedBy>
  <cp:revision>87</cp:revision>
  <dcterms:created xsi:type="dcterms:W3CDTF">2023-05-12T15:06:40Z</dcterms:created>
  <dcterms:modified xsi:type="dcterms:W3CDTF">2024-12-04T13:28:03Z</dcterms:modified>
</cp:coreProperties>
</file>