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3" r:id="rId25"/>
    <p:sldId id="280" r:id="rId26"/>
    <p:sldId id="281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BEE4229-DA22-4490-B1A3-BA5B83AC8739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D44FE6C-0C16-4684-B5D0-99F0D20E2A5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smtClean="0">
                <a:effectLst/>
              </a:rPr>
              <a:t/>
            </a:r>
            <a:br>
              <a:rPr lang="ru-RU" sz="4000" b="1" smtClean="0">
                <a:effectLst/>
              </a:rPr>
            </a:br>
            <a:r>
              <a:rPr lang="ru-RU" sz="4000" b="1">
                <a:effectLst/>
              </a:rPr>
              <a:t/>
            </a:r>
            <a:br>
              <a:rPr lang="ru-RU" sz="4000" b="1">
                <a:effectLst/>
              </a:rPr>
            </a:br>
            <a:r>
              <a:rPr lang="ru-RU" sz="4000" b="1" smtClean="0">
                <a:effectLst/>
              </a:rPr>
              <a:t/>
            </a:r>
            <a:br>
              <a:rPr lang="ru-RU" sz="4000" b="1" smtClean="0">
                <a:effectLst/>
              </a:rPr>
            </a:br>
            <a:r>
              <a:rPr lang="ru-RU" sz="4000" b="1">
                <a:effectLst/>
              </a:rPr>
              <a:t/>
            </a:r>
            <a:br>
              <a:rPr lang="ru-RU" sz="4000" b="1">
                <a:effectLst/>
              </a:rPr>
            </a:br>
            <a:r>
              <a:rPr lang="ru-RU" sz="4000" b="1" smtClean="0">
                <a:effectLst/>
              </a:rPr>
              <a:t>ОСНОВНЫЕ </a:t>
            </a:r>
            <a:r>
              <a:rPr lang="ru-RU" sz="4000" b="1" dirty="0">
                <a:effectLst/>
              </a:rPr>
              <a:t>ЧИСЛЕННЫЕ </a:t>
            </a:r>
            <a:r>
              <a:rPr lang="ru-RU" sz="4000" b="1" smtClean="0">
                <a:effectLst/>
              </a:rPr>
              <a:t>МЕТОДЫ РЕШЕНЯ УРАВНЕНИЙ.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r>
              <a:rPr lang="ru-RU" sz="4000" dirty="0" smtClean="0">
                <a:effectLst/>
              </a:rPr>
              <a:t/>
            </a:r>
            <a:br>
              <a:rPr lang="ru-RU" sz="4000" dirty="0" smtClean="0">
                <a:effectLst/>
              </a:rPr>
            </a:b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r>
              <a:rPr lang="ru-RU" sz="4000" dirty="0" smtClean="0">
                <a:effectLst/>
              </a:rPr>
              <a:t/>
            </a:r>
            <a:br>
              <a:rPr lang="ru-RU" sz="4000" dirty="0" smtClean="0">
                <a:effectLst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54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24936" cy="568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615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64096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550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649491"/>
          </a:xfrm>
        </p:spPr>
        <p:txBody>
          <a:bodyPr>
            <a:normAutofit fontScale="92500"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Поскольку подавляющее большинство нелинейных уравнений с одной переменой не решаются путем аналитических преобразований (точными методами), на практике их решают только численными методами.</a:t>
            </a:r>
            <a:endParaRPr lang="ru-RU" sz="2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Задача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численного нахождения корней уравнения  обычно состоит из двух этапов:</a:t>
            </a:r>
            <a:endParaRPr lang="ru-RU" sz="2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fontAlgn="base">
              <a:lnSpc>
                <a:spcPct val="115000"/>
              </a:lnSpc>
              <a:buSzPts val="1200"/>
              <a:buFont typeface="+mj-lt"/>
              <a:buAutoNum type="arabicPeriod"/>
              <a:tabLst>
                <a:tab pos="152400" algn="l"/>
                <a:tab pos="838200" algn="l"/>
              </a:tabLst>
            </a:pPr>
            <a:r>
              <a:rPr lang="ru-RU" sz="2800" u="sng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отделение корней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, т.е. нахождение достаточно малых окрестностей рассматриваемой области, в которых находится одно значение корня,</a:t>
            </a:r>
            <a:endParaRPr lang="ru-RU" sz="2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fontAlgn="base">
              <a:lnSpc>
                <a:spcPct val="115000"/>
              </a:lnSpc>
              <a:buSzPts val="1200"/>
              <a:buFont typeface="+mj-lt"/>
              <a:buAutoNum type="arabicPeriod"/>
              <a:tabLst>
                <a:tab pos="152400" algn="l"/>
                <a:tab pos="838200" algn="l"/>
              </a:tabLst>
            </a:pPr>
            <a:r>
              <a:rPr lang="ru-RU" sz="28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и </a:t>
            </a:r>
            <a:r>
              <a:rPr lang="ru-RU" sz="2800" u="sng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уточнение корней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, т.е. вычисление корней с заданной степенью точности в некоторой окрестности.</a:t>
            </a:r>
            <a:endParaRPr lang="ru-RU" sz="2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40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728192"/>
          </a:xfrm>
        </p:spPr>
        <p:txBody>
          <a:bodyPr/>
          <a:lstStyle/>
          <a:p>
            <a:r>
              <a:rPr lang="en-US" sz="4000" b="1" i="1" dirty="0" smtClean="0">
                <a:effectLst/>
              </a:rPr>
              <a:t/>
            </a:r>
            <a:br>
              <a:rPr lang="en-US" sz="4000" b="1" i="1" dirty="0" smtClean="0">
                <a:effectLst/>
              </a:rPr>
            </a:br>
            <a:r>
              <a:rPr lang="en-US" sz="4000" b="1" i="1" dirty="0">
                <a:effectLst/>
              </a:rPr>
              <a:t/>
            </a:r>
            <a:br>
              <a:rPr lang="en-US" sz="4000" b="1" i="1" dirty="0">
                <a:effectLst/>
              </a:rPr>
            </a:br>
            <a:r>
              <a:rPr lang="en-US" sz="4000" b="1" i="1" dirty="0" smtClean="0">
                <a:effectLst/>
              </a:rPr>
              <a:t/>
            </a:r>
            <a:br>
              <a:rPr lang="en-US" sz="4000" b="1" i="1" dirty="0" smtClean="0">
                <a:effectLst/>
              </a:rPr>
            </a:br>
            <a:r>
              <a:rPr lang="ru-RU" sz="4000" b="1" i="1" dirty="0" smtClean="0">
                <a:effectLst/>
              </a:rPr>
              <a:t>Отделение </a:t>
            </a:r>
            <a:r>
              <a:rPr lang="ru-RU" sz="4000" b="1" i="1" dirty="0">
                <a:effectLst/>
              </a:rPr>
              <a:t>корней.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Отделение корней во многих случаях можно произвести графически. Принимая во внимание, что действительные корни уравнения (2) – это точки пересечения графика функции  с осью абсцисс, достаточно построить график и отметить на оси  отрезки, содержащие по одному корню.</a:t>
            </a:r>
            <a:endParaRPr lang="ru-RU" sz="2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79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Пример:</a:t>
                </a:r>
                <a:r>
                  <a:rPr lang="ru-RU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1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Отделить корни </a:t>
                </a:r>
                <a:r>
                  <a:rPr lang="ru-RU" sz="2400" dirty="0" smtClean="0">
                    <a:solidFill>
                      <a:schemeClr val="tx1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уравнения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𝑦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effectLst/>
                        <a:latin typeface="Cambria Math"/>
                        <a:cs typeface="Times New Roman"/>
                      </a:rPr>
                      <m:t>−3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effectLst/>
                        <a:latin typeface="Cambria Math"/>
                        <a:cs typeface="Times New Roman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effectLst/>
                        <a:latin typeface="Cambria Math"/>
                        <a:cs typeface="Times New Roman"/>
                      </a:rPr>
                      <m:t>−1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ru-RU" sz="2400" dirty="0">
                    <a:solidFill>
                      <a:schemeClr val="tx1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графически.</a:t>
                </a:r>
                <a:r>
                  <a:rPr lang="ru-RU" sz="1800" dirty="0">
                    <a:solidFill>
                      <a:schemeClr val="tx1"/>
                    </a:solidFill>
                    <a:effectLst/>
                    <a:latin typeface="Calibri"/>
                    <a:ea typeface="Calibri"/>
                    <a:cs typeface="Times New Roman"/>
                  </a:rPr>
                  <a:t/>
                </a:r>
                <a:br>
                  <a:rPr lang="ru-RU" sz="1800" dirty="0">
                    <a:solidFill>
                      <a:schemeClr val="tx1"/>
                    </a:solidFill>
                    <a:effectLst/>
                    <a:latin typeface="Calibri"/>
                    <a:ea typeface="Calibri"/>
                    <a:cs typeface="Times New Roman"/>
                  </a:rPr>
                </a:br>
                <a:endPara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4032448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>
                    <a:solidFill>
                      <a:schemeClr val="tx1"/>
                    </a:solidFill>
                    <a:latin typeface="Times New Roman"/>
                    <a:ea typeface="Calibri"/>
                  </a:rPr>
                  <a:t>Строим график функции </a:t>
                </a:r>
                <a:endParaRPr lang="en-US" dirty="0" smtClean="0">
                  <a:solidFill>
                    <a:schemeClr val="tx1"/>
                  </a:solidFill>
                  <a:latin typeface="Times New Roman"/>
                  <a:ea typeface="Calibri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𝑦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+mj-ea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+mj-ea"/>
                              <a:cs typeface="Times New Roman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+mj-ea"/>
                              <a:cs typeface="Times New Roman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+mj-ea"/>
                          <a:cs typeface="Times New Roman"/>
                        </a:rPr>
                        <m:t>−3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+mj-ea"/>
                          <a:cs typeface="Times New Roman"/>
                        </a:rPr>
                        <m:t>𝑥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+mj-ea"/>
                          <a:cs typeface="Times New Roman"/>
                        </a:rPr>
                        <m:t>−1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ea typeface="Calibri"/>
                    <a:cs typeface="Times New Roman" pitchFamily="18" charset="0"/>
                  </a:rPr>
                  <a:t>График пересекает ось абсцисс в трех точках. Первая точка, т.е. первый корень находится на отрезке</a:t>
                </a:r>
                <a:endParaRPr lang="en-US" dirty="0" smtClean="0">
                  <a:solidFill>
                    <a:schemeClr val="tx1"/>
                  </a:solidFill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−2;−1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, </a:t>
                </a:r>
                <a:r>
                  <a:rPr lang="ru-RU" dirty="0">
                    <a:solidFill>
                      <a:schemeClr val="tx1"/>
                    </a:solidFill>
                    <a:latin typeface="Times New Roman"/>
                    <a:ea typeface="Calibri"/>
                  </a:rPr>
                  <a:t>второй на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−1;0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</a:p>
              <a:p>
                <a:pPr marL="0" indent="0">
                  <a:buNone/>
                </a:pPr>
                <a:r>
                  <a:rPr lang="ru-RU" sz="2800" dirty="0" smtClean="0">
                    <a:solidFill>
                      <a:schemeClr val="tx1"/>
                    </a:solidFill>
                    <a:latin typeface="Times New Roman"/>
                    <a:ea typeface="Calibri"/>
                  </a:rPr>
                  <a:t>т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/>
                    <a:ea typeface="Calibri"/>
                  </a:rPr>
                  <a:t>ретий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/>
                    <a:ea typeface="Calibri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1;2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4"/>
                <a:stretch>
                  <a:fillRect l="-3172" t="-1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343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23528"/>
          </a:xfrm>
        </p:spPr>
        <p:txBody>
          <a:bodyPr/>
          <a:lstStyle/>
          <a:p>
            <a:r>
              <a:rPr lang="ru-RU" sz="4000" dirty="0" smtClean="0">
                <a:effectLst/>
              </a:rPr>
              <a:t>Теоремы</a:t>
            </a:r>
            <a:endParaRPr lang="ru-RU" sz="4000" dirty="0">
              <a:effectLst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568951" cy="273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41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txBody>
          <a:bodyPr/>
          <a:lstStyle/>
          <a:p>
            <a:r>
              <a:rPr lang="ru-RU" sz="4000" b="1" i="1" dirty="0">
                <a:effectLst/>
              </a:rPr>
              <a:t>Метод половинного деления.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813690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3" t="5368" r="7870" b="16616"/>
          <a:stretch/>
        </p:blipFill>
        <p:spPr bwMode="auto">
          <a:xfrm>
            <a:off x="1135626" y="3539613"/>
            <a:ext cx="2256503" cy="1607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" t="5676" b="19150"/>
          <a:stretch/>
        </p:blipFill>
        <p:spPr bwMode="auto">
          <a:xfrm>
            <a:off x="5279923" y="3421626"/>
            <a:ext cx="2453608" cy="1563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373216"/>
            <a:ext cx="835292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408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>
                <a:effectLst/>
              </a:rPr>
              <a:t>Метод итерации.</a:t>
            </a:r>
            <a:endParaRPr lang="ru-RU" sz="40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568952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593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8424936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18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496944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70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Численные методы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(вычислительные методы, методы вычислений) — раздел вычислительной математики, изучающий приближенные способы решения типовых математических задач, которые либо не решаются, либо трудно решаются точными аналитическими методами. Примерами типовых задач являются численное решение уравнений, численные дифференцирование и интегрирование и др. </a:t>
            </a:r>
          </a:p>
        </p:txBody>
      </p:sp>
    </p:spTree>
    <p:extLst>
      <p:ext uri="{BB962C8B-B14F-4D97-AF65-F5344CB8AC3E}">
        <p14:creationId xmlns:p14="http://schemas.microsoft.com/office/powerpoint/2010/main" val="27984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855"/>
          <a:stretch/>
        </p:blipFill>
        <p:spPr bwMode="auto">
          <a:xfrm>
            <a:off x="467544" y="1340768"/>
            <a:ext cx="8208912" cy="3513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82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779"/>
          <a:stretch/>
        </p:blipFill>
        <p:spPr bwMode="auto">
          <a:xfrm>
            <a:off x="395536" y="980729"/>
            <a:ext cx="8424936" cy="409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25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7"/>
            <a:ext cx="849694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893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56"/>
          <a:stretch/>
        </p:blipFill>
        <p:spPr bwMode="auto">
          <a:xfrm>
            <a:off x="179512" y="836713"/>
            <a:ext cx="8784976" cy="4149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897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8784976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706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86"/>
          <a:stretch/>
        </p:blipFill>
        <p:spPr bwMode="auto">
          <a:xfrm>
            <a:off x="107504" y="908720"/>
            <a:ext cx="8784976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36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15"/>
          <a:stretch/>
        </p:blipFill>
        <p:spPr bwMode="auto">
          <a:xfrm>
            <a:off x="179512" y="1196752"/>
            <a:ext cx="8964488" cy="4024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90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712968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244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effectLst/>
              </a:rPr>
              <a:t>Вычисления погрешности округления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Разность точного и приближенного значений величины называется 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погрешностью приближения (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обозначается </a:t>
            </a:r>
            <a:r>
              <a:rPr lang="el-GR" dirty="0" smtClean="0">
                <a:solidFill>
                  <a:schemeClr val="tx1"/>
                </a:solidFill>
                <a:latin typeface="Cambria Math"/>
                <a:ea typeface="Cambria Math"/>
                <a:cs typeface="Times New Roman"/>
              </a:rPr>
              <a:t>Δ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х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),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т.е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l-GR" dirty="0" smtClean="0">
                <a:solidFill>
                  <a:schemeClr val="tx1"/>
                </a:solidFill>
                <a:latin typeface="Cambria Math"/>
                <a:ea typeface="Cambria Math"/>
                <a:cs typeface="Times New Roman"/>
              </a:rPr>
              <a:t>Δ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х = х-</a:t>
            </a:r>
            <a:r>
              <a:rPr lang="ru-RU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а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погрешность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приближения,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Где х – точное значение;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 –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приближенное значение,</a:t>
            </a:r>
            <a:endParaRPr lang="ru-RU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откуда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х = </a:t>
            </a:r>
            <a:r>
              <a:rPr lang="ru-RU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а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+ </a:t>
            </a:r>
            <a:r>
              <a:rPr lang="el-GR" dirty="0" smtClean="0">
                <a:solidFill>
                  <a:schemeClr val="tx1"/>
                </a:solidFill>
                <a:latin typeface="Cambria Math"/>
                <a:ea typeface="Cambria Math"/>
                <a:cs typeface="Times New Roman"/>
              </a:rPr>
              <a:t>Δ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х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,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т.е. истинное значение равно сумме приближенного значения и погрешности приближения.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76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b="1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Определение: 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Модуль </a:t>
                </a:r>
                <a:r>
                  <a:rPr lang="ru-RU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разности точного и приближенного значений величины называется </a:t>
                </a:r>
                <a:r>
                  <a:rPr lang="ru-RU" i="1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абсолютной погрешностью </a:t>
                </a:r>
                <a:r>
                  <a:rPr lang="ru-RU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приближенного значения числа </a:t>
                </a:r>
                <a:r>
                  <a:rPr lang="ru-RU" i="1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х.</a:t>
                </a:r>
                <a:endParaRPr lang="ru-RU" sz="2000" dirty="0">
                  <a:solidFill>
                    <a:schemeClr val="tx1"/>
                  </a:solidFill>
                  <a:latin typeface="Calibri"/>
                  <a:ea typeface="Calibri"/>
                  <a:cs typeface="Times New Roman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т.е.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∆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-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b="1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абсолютная </a:t>
                </a:r>
                <a:r>
                  <a:rPr lang="ru-RU" b="1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погрешность приближения.</a:t>
                </a:r>
                <a:endParaRPr lang="ru-RU" sz="2000" dirty="0">
                  <a:solidFill>
                    <a:schemeClr val="tx1"/>
                  </a:solidFill>
                  <a:latin typeface="Calibri"/>
                  <a:ea typeface="Calibri"/>
                  <a:cs typeface="Times New Roman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Запись х= </a:t>
                </a:r>
                <a:r>
                  <a:rPr lang="ru-RU" i="1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а</a:t>
                </a:r>
                <a:r>
                  <a:rPr lang="en-US" i="1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i="1" dirty="0" smtClean="0">
                    <a:solidFill>
                      <a:schemeClr val="tx1"/>
                    </a:solidFill>
                    <a:latin typeface="Cambria Math"/>
                    <a:ea typeface="Cambria Math"/>
                    <a:cs typeface="Times New Roman"/>
                  </a:rPr>
                  <a:t>∓</a:t>
                </a:r>
                <a:r>
                  <a:rPr lang="ru-RU" i="1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i="1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h</a:t>
                </a:r>
                <a:r>
                  <a:rPr lang="ru-RU" i="1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означает, что истинное значение величины х заключено между границами, т.е.</a:t>
                </a:r>
                <a:r>
                  <a:rPr lang="ru-RU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   </a:t>
                </a:r>
                <a:r>
                  <a:rPr lang="ru-RU" i="1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а </a:t>
                </a:r>
                <a:r>
                  <a:rPr lang="ru-RU" i="1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– </a:t>
                </a:r>
                <a:r>
                  <a:rPr lang="en-US" i="1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h </a:t>
                </a:r>
                <a:r>
                  <a:rPr lang="en-US" i="1" dirty="0" smtClean="0">
                    <a:solidFill>
                      <a:schemeClr val="tx1"/>
                    </a:solidFill>
                    <a:latin typeface="Cambria Math"/>
                    <a:ea typeface="Cambria Math"/>
                    <a:cs typeface="Times New Roman"/>
                  </a:rPr>
                  <a:t>≤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х </a:t>
                </a:r>
                <a:r>
                  <a:rPr lang="ru-RU" dirty="0">
                    <a:solidFill>
                      <a:schemeClr val="tx1"/>
                    </a:solidFill>
                    <a:latin typeface="Cambria Math"/>
                    <a:ea typeface="Cambria Math"/>
                    <a:cs typeface="Times New Roman"/>
                  </a:rPr>
                  <a:t>≤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i="1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а + </a:t>
                </a:r>
                <a:r>
                  <a:rPr lang="en-US" i="1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h</a:t>
                </a:r>
                <a:endParaRPr lang="ru-RU" sz="2000" dirty="0">
                  <a:solidFill>
                    <a:schemeClr val="tx1"/>
                  </a:solidFill>
                  <a:latin typeface="Calibri"/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539" r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486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Пример 1.</a:t>
            </a:r>
            <a:r>
              <a:rPr lang="ru-RU" spc="65" dirty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	На предприятии  </a:t>
            </a:r>
            <a:r>
              <a:rPr lang="ru-RU" spc="65" dirty="0" smtClean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1284</a:t>
            </a:r>
            <a:r>
              <a:rPr lang="en-US" spc="65" dirty="0" smtClean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 </a:t>
            </a:r>
            <a:r>
              <a:rPr lang="ru-RU" spc="65" dirty="0" smtClean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рабочих </a:t>
            </a:r>
            <a:r>
              <a:rPr lang="ru-RU" spc="65" dirty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и </a:t>
            </a:r>
            <a:r>
              <a:rPr lang="ru-RU" spc="-10" dirty="0" smtClean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служащих. Округлить количество  работников предприятия до сотен и десятков  найти абсолютную погрешность округления.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spc="-10" dirty="0" smtClean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Решение:</a:t>
            </a:r>
            <a:r>
              <a:rPr lang="ru-RU" spc="-10" dirty="0" smtClean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 При </a:t>
            </a:r>
            <a:r>
              <a:rPr lang="ru-RU" spc="-10" dirty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округлении этого числа </a:t>
            </a:r>
            <a:r>
              <a:rPr lang="ru-RU" spc="-10" dirty="0" smtClean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до сотен  </a:t>
            </a:r>
            <a:r>
              <a:rPr lang="ru-RU" spc="-10" dirty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1300 абсо</a:t>
            </a:r>
            <a:r>
              <a:rPr lang="ru-RU" spc="-15" dirty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лютная погрешность составляет 1300 -1284 = 16. При </a:t>
            </a:r>
            <a:r>
              <a:rPr lang="ru-RU" spc="-5" dirty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округлении </a:t>
            </a:r>
            <a:r>
              <a:rPr lang="ru-RU" spc="-5" dirty="0" smtClean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до десятков </a:t>
            </a:r>
            <a:r>
              <a:rPr lang="ru-RU" spc="-5" dirty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1280 абсолютная погрешность состав­</a:t>
            </a:r>
            <a:r>
              <a:rPr lang="ru-RU" spc="15" dirty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ляет 1284 - 1280 = 4.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78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Определение: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Отношение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абсолютной погрешности приближения к модулю приближенного значения величины называется 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относительной погрешностью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приближения и обозначается </a:t>
            </a:r>
            <a:r>
              <a:rPr lang="ru-RU" dirty="0">
                <a:solidFill>
                  <a:schemeClr val="tx1"/>
                </a:solidFill>
                <a:latin typeface="Cambria Math"/>
                <a:ea typeface="Cambria Math"/>
                <a:cs typeface="Times New Roman"/>
              </a:rPr>
              <a:t>𝝳</a:t>
            </a:r>
            <a:r>
              <a:rPr lang="ru-RU" spc="-10" dirty="0" smtClean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pc="-10" dirty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Т.е</a:t>
            </a:r>
            <a:r>
              <a:rPr lang="ru-RU" spc="-10" dirty="0" smtClean="0">
                <a:solidFill>
                  <a:schemeClr val="tx1"/>
                </a:solidFill>
                <a:latin typeface="Times New Roman CYR"/>
                <a:ea typeface="Times New Roman"/>
                <a:cs typeface="Times New Roman"/>
              </a:rPr>
              <a:t>. 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pc="-10" dirty="0" smtClean="0">
                <a:latin typeface="Times New Roman CYR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является относительной погрешностью приближения 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860"/>
          <a:stretch/>
        </p:blipFill>
        <p:spPr bwMode="auto">
          <a:xfrm>
            <a:off x="1115617" y="3284984"/>
            <a:ext cx="2016224" cy="843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02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8640959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966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effectLst/>
              </a:rPr>
              <a:t>Численное решение уравнений</a:t>
            </a:r>
            <a:r>
              <a:rPr lang="ru-RU" sz="4000" dirty="0">
                <a:effectLst/>
              </a:rPr>
              <a:t> 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13690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683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68952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3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128</TotalTime>
  <Words>392</Words>
  <Application>Microsoft Office PowerPoint</Application>
  <PresentationFormat>Экран (4:3)</PresentationFormat>
  <Paragraphs>32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Исполнительная</vt:lpstr>
      <vt:lpstr>    ОСНОВНЫЕ ЧИСЛЕННЫЕ МЕТОДЫ РЕШЕНЯ УРАВНЕНИЙ.    </vt:lpstr>
      <vt:lpstr>Презентация PowerPoint</vt:lpstr>
      <vt:lpstr>Вычисления погрешности округления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Численное решение уравнений </vt:lpstr>
      <vt:lpstr>Презентация PowerPoint</vt:lpstr>
      <vt:lpstr>Презентация PowerPoint</vt:lpstr>
      <vt:lpstr>Презентация PowerPoint</vt:lpstr>
      <vt:lpstr>Презентация PowerPoint</vt:lpstr>
      <vt:lpstr>   Отделение корней. </vt:lpstr>
      <vt:lpstr>Пример: Отделить корни уравнения y=x^3-3x-1 графически. </vt:lpstr>
      <vt:lpstr>Теоремы</vt:lpstr>
      <vt:lpstr>Метод половинного деления. </vt:lpstr>
      <vt:lpstr>Метод итерации.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ЧИСЛЕННЫЕ МЕТОДЫ.    </dc:title>
  <dc:creator>User</dc:creator>
  <cp:lastModifiedBy>User</cp:lastModifiedBy>
  <cp:revision>34</cp:revision>
  <dcterms:created xsi:type="dcterms:W3CDTF">2024-11-24T05:21:08Z</dcterms:created>
  <dcterms:modified xsi:type="dcterms:W3CDTF">2024-12-09T10:59:32Z</dcterms:modified>
</cp:coreProperties>
</file>