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A893CC6-60EB-4471-BE3B-B143C1B3C630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64C64E-D875-4DA6-BAC0-040C6D59A8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 smtClean="0">
                <a:effectLst/>
                <a:latin typeface="Times New Roman"/>
                <a:ea typeface="Times New Roman"/>
              </a:rPr>
              <a:t>Интерполирование при помощи многочлена.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Постановка задачи</a:t>
            </a: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Calibri"/>
                <a:cs typeface="Times New Roman"/>
              </a:rPr>
            </a:b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</p:spPr>
            <p:txBody>
              <a:bodyPr/>
              <a:lstStyle/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b="1" dirty="0" smtClean="0">
                    <a:solidFill>
                      <a:schemeClr val="tx1"/>
                    </a:solidFill>
                    <a:latin typeface="Times New Roman"/>
                    <a:ea typeface="Calibri"/>
                    <a:cs typeface="Times New Roman"/>
                  </a:rPr>
                  <a:t>Интерполя́ция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Calibri"/>
                    <a:cs typeface="Times New Roman"/>
                  </a:rPr>
                  <a:t>,  нахождение неизвестных промежуточных значений некоторой функции, по имеющемуся  набору её известных значений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Calibri"/>
                    <a:cs typeface="Times New Roman"/>
                  </a:rPr>
                  <a:t>.</a:t>
                </a: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Задача заключается в том, чтобы найти функцию, по возможности более простую с точки зрения вычислительной (например, многочлен), которая представляла бы неизвестную функцию   на отрезке    точно или приближенно. В более отвлеченной форме эту задачу можно сформулировать так: на отрезке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;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заданы значения неизвестной функции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ru-RU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в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+1</m:t>
                    </m:r>
                  </m:oMath>
                </a14:m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 различных точках . </a:t>
                </a:r>
                <a:endParaRPr lang="ru-RU" dirty="0">
                  <a:solidFill>
                    <a:schemeClr val="tx1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  <a:blipFill rotWithShape="1">
                <a:blip r:embed="rId2"/>
                <a:stretch>
                  <a:fillRect l="-1111" t="-488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3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/>
              <a:lstStyle/>
              <a:p>
                <a:pPr marL="88900" indent="-8890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Требуется </a:t>
                </a: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найти многочлен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𝑃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r>
                  <a:rPr lang="ru-RU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 степени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≤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𝑛</m:t>
                    </m:r>
                  </m:oMath>
                </a14:m>
                <a:r>
                  <a:rPr lang="ru-RU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, приближенно выражающий </a:t>
                </a:r>
                <a:r>
                  <a:rPr lang="ru-RU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функцию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. </a:t>
                </a:r>
                <a:endParaRPr lang="ru-RU" sz="1800" dirty="0">
                  <a:latin typeface="Calibri"/>
                  <a:ea typeface="Calibri"/>
                  <a:cs typeface="Times New Roman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Точки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;…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ru-RU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rPr>
                      <m:t>называют</m:t>
                    </m:r>
                  </m:oMath>
                </a14:m>
                <a:r>
                  <a:rPr lang="en-US" b="1" i="1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b="1" i="1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узлами </a:t>
                </a:r>
                <a:r>
                  <a:rPr lang="ru-RU" b="1" i="1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rPr>
                  <a:t>интерполяции.</a:t>
                </a:r>
                <a:endParaRPr lang="ru-RU" sz="1800" dirty="0">
                  <a:latin typeface="Calibri"/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l="-1185" t="-539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3"/>
          <a:stretch/>
        </p:blipFill>
        <p:spPr bwMode="auto">
          <a:xfrm>
            <a:off x="539552" y="2492896"/>
            <a:ext cx="6984776" cy="15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3861048"/>
            <a:ext cx="7848872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Эта формула называется 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интерполяционной формулой  (многочленом) Лагранжа.</a:t>
            </a:r>
            <a:endParaRPr lang="ru-RU" sz="2400" dirty="0" smtClean="0"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Интерполяционную формулу Лагранжа можно записать в виде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541508"/>
            <a:ext cx="7488832" cy="983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6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Выражения 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Тогда интерполяционная формула Лагранжа компактно запишется в виде: 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128792" cy="84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2396" y="2060848"/>
            <a:ext cx="799205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называются 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коэффициентами Лагранжа.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12" y="3429000"/>
            <a:ext cx="332191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5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692696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Пример: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Функция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𝑦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𝑓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𝑥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 задана таблицей </a:t>
                </a:r>
                <a:endParaRPr lang="ru-RU" dirty="0" smtClean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  <a:p>
                <a:pPr marL="0" indent="0">
                  <a:buNone/>
                </a:pPr>
                <a:endPara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692696"/>
                <a:ext cx="8229600" cy="4525963"/>
              </a:xfrm>
              <a:blipFill rotWithShape="1"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34604"/>
              </p:ext>
            </p:extLst>
          </p:nvPr>
        </p:nvGraphicFramePr>
        <p:xfrm>
          <a:off x="251520" y="1268760"/>
          <a:ext cx="8229600" cy="4907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23528" y="1988840"/>
                <a:ext cx="8352928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Найти интерполяционный многочлен Лагранжа для этой функции.</a:t>
                </a:r>
              </a:p>
              <a:p>
                <a:r>
                  <a:rPr lang="ru-RU" sz="2400" dirty="0" smtClean="0">
                    <a:solidFill>
                      <a:srgbClr val="000000"/>
                    </a:solidFill>
                    <a:latin typeface="Times New Roman"/>
                  </a:rPr>
                  <a:t>Решение: </a:t>
                </a:r>
                <a:r>
                  <a:rPr lang="ru-RU" sz="2400" dirty="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Найдем интерполяционный многочлен Лагранжа для данной функции. Так как  </a:t>
                </a:r>
                <a:r>
                  <a:rPr lang="en-US" sz="2400" i="1" dirty="0" err="1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i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0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;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1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;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;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3</m:t>
                    </m:r>
                  </m:oMath>
                </a14:m>
                <a:r>
                  <a:rPr lang="ru-RU" sz="2400" dirty="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   ,   то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</a:rPr>
                      <m:t>3</m:t>
                    </m:r>
                  </m:oMath>
                </a14:m>
                <a:r>
                  <a:rPr lang="ru-RU" sz="2400" dirty="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 . Тогда</a:t>
                </a:r>
                <a:endParaRPr lang="en-US" sz="2400" dirty="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endParaRPr>
              </a:p>
              <a:p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88840"/>
                <a:ext cx="8352928" cy="1938992"/>
              </a:xfrm>
              <a:prstGeom prst="rect">
                <a:avLst/>
              </a:prstGeom>
              <a:blipFill rotWithShape="1">
                <a:blip r:embed="rId3"/>
                <a:stretch>
                  <a:fillRect l="-1095" t="-2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799288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Подставим в полученную интерполяционную формулу Лагранжа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значения заданной функции, получим: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Упростим и получим:</a:t>
            </a: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27"/>
          <a:stretch/>
        </p:blipFill>
        <p:spPr bwMode="auto">
          <a:xfrm>
            <a:off x="611560" y="1569345"/>
            <a:ext cx="7920880" cy="149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47" y="3235121"/>
            <a:ext cx="4400301" cy="76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5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600200"/>
          </a:xfrm>
        </p:spPr>
        <p:txBody>
          <a:bodyPr/>
          <a:lstStyle/>
          <a:p>
            <a:r>
              <a:rPr lang="ru-RU" sz="4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Обратное 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интерполирование</a:t>
            </a:r>
            <a:br>
              <a:rPr lang="ru-RU" sz="40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0"/>
          <a:stretch/>
        </p:blipFill>
        <p:spPr bwMode="auto">
          <a:xfrm>
            <a:off x="323528" y="908720"/>
            <a:ext cx="871296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784887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44644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3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</TotalTime>
  <Words>146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Интерполирование при помощи многочлена.</vt:lpstr>
      <vt:lpstr>Постановка задачи 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Обратное интерполирование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Интерполирование при помощи многочлена.</dc:title>
  <dc:creator>User</dc:creator>
  <cp:lastModifiedBy>User</cp:lastModifiedBy>
  <cp:revision>11</cp:revision>
  <dcterms:created xsi:type="dcterms:W3CDTF">2024-11-24T13:20:10Z</dcterms:created>
  <dcterms:modified xsi:type="dcterms:W3CDTF">2024-11-24T14:12:47Z</dcterms:modified>
</cp:coreProperties>
</file>