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56" r:id="rId2"/>
    <p:sldId id="257" r:id="rId3"/>
    <p:sldId id="262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64" autoAdjust="0"/>
  </p:normalViewPr>
  <p:slideViewPr>
    <p:cSldViewPr snapToGrid="0">
      <p:cViewPr varScale="1">
        <p:scale>
          <a:sx n="105" d="100"/>
          <a:sy n="105" d="100"/>
        </p:scale>
        <p:origin x="714" y="11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08865-9C00-48DB-90CB-9EBA727B9537}" type="datetimeFigureOut">
              <a:rPr lang="ru-RU" smtClean="0"/>
              <a:t>18.12.2024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B74CFFD5-6694-4D59-A188-6496410D03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4409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08865-9C00-48DB-90CB-9EBA727B9537}" type="datetimeFigureOut">
              <a:rPr lang="ru-RU" smtClean="0"/>
              <a:t>18.12.2024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74CFFD5-6694-4D59-A188-6496410D03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7360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08865-9C00-48DB-90CB-9EBA727B9537}" type="datetimeFigureOut">
              <a:rPr lang="ru-RU" smtClean="0"/>
              <a:t>18.12.2024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74CFFD5-6694-4D59-A188-6496410D0320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272605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08865-9C00-48DB-90CB-9EBA727B9537}" type="datetimeFigureOut">
              <a:rPr lang="ru-RU" smtClean="0"/>
              <a:t>18.12.2024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74CFFD5-6694-4D59-A188-6496410D03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0005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08865-9C00-48DB-90CB-9EBA727B9537}" type="datetimeFigureOut">
              <a:rPr lang="ru-RU" smtClean="0"/>
              <a:t>18.12.2024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74CFFD5-6694-4D59-A188-6496410D032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325644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08865-9C00-48DB-90CB-9EBA727B9537}" type="datetimeFigureOut">
              <a:rPr lang="ru-RU" smtClean="0"/>
              <a:t>18.12.2024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74CFFD5-6694-4D59-A188-6496410D03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08561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08865-9C00-48DB-90CB-9EBA727B9537}" type="datetimeFigureOut">
              <a:rPr lang="ru-RU" smtClean="0"/>
              <a:t>18.12.2024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CFFD5-6694-4D59-A188-6496410D03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37613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08865-9C00-48DB-90CB-9EBA727B9537}" type="datetimeFigureOut">
              <a:rPr lang="ru-RU" smtClean="0"/>
              <a:t>18.12.2024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CFFD5-6694-4D59-A188-6496410D03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5846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08865-9C00-48DB-90CB-9EBA727B9537}" type="datetimeFigureOut">
              <a:rPr lang="ru-RU" smtClean="0"/>
              <a:t>18.12.2024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CFFD5-6694-4D59-A188-6496410D03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2077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08865-9C00-48DB-90CB-9EBA727B9537}" type="datetimeFigureOut">
              <a:rPr lang="ru-RU" smtClean="0"/>
              <a:t>18.12.2024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74CFFD5-6694-4D59-A188-6496410D03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5812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08865-9C00-48DB-90CB-9EBA727B9537}" type="datetimeFigureOut">
              <a:rPr lang="ru-RU" smtClean="0"/>
              <a:t>18.12.2024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74CFFD5-6694-4D59-A188-6496410D03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6335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08865-9C00-48DB-90CB-9EBA727B9537}" type="datetimeFigureOut">
              <a:rPr lang="ru-RU" smtClean="0"/>
              <a:t>18.12.2024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74CFFD5-6694-4D59-A188-6496410D03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0824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08865-9C00-48DB-90CB-9EBA727B9537}" type="datetimeFigureOut">
              <a:rPr lang="ru-RU" smtClean="0"/>
              <a:t>18.12.2024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CFFD5-6694-4D59-A188-6496410D03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3431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08865-9C00-48DB-90CB-9EBA727B9537}" type="datetimeFigureOut">
              <a:rPr lang="ru-RU" smtClean="0"/>
              <a:t>18.12.2024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CFFD5-6694-4D59-A188-6496410D03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3135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08865-9C00-48DB-90CB-9EBA727B9537}" type="datetimeFigureOut">
              <a:rPr lang="ru-RU" smtClean="0"/>
              <a:t>18.12.2024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CFFD5-6694-4D59-A188-6496410D03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0438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08865-9C00-48DB-90CB-9EBA727B9537}" type="datetimeFigureOut">
              <a:rPr lang="ru-RU" smtClean="0"/>
              <a:t>18.12.2024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74CFFD5-6694-4D59-A188-6496410D03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6007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808865-9C00-48DB-90CB-9EBA727B9537}" type="datetimeFigureOut">
              <a:rPr lang="ru-RU" smtClean="0"/>
              <a:t>18.12.2024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74CFFD5-6694-4D59-A188-6496410D03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9053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89213" y="1078993"/>
            <a:ext cx="8915399" cy="246888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Презентация урока русского языка в 5 классе на тему «Паронимы».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Выполнила: учитель русского языка МАОУ СОШ № 81  Вахрушева Татьяна Владимировна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2748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98332" y="580149"/>
            <a:ext cx="8911687" cy="1280890"/>
          </a:xfrm>
        </p:spPr>
        <p:txBody>
          <a:bodyPr/>
          <a:lstStyle/>
          <a:p>
            <a:endParaRPr lang="ru-RU" b="1" dirty="0"/>
          </a:p>
        </p:txBody>
      </p:sp>
      <p:pic>
        <p:nvPicPr>
          <p:cNvPr id="2050" name="Picture 2" descr="Picture background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1"/>
            <a:ext cx="12192001" cy="6928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12578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Рефлексия: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08992" y="2133600"/>
            <a:ext cx="9895620" cy="3777622"/>
          </a:xfrm>
        </p:spPr>
        <p:txBody>
          <a:bodyPr/>
          <a:lstStyle/>
          <a:p>
            <a:r>
              <a:rPr lang="ru-RU" sz="3200" dirty="0" smtClean="0"/>
              <a:t>Что нового сегодня узнали на уроке?</a:t>
            </a:r>
          </a:p>
          <a:p>
            <a:r>
              <a:rPr lang="ru-RU" sz="3200" dirty="0" smtClean="0"/>
              <a:t>Что было трудным? </a:t>
            </a:r>
          </a:p>
          <a:p>
            <a:r>
              <a:rPr lang="ru-RU" sz="3200" dirty="0" smtClean="0"/>
              <a:t>Что было легким?</a:t>
            </a:r>
            <a:endParaRPr lang="ru-RU" sz="3200" dirty="0"/>
          </a:p>
          <a:p>
            <a:r>
              <a:rPr lang="ru-RU" sz="3200" dirty="0" smtClean="0"/>
              <a:t>Чему научились?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76334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Домашнее задание: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000" dirty="0" smtClean="0"/>
              <a:t>Выполнить упр. 399</a:t>
            </a:r>
          </a:p>
          <a:p>
            <a:r>
              <a:rPr lang="ru-RU" sz="4000" dirty="0" smtClean="0"/>
              <a:t>Параграф 67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087016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10914"/>
          </a:xfrm>
        </p:spPr>
        <p:txBody>
          <a:bodyPr/>
          <a:lstStyle/>
          <a:p>
            <a:r>
              <a:rPr lang="ru-RU" dirty="0" smtClean="0"/>
              <a:t>Карточка для работы в парах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08176" y="1490472"/>
            <a:ext cx="10096436" cy="5056632"/>
          </a:xfrm>
        </p:spPr>
        <p:txBody>
          <a:bodyPr>
            <a:normAutofit/>
          </a:bodyPr>
          <a:lstStyle/>
          <a:p>
            <a:r>
              <a:rPr lang="ru-RU" sz="2600" i="1" dirty="0"/>
              <a:t>Выберите и подчеркните подходящие паронимы, данные в скобках.</a:t>
            </a:r>
            <a:endParaRPr lang="ru-RU" sz="2600" dirty="0"/>
          </a:p>
          <a:p>
            <a:pPr marL="0" indent="0">
              <a:buNone/>
            </a:pPr>
            <a:r>
              <a:rPr lang="ru-RU" sz="2600" smtClean="0"/>
              <a:t> </a:t>
            </a:r>
            <a:r>
              <a:rPr lang="ru-RU" sz="2600" dirty="0"/>
              <a:t> 1. Как сделать ... </a:t>
            </a:r>
            <a:r>
              <a:rPr lang="ru-RU" sz="2600" b="1" dirty="0"/>
              <a:t>(глиняный, глинистый)</a:t>
            </a:r>
            <a:r>
              <a:rPr lang="ru-RU" sz="2600" dirty="0"/>
              <a:t> кувшин своими руками? 2. ... </a:t>
            </a:r>
            <a:r>
              <a:rPr lang="ru-RU" sz="2600" b="1" dirty="0"/>
              <a:t>(Доверчивая, доверительная)</a:t>
            </a:r>
            <a:r>
              <a:rPr lang="ru-RU" sz="2600" dirty="0"/>
              <a:t> птица очень легко</a:t>
            </a:r>
            <a:r>
              <a:rPr lang="ru-RU" sz="2600" baseline="30000" dirty="0"/>
              <a:t>1</a:t>
            </a:r>
            <a:r>
              <a:rPr lang="ru-RU" sz="2600" dirty="0"/>
              <a:t> может попасть в ловушку. 3. Мама спросила Олю: «Ты  ... </a:t>
            </a:r>
            <a:r>
              <a:rPr lang="ru-RU" sz="2600" b="1" dirty="0"/>
              <a:t>(надела, одела)</a:t>
            </a:r>
            <a:r>
              <a:rPr lang="ru-RU" sz="2600" dirty="0"/>
              <a:t> шапку?» 4. Необходимо ... </a:t>
            </a:r>
            <a:r>
              <a:rPr lang="ru-RU" sz="2600" b="1" dirty="0"/>
              <a:t>(огородить, оградить)</a:t>
            </a:r>
            <a:r>
              <a:rPr lang="ru-RU" sz="2600" dirty="0"/>
              <a:t> яблоневый сад деревянным забором. 5. ... </a:t>
            </a:r>
            <a:r>
              <a:rPr lang="ru-RU" sz="2600" b="1" dirty="0"/>
              <a:t>(Поверка, проверка)</a:t>
            </a:r>
            <a:r>
              <a:rPr lang="ru-RU" sz="2600" dirty="0"/>
              <a:t> знаний и навыков учащихся по русскому языку является одной из обязательных составных частей процесса обучения. 6. Это был благородный ... </a:t>
            </a:r>
            <a:r>
              <a:rPr lang="ru-RU" sz="2600" b="1" dirty="0"/>
              <a:t>(поступок, проступок)</a:t>
            </a:r>
            <a:r>
              <a:rPr lang="ru-RU" sz="2600" dirty="0"/>
              <a:t>. 7. Из чего должен состоять ... </a:t>
            </a:r>
            <a:r>
              <a:rPr lang="ru-RU" sz="2600" b="1" dirty="0"/>
              <a:t>(сытный, сытый)</a:t>
            </a:r>
            <a:r>
              <a:rPr lang="ru-RU" sz="2600" dirty="0"/>
              <a:t> обед?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709784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65030" y="307731"/>
            <a:ext cx="9252437" cy="1503981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Проверочная работа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sz="3600" dirty="0" smtClean="0"/>
              <a:t>Подберите слова, запишите в таблицу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95401" y="2101362"/>
            <a:ext cx="9601196" cy="3774506"/>
          </a:xfrm>
        </p:spPr>
        <p:txBody>
          <a:bodyPr/>
          <a:lstStyle/>
          <a:p>
            <a:r>
              <a:rPr lang="ru-RU" dirty="0" smtClean="0"/>
              <a:t>Антонимы</a:t>
            </a:r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Синонимы</a:t>
            </a: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3873849"/>
              </p:ext>
            </p:extLst>
          </p:nvPr>
        </p:nvGraphicFramePr>
        <p:xfrm>
          <a:off x="1920240" y="2409590"/>
          <a:ext cx="823976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9880">
                  <a:extLst>
                    <a:ext uri="{9D8B030D-6E8A-4147-A177-3AD203B41FA5}">
                      <a16:colId xmlns:a16="http://schemas.microsoft.com/office/drawing/2014/main" val="426140343"/>
                    </a:ext>
                  </a:extLst>
                </a:gridCol>
                <a:gridCol w="4119880">
                  <a:extLst>
                    <a:ext uri="{9D8B030D-6E8A-4147-A177-3AD203B41FA5}">
                      <a16:colId xmlns:a16="http://schemas.microsoft.com/office/drawing/2014/main" val="4058242557"/>
                    </a:ext>
                  </a:extLst>
                </a:gridCol>
              </a:tblGrid>
              <a:tr h="414873">
                <a:tc>
                  <a:txBody>
                    <a:bodyPr/>
                    <a:lstStyle/>
                    <a:p>
                      <a:r>
                        <a:rPr lang="ru-RU" sz="2400" b="0" dirty="0" smtClean="0">
                          <a:solidFill>
                            <a:schemeClr val="tx1"/>
                          </a:solidFill>
                        </a:rPr>
                        <a:t>1. Злой</a:t>
                      </a:r>
                      <a:endParaRPr lang="ru-RU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0" dirty="0" smtClean="0">
                          <a:solidFill>
                            <a:schemeClr val="tx1"/>
                          </a:solidFill>
                        </a:rPr>
                        <a:t>1.</a:t>
                      </a:r>
                      <a:endParaRPr lang="ru-RU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6412740"/>
                  </a:ext>
                </a:extLst>
              </a:tr>
              <a:tr h="414873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2.Сильный</a:t>
                      </a:r>
                      <a:endParaRPr lang="ru-RU" sz="24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2.</a:t>
                      </a:r>
                      <a:endParaRPr lang="ru-RU" sz="24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3242099"/>
                  </a:ext>
                </a:extLst>
              </a:tr>
              <a:tr h="414873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3.Высокий</a:t>
                      </a:r>
                      <a:endParaRPr lang="ru-RU" sz="24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3.</a:t>
                      </a:r>
                      <a:endParaRPr lang="ru-RU" sz="24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7804629"/>
                  </a:ext>
                </a:extLst>
              </a:tr>
              <a:tr h="414873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4.Трусливый</a:t>
                      </a:r>
                      <a:endParaRPr lang="ru-RU" sz="24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4.</a:t>
                      </a:r>
                      <a:endParaRPr lang="ru-RU" sz="24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355580"/>
                  </a:ext>
                </a:extLst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3282618"/>
              </p:ext>
            </p:extLst>
          </p:nvPr>
        </p:nvGraphicFramePr>
        <p:xfrm>
          <a:off x="1920240" y="4528040"/>
          <a:ext cx="823976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9880">
                  <a:extLst>
                    <a:ext uri="{9D8B030D-6E8A-4147-A177-3AD203B41FA5}">
                      <a16:colId xmlns:a16="http://schemas.microsoft.com/office/drawing/2014/main" val="3977683058"/>
                    </a:ext>
                  </a:extLst>
                </a:gridCol>
                <a:gridCol w="4119880">
                  <a:extLst>
                    <a:ext uri="{9D8B030D-6E8A-4147-A177-3AD203B41FA5}">
                      <a16:colId xmlns:a16="http://schemas.microsoft.com/office/drawing/2014/main" val="656109399"/>
                    </a:ext>
                  </a:extLst>
                </a:gridCol>
              </a:tblGrid>
              <a:tr h="391257">
                <a:tc>
                  <a:txBody>
                    <a:bodyPr/>
                    <a:lstStyle/>
                    <a:p>
                      <a:r>
                        <a:rPr lang="ru-RU" sz="2400" b="0" dirty="0" smtClean="0">
                          <a:solidFill>
                            <a:schemeClr val="tx1"/>
                          </a:solidFill>
                        </a:rPr>
                        <a:t>5. Небольшая</a:t>
                      </a:r>
                      <a:endParaRPr lang="ru-RU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0" dirty="0" smtClean="0">
                          <a:solidFill>
                            <a:schemeClr val="tx1"/>
                          </a:solidFill>
                        </a:rPr>
                        <a:t>5.</a:t>
                      </a:r>
                      <a:endParaRPr lang="ru-RU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472654"/>
                  </a:ext>
                </a:extLst>
              </a:tr>
              <a:tr h="391257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6.Зной(солнечный)</a:t>
                      </a:r>
                      <a:endParaRPr lang="ru-RU" sz="24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6.</a:t>
                      </a:r>
                      <a:endParaRPr lang="ru-RU" sz="24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0643506"/>
                  </a:ext>
                </a:extLst>
              </a:tr>
              <a:tr h="391257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7.Разговор</a:t>
                      </a:r>
                      <a:endParaRPr lang="ru-RU" sz="24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7.</a:t>
                      </a:r>
                      <a:endParaRPr lang="ru-RU" sz="24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9476585"/>
                  </a:ext>
                </a:extLst>
              </a:tr>
              <a:tr h="391257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8.Серый(день)</a:t>
                      </a:r>
                      <a:endParaRPr lang="ru-RU" sz="24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8.</a:t>
                      </a:r>
                      <a:endParaRPr lang="ru-RU" sz="24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10649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4644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Фонетическая разминка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1 вариант- </a:t>
            </a:r>
            <a:r>
              <a:rPr lang="ru-RU" sz="3600" b="1" dirty="0" smtClean="0"/>
              <a:t>оклик</a:t>
            </a:r>
            <a:r>
              <a:rPr lang="ru-RU" sz="3600" dirty="0" smtClean="0"/>
              <a:t>(1) часового</a:t>
            </a:r>
          </a:p>
          <a:p>
            <a:r>
              <a:rPr lang="ru-RU" sz="3600" dirty="0" smtClean="0"/>
              <a:t>2 вариант – </a:t>
            </a:r>
            <a:r>
              <a:rPr lang="ru-RU" sz="3600" b="1" dirty="0" smtClean="0"/>
              <a:t>отклик</a:t>
            </a:r>
            <a:r>
              <a:rPr lang="ru-RU" sz="3600" dirty="0" smtClean="0"/>
              <a:t>(1) на письмо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890113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05708" y="501163"/>
            <a:ext cx="9190890" cy="1143000"/>
          </a:xfrm>
        </p:spPr>
        <p:txBody>
          <a:bodyPr>
            <a:normAutofit fontScale="90000"/>
          </a:bodyPr>
          <a:lstStyle/>
          <a:p>
            <a:r>
              <a:rPr lang="ru-RU" sz="31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Сравните словосочетания. Выделенные слова- это антонимы, синонимы или омонимы?</a:t>
            </a:r>
            <a:br>
              <a:rPr lang="ru-RU" sz="31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1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31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1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31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60704" y="1883664"/>
            <a:ext cx="9835893" cy="4334256"/>
          </a:xfrm>
        </p:spPr>
        <p:txBody>
          <a:bodyPr>
            <a:normAutofit fontScale="77500" lnSpcReduction="20000"/>
          </a:bodyPr>
          <a:lstStyle/>
          <a:p>
            <a:r>
              <a:rPr lang="ru-RU" sz="3600" b="1" dirty="0" smtClean="0"/>
              <a:t>Оклик </a:t>
            </a:r>
            <a:r>
              <a:rPr lang="ru-RU" sz="3600" dirty="0" smtClean="0"/>
              <a:t>часового</a:t>
            </a:r>
            <a:r>
              <a:rPr lang="ru-RU" sz="3600" b="1" dirty="0" smtClean="0"/>
              <a:t>-отклик </a:t>
            </a:r>
            <a:r>
              <a:rPr lang="ru-RU" sz="3600" dirty="0" smtClean="0"/>
              <a:t>на письмо</a:t>
            </a:r>
          </a:p>
          <a:p>
            <a:r>
              <a:rPr lang="ru-RU" sz="3600" b="1" dirty="0" smtClean="0"/>
              <a:t>Каменный</a:t>
            </a:r>
            <a:r>
              <a:rPr lang="ru-RU" sz="3600" dirty="0" smtClean="0"/>
              <a:t> дом-</a:t>
            </a:r>
            <a:r>
              <a:rPr lang="ru-RU" sz="3600" b="1" dirty="0" smtClean="0"/>
              <a:t>каменистый</a:t>
            </a:r>
            <a:r>
              <a:rPr lang="ru-RU" sz="3600" dirty="0" smtClean="0"/>
              <a:t> берег</a:t>
            </a:r>
          </a:p>
          <a:p>
            <a:r>
              <a:rPr lang="ru-RU" sz="3600" b="1" dirty="0" smtClean="0"/>
              <a:t>Выбор </a:t>
            </a:r>
            <a:r>
              <a:rPr lang="ru-RU" sz="3600" dirty="0" smtClean="0"/>
              <a:t>профессии-</a:t>
            </a:r>
            <a:r>
              <a:rPr lang="ru-RU" sz="3600" b="1" dirty="0" smtClean="0"/>
              <a:t>подбор</a:t>
            </a:r>
            <a:r>
              <a:rPr lang="ru-RU" sz="3600" dirty="0" smtClean="0"/>
              <a:t> артистов</a:t>
            </a:r>
          </a:p>
          <a:p>
            <a:r>
              <a:rPr lang="ru-RU" sz="3600" b="1" dirty="0" smtClean="0"/>
              <a:t>Белеть</a:t>
            </a:r>
            <a:r>
              <a:rPr lang="ru-RU" sz="3600" dirty="0" smtClean="0"/>
              <a:t> на горизонте-</a:t>
            </a:r>
            <a:r>
              <a:rPr lang="ru-RU" sz="3600" b="1" dirty="0" smtClean="0"/>
              <a:t>белить</a:t>
            </a:r>
            <a:r>
              <a:rPr lang="ru-RU" sz="3600" dirty="0" smtClean="0"/>
              <a:t> потолок</a:t>
            </a:r>
          </a:p>
          <a:p>
            <a:pPr marL="0" indent="0">
              <a:buNone/>
            </a:pPr>
            <a:endParaRPr lang="ru-RU" sz="2800" dirty="0" smtClean="0"/>
          </a:p>
          <a:p>
            <a:pPr marL="0" indent="0">
              <a:buNone/>
            </a:pPr>
            <a:r>
              <a:rPr lang="ru-RU" sz="4000" dirty="0" smtClean="0"/>
              <a:t>-Одинаковые ли они по звучанию? Написанию?</a:t>
            </a:r>
          </a:p>
          <a:p>
            <a:pPr marL="0" indent="0">
              <a:buNone/>
            </a:pPr>
            <a:r>
              <a:rPr lang="ru-RU" sz="4000" dirty="0" smtClean="0"/>
              <a:t>-К одной или к разным частям речи относятся? </a:t>
            </a:r>
          </a:p>
          <a:p>
            <a:pPr marL="0" indent="0">
              <a:buNone/>
            </a:pPr>
            <a:r>
              <a:rPr lang="ru-RU" sz="4000" dirty="0" smtClean="0"/>
              <a:t>-Совпадают ли по лексическому значению?</a:t>
            </a:r>
          </a:p>
          <a:p>
            <a:pPr marL="0" indent="0">
              <a:buNone/>
            </a:pPr>
            <a:r>
              <a:rPr lang="ru-RU" sz="4000" dirty="0" smtClean="0"/>
              <a:t>-Как называются такие слова?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000103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40877" y="624110"/>
            <a:ext cx="9763735" cy="150949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Такие слова называются </a:t>
            </a:r>
            <a:r>
              <a:rPr lang="ru-RU" b="1" dirty="0" smtClean="0"/>
              <a:t>паронимы.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Откройте тетради, запишите дату, классная работа и тему урока</a:t>
            </a:r>
            <a:r>
              <a:rPr lang="ru-RU" dirty="0"/>
              <a:t>: «Паронимы» 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40877" y="3376246"/>
            <a:ext cx="9763735" cy="2534975"/>
          </a:xfrm>
        </p:spPr>
        <p:txBody>
          <a:bodyPr/>
          <a:lstStyle/>
          <a:p>
            <a:endParaRPr lang="ru-RU" dirty="0" smtClean="0"/>
          </a:p>
          <a:p>
            <a:r>
              <a:rPr lang="ru-RU" sz="3600" dirty="0" smtClean="0"/>
              <a:t>Как вы думаете ,какие цели и задачи мы сегодня поставим себе на уроке?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115132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Цели и задачи урока: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28800" y="2133600"/>
            <a:ext cx="9675812" cy="3777622"/>
          </a:xfrm>
        </p:spPr>
        <p:txBody>
          <a:bodyPr>
            <a:normAutofit/>
          </a:bodyPr>
          <a:lstStyle/>
          <a:p>
            <a:r>
              <a:rPr lang="ru-RU" sz="2800" dirty="0"/>
              <a:t>У</a:t>
            </a:r>
            <a:r>
              <a:rPr lang="ru-RU" sz="2800" dirty="0" smtClean="0"/>
              <a:t>знать</a:t>
            </a:r>
            <a:r>
              <a:rPr lang="ru-RU" sz="2800" dirty="0"/>
              <a:t>, что такое </a:t>
            </a:r>
            <a:r>
              <a:rPr lang="ru-RU" sz="2800" dirty="0" smtClean="0"/>
              <a:t>паронимы, дать определение </a:t>
            </a:r>
            <a:endParaRPr lang="ru-RU" sz="2800" dirty="0"/>
          </a:p>
          <a:p>
            <a:endParaRPr lang="ru-RU" sz="2800" dirty="0" smtClean="0"/>
          </a:p>
          <a:p>
            <a:r>
              <a:rPr lang="ru-RU" sz="2800" dirty="0" smtClean="0"/>
              <a:t>Научиться </a:t>
            </a:r>
            <a:r>
              <a:rPr lang="ru-RU" sz="2800" dirty="0"/>
              <a:t>их использовать в </a:t>
            </a:r>
            <a:r>
              <a:rPr lang="ru-RU" sz="2800" dirty="0" smtClean="0"/>
              <a:t>речи</a:t>
            </a:r>
          </a:p>
          <a:p>
            <a:endParaRPr lang="ru-RU" sz="2800" dirty="0" smtClean="0"/>
          </a:p>
          <a:p>
            <a:r>
              <a:rPr lang="ru-RU" sz="2800" dirty="0" smtClean="0"/>
              <a:t>Научиться отличать паронимы от </a:t>
            </a:r>
            <a:r>
              <a:rPr lang="ru-RU" sz="2800" smtClean="0"/>
              <a:t>других слов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37950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1372039"/>
            <a:ext cx="10453871" cy="1443961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Picture backgroun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1999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6168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967154"/>
            <a:ext cx="8911687" cy="937846"/>
          </a:xfrm>
        </p:spPr>
        <p:txBody>
          <a:bodyPr/>
          <a:lstStyle/>
          <a:p>
            <a:r>
              <a:rPr lang="ru-RU" b="1" dirty="0" smtClean="0"/>
              <a:t>Учебник,стр.187,правило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40877" y="2133600"/>
            <a:ext cx="9763735" cy="838200"/>
          </a:xfrm>
        </p:spPr>
        <p:txBody>
          <a:bodyPr>
            <a:noAutofit/>
          </a:bodyPr>
          <a:lstStyle/>
          <a:p>
            <a:r>
              <a:rPr lang="ru-RU" sz="2800" dirty="0" smtClean="0"/>
              <a:t>Для чего нужно уметь различать паронимы?</a:t>
            </a:r>
          </a:p>
          <a:p>
            <a:endParaRPr lang="ru-RU" sz="2800" dirty="0" smtClean="0"/>
          </a:p>
          <a:p>
            <a:r>
              <a:rPr lang="ru-RU" sz="2800" dirty="0" smtClean="0"/>
              <a:t>К чему нужно обращаться, чтобы избежать ошибок в речи?</a:t>
            </a:r>
          </a:p>
          <a:p>
            <a:pPr marL="0" indent="0">
              <a:buNone/>
            </a:pPr>
            <a:endParaRPr lang="ru-RU" sz="2800" dirty="0" smtClean="0"/>
          </a:p>
          <a:p>
            <a:r>
              <a:rPr lang="ru-RU" sz="3200" b="1" dirty="0" smtClean="0"/>
              <a:t>Выполните упр. 397,399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471540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40877" y="624109"/>
            <a:ext cx="9763735" cy="3965475"/>
          </a:xfrm>
        </p:spPr>
        <p:txBody>
          <a:bodyPr>
            <a:normAutofit/>
          </a:bodyPr>
          <a:lstStyle/>
          <a:p>
            <a:r>
              <a:rPr lang="ru-RU" b="1" dirty="0" smtClean="0"/>
              <a:t>Работа в парах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Выберите и подчеркните подходящий пароним(в распечатанной карточке).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 flipV="1">
            <a:off x="1358289" y="624109"/>
            <a:ext cx="8915400" cy="108746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1383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165</TotalTime>
  <Words>406</Words>
  <Application>Microsoft Office PowerPoint</Application>
  <PresentationFormat>Широкоэкранный</PresentationFormat>
  <Paragraphs>66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Arial</vt:lpstr>
      <vt:lpstr>Century Gothic</vt:lpstr>
      <vt:lpstr>Wingdings 3</vt:lpstr>
      <vt:lpstr>Легкий дым</vt:lpstr>
      <vt:lpstr>Презентация урока русского языка в 5 классе на тему «Паронимы».</vt:lpstr>
      <vt:lpstr>Проверочная работа Подберите слова, запишите в таблицу</vt:lpstr>
      <vt:lpstr>Фонетическая разминка</vt:lpstr>
      <vt:lpstr>Сравните словосочетания. Выделенные слова- это антонимы, синонимы или омонимы?    </vt:lpstr>
      <vt:lpstr>Такие слова называются паронимы.    Откройте тетради, запишите дату, классная работа и тему урока: «Паронимы»  </vt:lpstr>
      <vt:lpstr>Цели и задачи урока:</vt:lpstr>
      <vt:lpstr>Презентация PowerPoint</vt:lpstr>
      <vt:lpstr>Учебник,стр.187,правило</vt:lpstr>
      <vt:lpstr>Работа в парах   Выберите и подчеркните подходящий пароним(в распечатанной карточке). </vt:lpstr>
      <vt:lpstr>Презентация PowerPoint</vt:lpstr>
      <vt:lpstr>Рефлексия:</vt:lpstr>
      <vt:lpstr>Домашнее задание:</vt:lpstr>
      <vt:lpstr>Карточка для работы в парах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Татьяна Вахрушева  Lyxvjwgnrk</dc:creator>
  <cp:lastModifiedBy>Татьяна В. Вахрушева</cp:lastModifiedBy>
  <cp:revision>20</cp:revision>
  <dcterms:created xsi:type="dcterms:W3CDTF">2024-12-11T16:21:31Z</dcterms:created>
  <dcterms:modified xsi:type="dcterms:W3CDTF">2024-12-18T07:31:43Z</dcterms:modified>
</cp:coreProperties>
</file>