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4" autoAdjust="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0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36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7260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00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56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85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761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4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07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1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3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2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3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13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43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0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08865-9C00-48DB-90CB-9EBA727B9537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4CFFD5-6694-4D59-A188-6496410D0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05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078993"/>
            <a:ext cx="8915399" cy="24688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урока русского языка в 5 классе на тему «Паронимы».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Выполнила: учитель русского языка МАОУ СОШ № 81  Вахрушева Татьяна Владимировна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74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8332" y="580149"/>
            <a:ext cx="8911687" cy="1280890"/>
          </a:xfrm>
        </p:spPr>
        <p:txBody>
          <a:bodyPr/>
          <a:lstStyle/>
          <a:p>
            <a:endParaRPr lang="ru-RU" b="1" dirty="0"/>
          </a:p>
        </p:txBody>
      </p:sp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192001" cy="692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257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Рефлексия: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8992" y="2133600"/>
            <a:ext cx="9895620" cy="3777622"/>
          </a:xfrm>
        </p:spPr>
        <p:txBody>
          <a:bodyPr/>
          <a:lstStyle/>
          <a:p>
            <a:r>
              <a:rPr lang="ru-RU" sz="3200" dirty="0" smtClean="0"/>
              <a:t>Что нового сегодня узнали на уроке?</a:t>
            </a:r>
          </a:p>
          <a:p>
            <a:r>
              <a:rPr lang="ru-RU" sz="3200" dirty="0" smtClean="0"/>
              <a:t>Что было трудным? </a:t>
            </a:r>
          </a:p>
          <a:p>
            <a:r>
              <a:rPr lang="ru-RU" sz="3200" dirty="0" smtClean="0"/>
              <a:t>Что было легким?</a:t>
            </a:r>
            <a:endParaRPr lang="ru-RU" sz="3200" dirty="0"/>
          </a:p>
          <a:p>
            <a:r>
              <a:rPr lang="ru-RU" sz="3200" dirty="0" smtClean="0"/>
              <a:t>Чему научились?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633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Выполнить упр. 399</a:t>
            </a:r>
          </a:p>
          <a:p>
            <a:r>
              <a:rPr lang="ru-RU" sz="4000" dirty="0" smtClean="0"/>
              <a:t>Параграф 67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701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0914"/>
          </a:xfrm>
        </p:spPr>
        <p:txBody>
          <a:bodyPr/>
          <a:lstStyle/>
          <a:p>
            <a:r>
              <a:rPr lang="ru-RU" dirty="0" smtClean="0"/>
              <a:t>Карточка для работы в парах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8176" y="1490472"/>
            <a:ext cx="10096436" cy="5056632"/>
          </a:xfrm>
        </p:spPr>
        <p:txBody>
          <a:bodyPr>
            <a:normAutofit/>
          </a:bodyPr>
          <a:lstStyle/>
          <a:p>
            <a:r>
              <a:rPr lang="ru-RU" sz="2600" i="1" dirty="0"/>
              <a:t>Выберите и подчеркните подходящие паронимы, данные в скобках.</a:t>
            </a:r>
            <a:endParaRPr lang="ru-RU" sz="2600" dirty="0"/>
          </a:p>
          <a:p>
            <a:pPr marL="0" indent="0">
              <a:buNone/>
            </a:pPr>
            <a:r>
              <a:rPr lang="ru-RU" sz="2600" smtClean="0"/>
              <a:t> </a:t>
            </a:r>
            <a:r>
              <a:rPr lang="ru-RU" sz="2600" dirty="0"/>
              <a:t> 1. Как сделать ... </a:t>
            </a:r>
            <a:r>
              <a:rPr lang="ru-RU" sz="2600" b="1" dirty="0"/>
              <a:t>(глиняный, глинистый)</a:t>
            </a:r>
            <a:r>
              <a:rPr lang="ru-RU" sz="2600" dirty="0"/>
              <a:t> кувшин своими руками? 2. ... </a:t>
            </a:r>
            <a:r>
              <a:rPr lang="ru-RU" sz="2600" b="1" dirty="0"/>
              <a:t>(Доверчивая, доверительная)</a:t>
            </a:r>
            <a:r>
              <a:rPr lang="ru-RU" sz="2600" dirty="0"/>
              <a:t> птица очень легко</a:t>
            </a:r>
            <a:r>
              <a:rPr lang="ru-RU" sz="2600" baseline="30000" dirty="0"/>
              <a:t>1</a:t>
            </a:r>
            <a:r>
              <a:rPr lang="ru-RU" sz="2600" dirty="0"/>
              <a:t> может попасть в ловушку. 3. Мама спросила Олю: «Ты  ... </a:t>
            </a:r>
            <a:r>
              <a:rPr lang="ru-RU" sz="2600" b="1" dirty="0"/>
              <a:t>(надела, одела)</a:t>
            </a:r>
            <a:r>
              <a:rPr lang="ru-RU" sz="2600" dirty="0"/>
              <a:t> шапку?» 4. Необходимо ... </a:t>
            </a:r>
            <a:r>
              <a:rPr lang="ru-RU" sz="2600" b="1" dirty="0"/>
              <a:t>(огородить, оградить)</a:t>
            </a:r>
            <a:r>
              <a:rPr lang="ru-RU" sz="2600" dirty="0"/>
              <a:t> яблоневый сад деревянным забором. 5. ... </a:t>
            </a:r>
            <a:r>
              <a:rPr lang="ru-RU" sz="2600" b="1" dirty="0"/>
              <a:t>(Поверка, проверка)</a:t>
            </a:r>
            <a:r>
              <a:rPr lang="ru-RU" sz="2600" dirty="0"/>
              <a:t> знаний и навыков учащихся по русскому языку является одной из обязательных составных частей процесса обучения. 6. Это был благородный ... </a:t>
            </a:r>
            <a:r>
              <a:rPr lang="ru-RU" sz="2600" b="1" dirty="0"/>
              <a:t>(поступок, проступок)</a:t>
            </a:r>
            <a:r>
              <a:rPr lang="ru-RU" sz="2600" dirty="0"/>
              <a:t>. 7. Из чего должен состоять ... </a:t>
            </a:r>
            <a:r>
              <a:rPr lang="ru-RU" sz="2600" b="1" dirty="0"/>
              <a:t>(сытный, сытый)</a:t>
            </a:r>
            <a:r>
              <a:rPr lang="ru-RU" sz="2600" dirty="0"/>
              <a:t> обед?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97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030" y="307731"/>
            <a:ext cx="9252437" cy="150398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Проверочная работа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/>
              <a:t>Подберите слова, запишите в таблицу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2101362"/>
            <a:ext cx="9601196" cy="3774506"/>
          </a:xfrm>
        </p:spPr>
        <p:txBody>
          <a:bodyPr/>
          <a:lstStyle/>
          <a:p>
            <a:r>
              <a:rPr lang="ru-RU" dirty="0" smtClean="0"/>
              <a:t>Антонимы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Синонимы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873849"/>
              </p:ext>
            </p:extLst>
          </p:nvPr>
        </p:nvGraphicFramePr>
        <p:xfrm>
          <a:off x="1920240" y="2409590"/>
          <a:ext cx="82397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880">
                  <a:extLst>
                    <a:ext uri="{9D8B030D-6E8A-4147-A177-3AD203B41FA5}">
                      <a16:colId xmlns:a16="http://schemas.microsoft.com/office/drawing/2014/main" val="426140343"/>
                    </a:ext>
                  </a:extLst>
                </a:gridCol>
                <a:gridCol w="4119880">
                  <a:extLst>
                    <a:ext uri="{9D8B030D-6E8A-4147-A177-3AD203B41FA5}">
                      <a16:colId xmlns:a16="http://schemas.microsoft.com/office/drawing/2014/main" val="4058242557"/>
                    </a:ext>
                  </a:extLst>
                </a:gridCol>
              </a:tblGrid>
              <a:tr h="414873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1. Злой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412740"/>
                  </a:ext>
                </a:extLst>
              </a:tr>
              <a:tr h="41487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2.Сильный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42099"/>
                  </a:ext>
                </a:extLst>
              </a:tr>
              <a:tr h="41487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3.Высокий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04629"/>
                  </a:ext>
                </a:extLst>
              </a:tr>
              <a:tr h="41487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4.Трусливый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4.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5558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282618"/>
              </p:ext>
            </p:extLst>
          </p:nvPr>
        </p:nvGraphicFramePr>
        <p:xfrm>
          <a:off x="1920240" y="4528040"/>
          <a:ext cx="823976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880">
                  <a:extLst>
                    <a:ext uri="{9D8B030D-6E8A-4147-A177-3AD203B41FA5}">
                      <a16:colId xmlns:a16="http://schemas.microsoft.com/office/drawing/2014/main" val="3977683058"/>
                    </a:ext>
                  </a:extLst>
                </a:gridCol>
                <a:gridCol w="4119880">
                  <a:extLst>
                    <a:ext uri="{9D8B030D-6E8A-4147-A177-3AD203B41FA5}">
                      <a16:colId xmlns:a16="http://schemas.microsoft.com/office/drawing/2014/main" val="656109399"/>
                    </a:ext>
                  </a:extLst>
                </a:gridCol>
              </a:tblGrid>
              <a:tr h="391257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5. Небольшая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72654"/>
                  </a:ext>
                </a:extLst>
              </a:tr>
              <a:tr h="3912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6.Зной(солнечный)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6.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643506"/>
                  </a:ext>
                </a:extLst>
              </a:tr>
              <a:tr h="3912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7.Разговор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7.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476585"/>
                  </a:ext>
                </a:extLst>
              </a:tr>
              <a:tr h="3912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8.Серый(день)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8.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064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4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Фонетическая разминка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 вариант- </a:t>
            </a:r>
            <a:r>
              <a:rPr lang="ru-RU" sz="3600" b="1" dirty="0" smtClean="0"/>
              <a:t>оклик</a:t>
            </a:r>
            <a:r>
              <a:rPr lang="ru-RU" sz="3600" dirty="0" smtClean="0"/>
              <a:t>(1) часового</a:t>
            </a:r>
          </a:p>
          <a:p>
            <a:r>
              <a:rPr lang="ru-RU" sz="3600" dirty="0" smtClean="0"/>
              <a:t>2 вариант – </a:t>
            </a:r>
            <a:r>
              <a:rPr lang="ru-RU" sz="3600" b="1" dirty="0" smtClean="0"/>
              <a:t>отклик</a:t>
            </a:r>
            <a:r>
              <a:rPr lang="ru-RU" sz="3600" dirty="0" smtClean="0"/>
              <a:t>(1) на письмо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9011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5708" y="501163"/>
            <a:ext cx="919089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 словосочетания. Выделенные слова- это антонимы, синонимы или омонимы?</a:t>
            </a:r>
            <a:br>
              <a:rPr lang="ru-RU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883664"/>
            <a:ext cx="9835893" cy="4334256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 smtClean="0"/>
              <a:t>Оклик </a:t>
            </a:r>
            <a:r>
              <a:rPr lang="ru-RU" sz="3600" dirty="0" smtClean="0"/>
              <a:t>часового</a:t>
            </a:r>
            <a:r>
              <a:rPr lang="ru-RU" sz="3600" b="1" dirty="0" smtClean="0"/>
              <a:t>-отклик </a:t>
            </a:r>
            <a:r>
              <a:rPr lang="ru-RU" sz="3600" dirty="0" smtClean="0"/>
              <a:t>на письмо</a:t>
            </a:r>
          </a:p>
          <a:p>
            <a:r>
              <a:rPr lang="ru-RU" sz="3600" b="1" dirty="0" smtClean="0"/>
              <a:t>Каменный</a:t>
            </a:r>
            <a:r>
              <a:rPr lang="ru-RU" sz="3600" dirty="0" smtClean="0"/>
              <a:t> дом-</a:t>
            </a:r>
            <a:r>
              <a:rPr lang="ru-RU" sz="3600" b="1" dirty="0" smtClean="0"/>
              <a:t>каменистый</a:t>
            </a:r>
            <a:r>
              <a:rPr lang="ru-RU" sz="3600" dirty="0" smtClean="0"/>
              <a:t> берег</a:t>
            </a:r>
          </a:p>
          <a:p>
            <a:r>
              <a:rPr lang="ru-RU" sz="3600" b="1" dirty="0" smtClean="0"/>
              <a:t>Выбор </a:t>
            </a:r>
            <a:r>
              <a:rPr lang="ru-RU" sz="3600" dirty="0" smtClean="0"/>
              <a:t>профессии-</a:t>
            </a:r>
            <a:r>
              <a:rPr lang="ru-RU" sz="3600" b="1" dirty="0" smtClean="0"/>
              <a:t>подбор</a:t>
            </a:r>
            <a:r>
              <a:rPr lang="ru-RU" sz="3600" dirty="0" smtClean="0"/>
              <a:t> артистов</a:t>
            </a:r>
          </a:p>
          <a:p>
            <a:r>
              <a:rPr lang="ru-RU" sz="3600" b="1" dirty="0" smtClean="0"/>
              <a:t>Белеть</a:t>
            </a:r>
            <a:r>
              <a:rPr lang="ru-RU" sz="3600" dirty="0" smtClean="0"/>
              <a:t> на горизонте-</a:t>
            </a:r>
            <a:r>
              <a:rPr lang="ru-RU" sz="3600" b="1" dirty="0" smtClean="0"/>
              <a:t>белить</a:t>
            </a:r>
            <a:r>
              <a:rPr lang="ru-RU" sz="3600" dirty="0" smtClean="0"/>
              <a:t> потолок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4000" dirty="0" smtClean="0"/>
              <a:t>-Одинаковые ли они по звучанию? Написанию?</a:t>
            </a:r>
          </a:p>
          <a:p>
            <a:pPr marL="0" indent="0">
              <a:buNone/>
            </a:pPr>
            <a:r>
              <a:rPr lang="ru-RU" sz="4000" dirty="0" smtClean="0"/>
              <a:t>-К одной или к разным частям речи относятся? </a:t>
            </a:r>
          </a:p>
          <a:p>
            <a:pPr marL="0" indent="0">
              <a:buNone/>
            </a:pPr>
            <a:r>
              <a:rPr lang="ru-RU" sz="4000" dirty="0" smtClean="0"/>
              <a:t>-Совпадают ли по лексическому значению?</a:t>
            </a:r>
          </a:p>
          <a:p>
            <a:pPr marL="0" indent="0">
              <a:buNone/>
            </a:pPr>
            <a:r>
              <a:rPr lang="ru-RU" sz="4000" dirty="0" smtClean="0"/>
              <a:t>-Как называются такие слова?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001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0877" y="624110"/>
            <a:ext cx="9763735" cy="15094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Такие слова называются </a:t>
            </a:r>
            <a:r>
              <a:rPr lang="ru-RU" b="1" dirty="0" smtClean="0"/>
              <a:t>паронимы.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Откройте тетради, запишите дату, классная работа и тему урока</a:t>
            </a:r>
            <a:r>
              <a:rPr lang="ru-RU" dirty="0"/>
              <a:t>: «Паронимы»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0877" y="3376246"/>
            <a:ext cx="9763735" cy="2534975"/>
          </a:xfrm>
        </p:spPr>
        <p:txBody>
          <a:bodyPr/>
          <a:lstStyle/>
          <a:p>
            <a:endParaRPr lang="ru-RU" dirty="0" smtClean="0"/>
          </a:p>
          <a:p>
            <a:r>
              <a:rPr lang="ru-RU" sz="3600" dirty="0" smtClean="0"/>
              <a:t>Как вы думаете ,какие цели и задачи мы сегодня поставим себе на уроке?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1513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и задачи урока: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0" y="2133600"/>
            <a:ext cx="9675812" cy="3777622"/>
          </a:xfrm>
        </p:spPr>
        <p:txBody>
          <a:bodyPr>
            <a:normAutofit/>
          </a:bodyPr>
          <a:lstStyle/>
          <a:p>
            <a:r>
              <a:rPr lang="ru-RU" sz="2800" dirty="0"/>
              <a:t>У</a:t>
            </a:r>
            <a:r>
              <a:rPr lang="ru-RU" sz="2800" dirty="0" smtClean="0"/>
              <a:t>знать</a:t>
            </a:r>
            <a:r>
              <a:rPr lang="ru-RU" sz="2800" dirty="0"/>
              <a:t>, что такое </a:t>
            </a:r>
            <a:r>
              <a:rPr lang="ru-RU" sz="2800" dirty="0" smtClean="0"/>
              <a:t>паронимы, дать определение 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Научиться </a:t>
            </a:r>
            <a:r>
              <a:rPr lang="ru-RU" sz="2800" dirty="0"/>
              <a:t>их использовать в </a:t>
            </a:r>
            <a:r>
              <a:rPr lang="ru-RU" sz="2800" dirty="0" smtClean="0"/>
              <a:t>речи</a:t>
            </a:r>
          </a:p>
          <a:p>
            <a:endParaRPr lang="ru-RU" sz="2800" dirty="0" smtClean="0"/>
          </a:p>
          <a:p>
            <a:r>
              <a:rPr lang="ru-RU" sz="2800" dirty="0" smtClean="0"/>
              <a:t>Научиться отличать паронимы от </a:t>
            </a:r>
            <a:r>
              <a:rPr lang="ru-RU" sz="2800" smtClean="0"/>
              <a:t>других слов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795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372039"/>
            <a:ext cx="10453871" cy="144396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1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67154"/>
            <a:ext cx="8911687" cy="937846"/>
          </a:xfrm>
        </p:spPr>
        <p:txBody>
          <a:bodyPr/>
          <a:lstStyle/>
          <a:p>
            <a:r>
              <a:rPr lang="ru-RU" b="1" dirty="0" smtClean="0"/>
              <a:t>Учебник,стр.187,правило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0877" y="2133600"/>
            <a:ext cx="9763735" cy="8382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Для чего нужно уметь различать паронимы?</a:t>
            </a:r>
          </a:p>
          <a:p>
            <a:endParaRPr lang="ru-RU" sz="2800" dirty="0" smtClean="0"/>
          </a:p>
          <a:p>
            <a:r>
              <a:rPr lang="ru-RU" sz="2800" dirty="0" smtClean="0"/>
              <a:t>К чему нужно обращаться, чтобы избежать ошибок в речи?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3200" b="1" dirty="0" smtClean="0"/>
              <a:t>Выполните упр. 397,399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15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0877" y="624109"/>
            <a:ext cx="9763735" cy="3965475"/>
          </a:xfrm>
        </p:spPr>
        <p:txBody>
          <a:bodyPr>
            <a:normAutofit/>
          </a:bodyPr>
          <a:lstStyle/>
          <a:p>
            <a:r>
              <a:rPr lang="ru-RU" b="1" dirty="0" smtClean="0"/>
              <a:t>Работа в парах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Выберите и подчеркните подходящий пароним(в распечатанной карточке).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358289" y="624109"/>
            <a:ext cx="8915400" cy="10874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3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165</TotalTime>
  <Words>406</Words>
  <Application>Microsoft Office PowerPoint</Application>
  <PresentationFormat>Широкоэкранный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Презентация урока русского языка в 5 классе на тему «Паронимы».</vt:lpstr>
      <vt:lpstr>Проверочная работа Подберите слова, запишите в таблицу</vt:lpstr>
      <vt:lpstr>Фонетическая разминка</vt:lpstr>
      <vt:lpstr>Сравните словосочетания. Выделенные слова- это антонимы, синонимы или омонимы?    </vt:lpstr>
      <vt:lpstr>Такие слова называются паронимы.    Откройте тетради, запишите дату, классная работа и тему урока: «Паронимы»  </vt:lpstr>
      <vt:lpstr>Цели и задачи урока:</vt:lpstr>
      <vt:lpstr>Презентация PowerPoint</vt:lpstr>
      <vt:lpstr>Учебник,стр.187,правило</vt:lpstr>
      <vt:lpstr>Работа в парах   Выберите и подчеркните подходящий пароним(в распечатанной карточке). </vt:lpstr>
      <vt:lpstr>Презентация PowerPoint</vt:lpstr>
      <vt:lpstr>Рефлексия:</vt:lpstr>
      <vt:lpstr>Домашнее задание:</vt:lpstr>
      <vt:lpstr>Карточка для работы в парах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Вахрушева  Lyxvjwgnrk</dc:creator>
  <cp:lastModifiedBy>Татьяна В. Вахрушева</cp:lastModifiedBy>
  <cp:revision>20</cp:revision>
  <dcterms:created xsi:type="dcterms:W3CDTF">2024-12-11T16:21:31Z</dcterms:created>
  <dcterms:modified xsi:type="dcterms:W3CDTF">2024-12-18T07:31:43Z</dcterms:modified>
</cp:coreProperties>
</file>