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80" r:id="rId15"/>
    <p:sldId id="281" r:id="rId16"/>
    <p:sldId id="282" r:id="rId17"/>
    <p:sldId id="283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9933FF"/>
    <a:srgbClr val="0000FF"/>
    <a:srgbClr val="00FFFF"/>
    <a:srgbClr val="FFFF00"/>
    <a:srgbClr val="FF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5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3/1/2015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gi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13" Type="http://schemas.openxmlformats.org/officeDocument/2006/relationships/slide" Target="slide16.xml"/><Relationship Id="rId3" Type="http://schemas.openxmlformats.org/officeDocument/2006/relationships/slide" Target="slide14.xml"/><Relationship Id="rId7" Type="http://schemas.openxmlformats.org/officeDocument/2006/relationships/image" Target="../media/image3.jpeg"/><Relationship Id="rId12" Type="http://schemas.openxmlformats.org/officeDocument/2006/relationships/image" Target="../media/image8.jpeg"/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11" Type="http://schemas.openxmlformats.org/officeDocument/2006/relationships/image" Target="../media/image7.jpeg"/><Relationship Id="rId5" Type="http://schemas.openxmlformats.org/officeDocument/2006/relationships/slide" Target="slide26.xml"/><Relationship Id="rId10" Type="http://schemas.openxmlformats.org/officeDocument/2006/relationships/image" Target="../media/image6.jpeg"/><Relationship Id="rId4" Type="http://schemas.openxmlformats.org/officeDocument/2006/relationships/slide" Target="slide18.xml"/><Relationship Id="rId9" Type="http://schemas.openxmlformats.org/officeDocument/2006/relationships/image" Target="../media/image5.jpeg"/><Relationship Id="rId14" Type="http://schemas.openxmlformats.org/officeDocument/2006/relationships/slide" Target="slide1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slide" Target="slide11.xml"/><Relationship Id="rId7" Type="http://schemas.openxmlformats.org/officeDocument/2006/relationships/slide" Target="slide10.xml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11" Type="http://schemas.openxmlformats.org/officeDocument/2006/relationships/slide" Target="slide2.xml"/><Relationship Id="rId5" Type="http://schemas.openxmlformats.org/officeDocument/2006/relationships/slide" Target="slide8.xml"/><Relationship Id="rId10" Type="http://schemas.openxmlformats.org/officeDocument/2006/relationships/slide" Target="slide4.xml"/><Relationship Id="rId4" Type="http://schemas.openxmlformats.org/officeDocument/2006/relationships/slide" Target="slide9.xml"/><Relationship Id="rId9" Type="http://schemas.openxmlformats.org/officeDocument/2006/relationships/slide" Target="slide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24000" y="2133600"/>
            <a:ext cx="6172200" cy="35052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Button">
              <a:avLst/>
            </a:prstTxWarp>
            <a:spAutoFit/>
            <a:scene3d>
              <a:camera prst="obliqueBottomRight"/>
              <a:lightRig rig="threePt" dir="t"/>
            </a:scene3d>
          </a:bodyPr>
          <a:lstStyle/>
          <a:p>
            <a:pPr algn="ctr"/>
            <a:r>
              <a:rPr lang="ru-RU" sz="7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Остров </a:t>
            </a:r>
          </a:p>
          <a:p>
            <a:pPr algn="ctr"/>
            <a:r>
              <a:rPr lang="ru-RU" sz="7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сокровищ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57200" y="381000"/>
            <a:ext cx="8153400" cy="6019800"/>
          </a:xfrm>
          <a:prstGeom prst="rect">
            <a:avLst/>
          </a:prstGeom>
          <a:noFill/>
          <a:ln w="5080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noFill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Управляющая кнопка: домой 2">
            <a:hlinkClick r:id="rId2" action="ppaction://hlinksldjump" highlightClick="1"/>
          </p:cNvPr>
          <p:cNvSpPr/>
          <p:nvPr/>
        </p:nvSpPr>
        <p:spPr>
          <a:xfrm>
            <a:off x="8153400" y="6096000"/>
            <a:ext cx="762000" cy="5334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33400" y="533400"/>
            <a:ext cx="81534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В семье двое детей. Саша – брат Жени, но Женя Саше не брат. Может ли такое быть? Кто Женя? </a:t>
            </a:r>
            <a:endParaRPr lang="ru-RU" sz="6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Управляющая кнопка: домой 2">
            <a:hlinkClick r:id="rId2" action="ppaction://hlinksldjump" highlightClick="1"/>
          </p:cNvPr>
          <p:cNvSpPr/>
          <p:nvPr/>
        </p:nvSpPr>
        <p:spPr>
          <a:xfrm>
            <a:off x="8153400" y="6096000"/>
            <a:ext cx="762000" cy="5334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838200" y="609600"/>
            <a:ext cx="76200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Одно яйцо нужно варить 5 минут. Сколько времени потребуется, чтобы сварить 6 таких яиц?</a:t>
            </a:r>
            <a:endParaRPr lang="ru-RU" sz="6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Управляющая кнопка: домой 2">
            <a:hlinkClick r:id="rId2" action="ppaction://hlinksldjump" highlightClick="1"/>
          </p:cNvPr>
          <p:cNvSpPr/>
          <p:nvPr/>
        </p:nvSpPr>
        <p:spPr>
          <a:xfrm>
            <a:off x="8153400" y="6096000"/>
            <a:ext cx="762000" cy="5334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28600" y="2438400"/>
            <a:ext cx="86868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Может ли петух назвать себя птицей? </a:t>
            </a:r>
            <a:endParaRPr lang="ru-RU" sz="6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Горизонтальный свиток 13">
            <a:hlinkClick r:id="rId2" action="ppaction://hlinksldjump"/>
          </p:cNvPr>
          <p:cNvSpPr/>
          <p:nvPr/>
        </p:nvSpPr>
        <p:spPr>
          <a:xfrm>
            <a:off x="8153400" y="6248400"/>
            <a:ext cx="762000" cy="4572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533400" y="685800"/>
            <a:ext cx="464819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1. ИМОКАЧЮОДВ </a:t>
            </a: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2. ОТК ИНКАМРСТО </a:t>
            </a: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3. КЯЛКОПША </a:t>
            </a: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. НИКЕЧП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00600" y="685800"/>
            <a:ext cx="396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ДЮЙМОВОЧКА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76800" y="1676400"/>
            <a:ext cx="38951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КОТ МАТРОСКИН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76800" y="2590800"/>
            <a:ext cx="2758512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ШАПОКЛЯК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876800" y="3657600"/>
            <a:ext cx="201529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ПЕЧКИН</a:t>
            </a:r>
            <a:endParaRPr lang="ru-RU" sz="3200" dirty="0">
              <a:solidFill>
                <a:srgbClr val="C00000"/>
              </a:solidFill>
            </a:endParaRPr>
          </a:p>
        </p:txBody>
      </p:sp>
      <p:pic>
        <p:nvPicPr>
          <p:cNvPr id="14338" name="Picture 2" descr="Муниципальное образовательное учреждение для детей дошкольного и младшего школьного возраста прогимназия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4419600"/>
            <a:ext cx="2911572" cy="1905000"/>
          </a:xfrm>
          <a:prstGeom prst="rect">
            <a:avLst/>
          </a:prstGeom>
          <a:noFill/>
        </p:spPr>
      </p:pic>
      <p:pic>
        <p:nvPicPr>
          <p:cNvPr id="14340" name="Picture 4" descr="Кот Матроскин - анимация на телефон 513427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00400" y="4267200"/>
            <a:ext cx="1676400" cy="2235201"/>
          </a:xfrm>
          <a:prstGeom prst="rect">
            <a:avLst/>
          </a:prstGeom>
          <a:noFill/>
        </p:spPr>
      </p:pic>
      <p:pic>
        <p:nvPicPr>
          <p:cNvPr id="14342" name="Picture 6" descr="Портфолио фрилансера Александр Сухобрус DRYbeam. 3D Моделирование - Старуха Шапокляк и крыска Лариска. Фриланс, удаленная работа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34000" y="4419600"/>
            <a:ext cx="1676400" cy="2229256"/>
          </a:xfrm>
          <a:prstGeom prst="rect">
            <a:avLst/>
          </a:prstGeom>
          <a:noFill/>
        </p:spPr>
      </p:pic>
      <p:pic>
        <p:nvPicPr>
          <p:cNvPr id="14344" name="Picture 8" descr="Новая Печка &amp; dream job - FAR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86600" y="3276600"/>
            <a:ext cx="1835925" cy="17335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295392" y="457192"/>
          <a:ext cx="6781808" cy="5715008"/>
        </p:xfrm>
        <a:graphic>
          <a:graphicData uri="http://schemas.openxmlformats.org/drawingml/2006/table">
            <a:tbl>
              <a:tblPr/>
              <a:tblGrid>
                <a:gridCol w="423863"/>
                <a:gridCol w="423863"/>
                <a:gridCol w="423863"/>
                <a:gridCol w="423863"/>
                <a:gridCol w="423863"/>
                <a:gridCol w="423863"/>
                <a:gridCol w="423863"/>
                <a:gridCol w="423863"/>
                <a:gridCol w="423863"/>
                <a:gridCol w="423863"/>
                <a:gridCol w="423863"/>
                <a:gridCol w="423863"/>
                <a:gridCol w="423863"/>
                <a:gridCol w="423863"/>
                <a:gridCol w="423863"/>
                <a:gridCol w="423863"/>
              </a:tblGrid>
              <a:tr h="3571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Arial"/>
                          <a:ea typeface="Times New Roman"/>
                        </a:rPr>
                        <a:t> 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Arial"/>
                          <a:ea typeface="Times New Roman"/>
                        </a:rPr>
                        <a:t> 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latin typeface="Arial"/>
                          <a:ea typeface="Times New Roman"/>
                        </a:rPr>
                        <a:t> 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b="1">
                          <a:latin typeface="Arial"/>
                          <a:ea typeface="Times New Roman"/>
                        </a:rPr>
                        <a:t>7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Arial"/>
                          <a:ea typeface="Times New Roman"/>
                        </a:rPr>
                        <a:t> 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71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71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71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Arial"/>
                          <a:ea typeface="Times New Roman"/>
                        </a:rPr>
                        <a:t> 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71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b="1">
                          <a:latin typeface="Arial"/>
                          <a:ea typeface="Times New Roman"/>
                        </a:rPr>
                        <a:t>2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b="1">
                          <a:latin typeface="Arial"/>
                          <a:ea typeface="Times New Roman"/>
                        </a:rPr>
                        <a:t>4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71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b="1">
                          <a:latin typeface="Arial"/>
                          <a:ea typeface="Times New Roman"/>
                        </a:rPr>
                        <a:t>3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71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b="1">
                          <a:latin typeface="Arial"/>
                          <a:ea typeface="Times New Roman"/>
                        </a:rPr>
                        <a:t>5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1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b="1">
                          <a:latin typeface="Arial"/>
                          <a:ea typeface="Times New Roman"/>
                        </a:rPr>
                        <a:t>1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1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571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71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71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b="1">
                          <a:latin typeface="Arial"/>
                          <a:ea typeface="Times New Roman"/>
                        </a:rPr>
                        <a:t>6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71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71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71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71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Arial"/>
                          <a:ea typeface="Times New Roman"/>
                        </a:rPr>
                        <a:t> 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Горизонтальный свиток 3">
            <a:hlinkClick r:id="rId2" action="ppaction://hlinksldjump"/>
          </p:cNvPr>
          <p:cNvSpPr/>
          <p:nvPr/>
        </p:nvSpPr>
        <p:spPr>
          <a:xfrm>
            <a:off x="152400" y="6096000"/>
            <a:ext cx="685800" cy="5334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52400" y="228600"/>
            <a:ext cx="633705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9933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Какие бывают животные</a:t>
            </a:r>
            <a:endParaRPr lang="ru-RU" sz="4400" b="1" dirty="0">
              <a:solidFill>
                <a:srgbClr val="9933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371600" y="228600"/>
          <a:ext cx="7086608" cy="6729984"/>
        </p:xfrm>
        <a:graphic>
          <a:graphicData uri="http://schemas.openxmlformats.org/drawingml/2006/table">
            <a:tbl>
              <a:tblPr/>
              <a:tblGrid>
                <a:gridCol w="442913"/>
                <a:gridCol w="442913"/>
                <a:gridCol w="442913"/>
                <a:gridCol w="442913"/>
                <a:gridCol w="442913"/>
                <a:gridCol w="442913"/>
                <a:gridCol w="442913"/>
                <a:gridCol w="442913"/>
                <a:gridCol w="442913"/>
                <a:gridCol w="442913"/>
                <a:gridCol w="442913"/>
                <a:gridCol w="442913"/>
                <a:gridCol w="442913"/>
                <a:gridCol w="442913"/>
                <a:gridCol w="442913"/>
                <a:gridCol w="442913"/>
              </a:tblGrid>
              <a:tr h="4000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л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</a:t>
                      </a:r>
                      <a:endParaRPr lang="ru-RU" sz="2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</a:t>
                      </a:r>
                      <a:endParaRPr lang="ru-RU" sz="2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ы</a:t>
                      </a:r>
                      <a:endParaRPr lang="ru-RU" sz="2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ю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щ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</a:t>
                      </a:r>
                      <a:endParaRPr lang="ru-RU" sz="2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ц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ю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ы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ы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щ</a:t>
                      </a:r>
                      <a:endParaRPr lang="ru-RU" sz="2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ы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ы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3" name="Горизонтальный свиток 2">
            <a:hlinkClick r:id="rId2" action="ppaction://hlinksldjump"/>
          </p:cNvPr>
          <p:cNvSpPr/>
          <p:nvPr/>
        </p:nvSpPr>
        <p:spPr>
          <a:xfrm>
            <a:off x="152400" y="6096000"/>
            <a:ext cx="685800" cy="5334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52400" y="228600"/>
            <a:ext cx="633705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9933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Какие бывают животные</a:t>
            </a:r>
            <a:endParaRPr lang="ru-RU" sz="4400" b="1" dirty="0">
              <a:solidFill>
                <a:srgbClr val="9933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1143000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11266" name="Picture 2" descr="Смотреть Мультики про любовь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825417">
            <a:off x="5866354" y="2983636"/>
            <a:ext cx="2443177" cy="3490254"/>
          </a:xfrm>
          <a:prstGeom prst="rect">
            <a:avLst/>
          </a:prstGeom>
          <a:noFill/>
        </p:spPr>
      </p:pic>
      <p:pic>
        <p:nvPicPr>
          <p:cNvPr id="11272" name="Picture 8" descr="Урок Добродетель и порок. Задание Прочитай притчу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118695">
            <a:off x="578521" y="2786348"/>
            <a:ext cx="2128121" cy="3629878"/>
          </a:xfrm>
          <a:prstGeom prst="rect">
            <a:avLst/>
          </a:prstGeom>
          <a:noFill/>
        </p:spPr>
      </p:pic>
      <p:pic>
        <p:nvPicPr>
          <p:cNvPr id="11268" name="Picture 4" descr="Business Cards - Quality Online UK Printi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62200" y="381000"/>
            <a:ext cx="4127785" cy="2876551"/>
          </a:xfrm>
          <a:prstGeom prst="rect">
            <a:avLst/>
          </a:prstGeom>
          <a:noFill/>
        </p:spPr>
      </p:pic>
      <p:pic>
        <p:nvPicPr>
          <p:cNvPr id="11274" name="Picture 10" descr="7. Сказочные советы VK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24200" y="3581400"/>
            <a:ext cx="2209800" cy="2288466"/>
          </a:xfrm>
          <a:prstGeom prst="rect">
            <a:avLst/>
          </a:prstGeom>
          <a:noFill/>
        </p:spPr>
      </p:pic>
      <p:pic>
        <p:nvPicPr>
          <p:cNvPr id="11276" name="Picture 12" descr="Персонажи детских отечественных мультфильмов :: Веселые картинки для детей"/>
          <p:cNvPicPr>
            <a:picLocks noChangeAspect="1" noChangeArrowheads="1"/>
          </p:cNvPicPr>
          <p:nvPr/>
        </p:nvPicPr>
        <p:blipFill>
          <a:blip r:embed="rId6"/>
          <a:srcRect r="-220" b="18469"/>
          <a:stretch>
            <a:fillRect/>
          </a:stretch>
        </p:blipFill>
        <p:spPr bwMode="auto">
          <a:xfrm>
            <a:off x="6858000" y="609600"/>
            <a:ext cx="1447800" cy="1752600"/>
          </a:xfrm>
          <a:prstGeom prst="rect">
            <a:avLst/>
          </a:prstGeom>
          <a:noFill/>
        </p:spPr>
      </p:pic>
      <p:pic>
        <p:nvPicPr>
          <p:cNvPr id="11278" name="Picture 14" descr="Мультяшные герои - Страница 3 - ФОРУМ МИР ГРЁЗ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33400" y="381000"/>
            <a:ext cx="1447800" cy="2108447"/>
          </a:xfrm>
          <a:prstGeom prst="rect">
            <a:avLst/>
          </a:prstGeom>
          <a:noFill/>
        </p:spPr>
      </p:pic>
      <p:sp>
        <p:nvSpPr>
          <p:cNvPr id="10" name="Горизонтальный свиток 9">
            <a:hlinkClick r:id="rId8" action="ppaction://hlinksldjump"/>
          </p:cNvPr>
          <p:cNvSpPr/>
          <p:nvPr/>
        </p:nvSpPr>
        <p:spPr>
          <a:xfrm>
            <a:off x="8229600" y="6096000"/>
            <a:ext cx="685800" cy="5334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Горизонтальный свиток 1">
            <a:hlinkClick r:id="rId2" action="ppaction://hlinksldjump"/>
          </p:cNvPr>
          <p:cNvSpPr/>
          <p:nvPr/>
        </p:nvSpPr>
        <p:spPr>
          <a:xfrm>
            <a:off x="8229600" y="6172200"/>
            <a:ext cx="685800" cy="5334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9938" name="Picture 2" descr="Галеон клипарты - ClipartLogo.co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304800"/>
            <a:ext cx="7419975" cy="5913891"/>
          </a:xfrm>
          <a:prstGeom prst="rect">
            <a:avLst/>
          </a:prstGeom>
          <a:noFill/>
        </p:spPr>
      </p:pic>
      <p:sp>
        <p:nvSpPr>
          <p:cNvPr id="4" name="Молния 3"/>
          <p:cNvSpPr/>
          <p:nvPr/>
        </p:nvSpPr>
        <p:spPr>
          <a:xfrm>
            <a:off x="2057400" y="381000"/>
            <a:ext cx="1447800" cy="2133600"/>
          </a:xfrm>
          <a:prstGeom prst="lightningBol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9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9" presetClass="emp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animClr clrSpc="rgb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9" presetClass="emph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3F618"/>
                                      </p:to>
                                    </p:animClr>
                                    <p:animClr clrSpc="rgb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3F618"/>
                                      </p:to>
                                    </p:animClr>
                                    <p:set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4" grpId="3" animBg="1"/>
      <p:bldP spid="4" grpId="4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981200" y="5257800"/>
            <a:ext cx="5029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7200" b="1" dirty="0" smtClean="0">
                <a:solidFill>
                  <a:srgbClr val="C00000"/>
                </a:solidFill>
                <a:latin typeface="Arial Black" pitchFamily="34" charset="0"/>
              </a:rPr>
              <a:t>масло</a:t>
            </a:r>
            <a:endParaRPr lang="ru-RU" sz="72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4" name="Горизонтальный свиток 3">
            <a:hlinkClick r:id="rId2" action="ppaction://hlinksldjump"/>
          </p:cNvPr>
          <p:cNvSpPr/>
          <p:nvPr/>
        </p:nvSpPr>
        <p:spPr>
          <a:xfrm>
            <a:off x="8001000" y="5943600"/>
            <a:ext cx="990600" cy="7620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 descr="http://ped-kopilka.ru/images/1(444)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304800"/>
            <a:ext cx="79248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2895600" y="5257800"/>
            <a:ext cx="46482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7200" b="1" dirty="0" smtClean="0">
                <a:solidFill>
                  <a:srgbClr val="C00000"/>
                </a:solidFill>
                <a:latin typeface="Arial Black" pitchFamily="34" charset="0"/>
              </a:rPr>
              <a:t> </a:t>
            </a:r>
            <a:r>
              <a:rPr lang="ru-RU" sz="7200" b="1" dirty="0" smtClean="0">
                <a:solidFill>
                  <a:srgbClr val="C00000"/>
                </a:solidFill>
                <a:latin typeface="Arial Black" pitchFamily="34" charset="0"/>
              </a:rPr>
              <a:t>изюм</a:t>
            </a:r>
            <a:endParaRPr lang="en-US" sz="7200" b="1" dirty="0" smtClean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4" name="Горизонтальный свиток 3">
            <a:hlinkClick r:id="rId2" action="ppaction://hlinksldjump"/>
          </p:cNvPr>
          <p:cNvSpPr/>
          <p:nvPr/>
        </p:nvSpPr>
        <p:spPr>
          <a:xfrm>
            <a:off x="8001000" y="5943600"/>
            <a:ext cx="990600" cy="7620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 descr="http://ped-kopilka.ru/images/4(411)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381000"/>
            <a:ext cx="8153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4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Горизонтальный свиток 3"/>
          <p:cNvSpPr/>
          <p:nvPr/>
        </p:nvSpPr>
        <p:spPr>
          <a:xfrm>
            <a:off x="304800" y="0"/>
            <a:ext cx="8686800" cy="6553200"/>
          </a:xfrm>
          <a:prstGeom prst="horizontalScroll">
            <a:avLst>
              <a:gd name="adj" fmla="val 9169"/>
            </a:avLst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олилиния 4"/>
          <p:cNvSpPr/>
          <p:nvPr/>
        </p:nvSpPr>
        <p:spPr>
          <a:xfrm>
            <a:off x="990600" y="1905000"/>
            <a:ext cx="7696200" cy="3040655"/>
          </a:xfrm>
          <a:custGeom>
            <a:avLst/>
            <a:gdLst>
              <a:gd name="connsiteX0" fmla="*/ 0 w 6755176"/>
              <a:gd name="connsiteY0" fmla="*/ 3218761 h 3218761"/>
              <a:gd name="connsiteX1" fmla="*/ 1288973 w 6755176"/>
              <a:gd name="connsiteY1" fmla="*/ 365392 h 3218761"/>
              <a:gd name="connsiteX2" fmla="*/ 3404212 w 6755176"/>
              <a:gd name="connsiteY2" fmla="*/ 2756053 h 3218761"/>
              <a:gd name="connsiteX3" fmla="*/ 5221995 w 6755176"/>
              <a:gd name="connsiteY3" fmla="*/ 1511147 h 3218761"/>
              <a:gd name="connsiteX4" fmla="*/ 6070294 w 6755176"/>
              <a:gd name="connsiteY4" fmla="*/ 2590800 h 3218761"/>
              <a:gd name="connsiteX5" fmla="*/ 6643171 w 6755176"/>
              <a:gd name="connsiteY5" fmla="*/ 409460 h 3218761"/>
              <a:gd name="connsiteX6" fmla="*/ 6742323 w 6755176"/>
              <a:gd name="connsiteY6" fmla="*/ 134038 h 3218761"/>
              <a:gd name="connsiteX7" fmla="*/ 6742323 w 6755176"/>
              <a:gd name="connsiteY7" fmla="*/ 134038 h 3218761"/>
              <a:gd name="connsiteX8" fmla="*/ 6753339 w 6755176"/>
              <a:gd name="connsiteY8" fmla="*/ 89971 h 3218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755176" h="3218761">
                <a:moveTo>
                  <a:pt x="0" y="3218761"/>
                </a:moveTo>
                <a:cubicBezTo>
                  <a:pt x="360802" y="1830635"/>
                  <a:pt x="721604" y="442510"/>
                  <a:pt x="1288973" y="365392"/>
                </a:cubicBezTo>
                <a:cubicBezTo>
                  <a:pt x="1856342" y="288274"/>
                  <a:pt x="2748708" y="2565094"/>
                  <a:pt x="3404212" y="2756053"/>
                </a:cubicBezTo>
                <a:cubicBezTo>
                  <a:pt x="4059716" y="2947012"/>
                  <a:pt x="4777648" y="1538689"/>
                  <a:pt x="5221995" y="1511147"/>
                </a:cubicBezTo>
                <a:cubicBezTo>
                  <a:pt x="5666342" y="1483605"/>
                  <a:pt x="5833431" y="2774415"/>
                  <a:pt x="6070294" y="2590800"/>
                </a:cubicBezTo>
                <a:cubicBezTo>
                  <a:pt x="6307157" y="2407185"/>
                  <a:pt x="6531166" y="818920"/>
                  <a:pt x="6643171" y="409460"/>
                </a:cubicBezTo>
                <a:cubicBezTo>
                  <a:pt x="6755176" y="0"/>
                  <a:pt x="6742323" y="134038"/>
                  <a:pt x="6742323" y="134038"/>
                </a:cubicBezTo>
                <a:lnTo>
                  <a:pt x="6742323" y="134038"/>
                </a:lnTo>
                <a:lnTo>
                  <a:pt x="6753339" y="89971"/>
                </a:lnTo>
              </a:path>
            </a:pathLst>
          </a:cu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1752600" y="2362200"/>
            <a:ext cx="381000" cy="3810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8458200" y="1905000"/>
            <a:ext cx="381000" cy="3810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762000" y="1143000"/>
            <a:ext cx="297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о. </a:t>
            </a:r>
            <a:r>
              <a:rPr lang="en-US" sz="2400" b="1" dirty="0" smtClean="0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C</a:t>
            </a:r>
            <a:r>
              <a:rPr lang="ru-RU" sz="2400" b="1" dirty="0" smtClean="0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МЕКАЛКА</a:t>
            </a:r>
            <a:endParaRPr lang="ru-RU" sz="2400" b="1" dirty="0">
              <a:solidFill>
                <a:srgbClr val="0000FF"/>
              </a:solidFill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733800" y="1828800"/>
            <a:ext cx="281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Arial Black" pitchFamily="34" charset="0"/>
                <a:cs typeface="Times New Roman" pitchFamily="18" charset="0"/>
                <a:hlinkClick r:id="rId2" action="ppaction://hlinksldjump"/>
              </a:rPr>
              <a:t>о. ПУТАНКА</a:t>
            </a:r>
            <a:endParaRPr lang="ru-RU" sz="2400" b="1" dirty="0"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81200" y="4495800"/>
            <a:ext cx="32766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b="1" dirty="0" smtClean="0">
                <a:latin typeface="Arial Black" pitchFamily="34" charset="0"/>
                <a:cs typeface="Times New Roman" pitchFamily="18" charset="0"/>
                <a:hlinkClick r:id="rId3" action="ppaction://hlinksldjump"/>
              </a:rPr>
              <a:t>О. ОКРУЖАЙКИ</a:t>
            </a:r>
            <a:endParaRPr lang="ru-RU" sz="2500" b="1" dirty="0"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553200" y="4572000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Arial Black" pitchFamily="34" charset="0"/>
                <a:cs typeface="Times New Roman" pitchFamily="18" charset="0"/>
                <a:hlinkClick r:id="rId4" action="ppaction://hlinksldjump"/>
              </a:rPr>
              <a:t>О. ЗАГАДОК</a:t>
            </a:r>
            <a:endParaRPr lang="ru-RU" sz="2400" b="1" dirty="0"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029200" y="762000"/>
            <a:ext cx="396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Arial Black" pitchFamily="34" charset="0"/>
                <a:cs typeface="Times New Roman" pitchFamily="18" charset="0"/>
                <a:hlinkClick r:id="rId5" action="ppaction://hlinksldjump"/>
              </a:rPr>
              <a:t>О. ТАЙНА ЧЕРНОГО…</a:t>
            </a:r>
            <a:endParaRPr lang="ru-RU" sz="2400" b="1" dirty="0">
              <a:latin typeface="Arial Black" pitchFamily="34" charset="0"/>
              <a:cs typeface="Times New Roman" pitchFamily="18" charset="0"/>
            </a:endParaRPr>
          </a:p>
        </p:txBody>
      </p:sp>
      <p:pic>
        <p:nvPicPr>
          <p:cNvPr id="4098" name="Picture 2" descr="http://im2-tub-ru.yandex.net/i?id=6c44402d10f59c841b6e9f0bd14dbd18-28-144&amp;n=2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34200" y="1219200"/>
            <a:ext cx="1990725" cy="1428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00" name="Picture 4" descr="http://im1-tub-ru.yandex.net/i?id=40f904e2ba40a428e5d34c8d1b81d140-64-144&amp;n=21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96200" y="1905000"/>
            <a:ext cx="1219200" cy="914400"/>
          </a:xfrm>
          <a:prstGeom prst="rect">
            <a:avLst/>
          </a:prstGeom>
          <a:noFill/>
        </p:spPr>
      </p:pic>
      <p:pic>
        <p:nvPicPr>
          <p:cNvPr id="4104" name="Picture 8" descr="http://im0-tub-ru.yandex.net/i?id=6618dbd82f46bfe8182464c8e428aac7-22-144&amp;n=21"/>
          <p:cNvPicPr>
            <a:picLocks noChangeAspect="1" noChangeArrowheads="1"/>
          </p:cNvPicPr>
          <p:nvPr/>
        </p:nvPicPr>
        <p:blipFill>
          <a:blip r:embed="rId8" cstate="print"/>
          <a:srcRect r="799" b="4762"/>
          <a:stretch>
            <a:fillRect/>
          </a:stretch>
        </p:blipFill>
        <p:spPr bwMode="auto">
          <a:xfrm>
            <a:off x="914400" y="1752600"/>
            <a:ext cx="1665732" cy="1677474"/>
          </a:xfrm>
          <a:prstGeom prst="rect">
            <a:avLst/>
          </a:prstGeom>
          <a:noFill/>
        </p:spPr>
      </p:pic>
      <p:pic>
        <p:nvPicPr>
          <p:cNvPr id="4106" name="Picture 10" descr="http://im1-tub-ru.yandex.net/i?id=98935be58b86ae1c3d392a59454d1831-43-144&amp;n=2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010400" y="3276600"/>
            <a:ext cx="1727200" cy="1295400"/>
          </a:xfrm>
          <a:prstGeom prst="rect">
            <a:avLst/>
          </a:prstGeom>
          <a:noFill/>
        </p:spPr>
      </p:pic>
      <p:pic>
        <p:nvPicPr>
          <p:cNvPr id="4108" name="Picture 12" descr="http://im1-tub-ru.yandex.net/i?id=3cb0a1711f1b4e2dcddac4adbc4c42c6-124-144&amp;n=2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00400" y="3200400"/>
            <a:ext cx="1235456" cy="1219200"/>
          </a:xfrm>
          <a:prstGeom prst="rect">
            <a:avLst/>
          </a:prstGeom>
          <a:noFill/>
        </p:spPr>
      </p:pic>
      <p:pic>
        <p:nvPicPr>
          <p:cNvPr id="4112" name="Picture 16" descr="Как нарисовать корабль карандашом поэтапно?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38200" y="4191000"/>
            <a:ext cx="1145801" cy="876538"/>
          </a:xfrm>
          <a:prstGeom prst="rect">
            <a:avLst/>
          </a:prstGeom>
          <a:noFill/>
        </p:spPr>
      </p:pic>
      <p:pic>
        <p:nvPicPr>
          <p:cNvPr id="4114" name="Picture 18" descr="http://imgs.tuts.dragoart.com/how-to-draw-palm-trees_1_000000007565_3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590800" y="1676400"/>
            <a:ext cx="1143000" cy="1187375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3810000" y="4953000"/>
            <a:ext cx="32766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b="1" dirty="0" smtClean="0">
                <a:latin typeface="Arial Black" pitchFamily="34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Arial Black" pitchFamily="34" charset="0"/>
                <a:cs typeface="Times New Roman" pitchFamily="18" charset="0"/>
                <a:hlinkClick r:id="rId13" action="ppaction://hlinksldjump"/>
              </a:rPr>
              <a:t>О. СКАЗОЧНЫЙ</a:t>
            </a:r>
            <a:endParaRPr lang="ru-RU" sz="2400" b="1" dirty="0" smtClean="0">
              <a:latin typeface="Arial Black" pitchFamily="34" charset="0"/>
              <a:cs typeface="Times New Roman" pitchFamily="18" charset="0"/>
              <a:hlinkClick r:id="rId3" action="ppaction://hlinksldjump"/>
            </a:endParaRPr>
          </a:p>
        </p:txBody>
      </p:sp>
      <p:pic>
        <p:nvPicPr>
          <p:cNvPr id="20" name="Picture 8" descr="http://im0-tub-ru.yandex.net/i?id=6618dbd82f46bfe8182464c8e428aac7-22-144&amp;n=21"/>
          <p:cNvPicPr>
            <a:picLocks noChangeAspect="1" noChangeArrowheads="1"/>
          </p:cNvPicPr>
          <p:nvPr/>
        </p:nvPicPr>
        <p:blipFill>
          <a:blip r:embed="rId8" cstate="print"/>
          <a:srcRect r="799" b="4762"/>
          <a:stretch>
            <a:fillRect/>
          </a:stretch>
        </p:blipFill>
        <p:spPr bwMode="auto">
          <a:xfrm>
            <a:off x="4953000" y="3733800"/>
            <a:ext cx="1143000" cy="115105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sp>
        <p:nvSpPr>
          <p:cNvPr id="21" name="Овал 20">
            <a:hlinkClick r:id="rId14" action="ppaction://hlinksldjump"/>
          </p:cNvPr>
          <p:cNvSpPr/>
          <p:nvPr/>
        </p:nvSpPr>
        <p:spPr>
          <a:xfrm>
            <a:off x="5105400" y="2362200"/>
            <a:ext cx="1600200" cy="1371600"/>
          </a:xfrm>
          <a:prstGeom prst="ellipse">
            <a:avLst/>
          </a:prstGeom>
          <a:solidFill>
            <a:srgbClr val="FFFFCC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3810000" y="5029200"/>
            <a:ext cx="273825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7200" b="1" dirty="0" smtClean="0">
                <a:solidFill>
                  <a:srgbClr val="C00000"/>
                </a:solidFill>
                <a:latin typeface="Arial Black" pitchFamily="34" charset="0"/>
              </a:rPr>
              <a:t>мука</a:t>
            </a:r>
            <a:endParaRPr lang="en-US" sz="7200" b="1" dirty="0" smtClean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4" name="Горизонтальный свиток 3">
            <a:hlinkClick r:id="rId2" action="ppaction://hlinksldjump"/>
          </p:cNvPr>
          <p:cNvSpPr/>
          <p:nvPr/>
        </p:nvSpPr>
        <p:spPr>
          <a:xfrm>
            <a:off x="8001000" y="5943600"/>
            <a:ext cx="990600" cy="7620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 descr="http://ped-kopilka.ru/images/5(407)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533400"/>
            <a:ext cx="83058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3276600" y="5029200"/>
            <a:ext cx="265008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7200" b="1" dirty="0" smtClean="0">
                <a:solidFill>
                  <a:srgbClr val="C00000"/>
                </a:solidFill>
                <a:latin typeface="Arial Black" pitchFamily="34" charset="0"/>
              </a:rPr>
              <a:t>соль</a:t>
            </a:r>
            <a:endParaRPr lang="en-US" sz="7200" b="1" dirty="0" smtClean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4" name="Горизонтальный свиток 3">
            <a:hlinkClick r:id="rId2" action="ppaction://hlinksldjump"/>
          </p:cNvPr>
          <p:cNvSpPr/>
          <p:nvPr/>
        </p:nvSpPr>
        <p:spPr>
          <a:xfrm>
            <a:off x="8001000" y="5943600"/>
            <a:ext cx="990600" cy="7620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 descr="http://ped-kopilka.ru/images/6(386)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457200"/>
            <a:ext cx="8001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6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2819400" y="4800600"/>
            <a:ext cx="336662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7200" b="1" dirty="0" smtClean="0">
                <a:solidFill>
                  <a:srgbClr val="C00000"/>
                </a:solidFill>
                <a:latin typeface="Arial Black" pitchFamily="34" charset="0"/>
              </a:rPr>
              <a:t>томат</a:t>
            </a:r>
            <a:endParaRPr lang="en-US" sz="7200" b="1" dirty="0" smtClean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4" name="Горизонтальный свиток 3">
            <a:hlinkClick r:id="rId2" action="ppaction://hlinksldjump"/>
          </p:cNvPr>
          <p:cNvSpPr/>
          <p:nvPr/>
        </p:nvSpPr>
        <p:spPr>
          <a:xfrm>
            <a:off x="8001000" y="5943600"/>
            <a:ext cx="990600" cy="7620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 descr="http://ped-kopilka.ru/images/14(173)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304800"/>
            <a:ext cx="87630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3200400" y="4953000"/>
            <a:ext cx="277191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7200" b="1" dirty="0" smtClean="0">
                <a:solidFill>
                  <a:srgbClr val="C00000"/>
                </a:solidFill>
                <a:latin typeface="Arial Black" pitchFamily="34" charset="0"/>
              </a:rPr>
              <a:t>мясо</a:t>
            </a:r>
            <a:endParaRPr lang="en-US" sz="7200" b="1" dirty="0" smtClean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4" name="Горизонтальный свиток 3">
            <a:hlinkClick r:id="rId2" action="ppaction://hlinksldjump"/>
          </p:cNvPr>
          <p:cNvSpPr/>
          <p:nvPr/>
        </p:nvSpPr>
        <p:spPr>
          <a:xfrm>
            <a:off x="8001000" y="5943600"/>
            <a:ext cx="990600" cy="7620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 descr="http://ped-kopilka.ru/images/15(158)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533400"/>
            <a:ext cx="8610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2895600" y="4800600"/>
            <a:ext cx="253787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7200" b="1" dirty="0" smtClean="0">
                <a:solidFill>
                  <a:srgbClr val="C00000"/>
                </a:solidFill>
                <a:latin typeface="Arial Black" pitchFamily="34" charset="0"/>
              </a:rPr>
              <a:t>гриб</a:t>
            </a:r>
            <a:endParaRPr lang="en-US" sz="7200" b="1" dirty="0" smtClean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4" name="Горизонтальный свиток 3">
            <a:hlinkClick r:id="rId2" action="ppaction://hlinksldjump"/>
          </p:cNvPr>
          <p:cNvSpPr/>
          <p:nvPr/>
        </p:nvSpPr>
        <p:spPr>
          <a:xfrm>
            <a:off x="8001000" y="5943600"/>
            <a:ext cx="990600" cy="7620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 descr="http://ped-kopilka.ru/images/16(128)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381000"/>
            <a:ext cx="86106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09800" y="5181600"/>
            <a:ext cx="519244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7200" b="1" dirty="0" smtClean="0">
                <a:solidFill>
                  <a:srgbClr val="C00000"/>
                </a:solidFill>
                <a:latin typeface="Arial Black" pitchFamily="34" charset="0"/>
              </a:rPr>
              <a:t>апельсин</a:t>
            </a:r>
          </a:p>
        </p:txBody>
      </p:sp>
      <p:sp>
        <p:nvSpPr>
          <p:cNvPr id="4" name="Горизонтальный свиток 3">
            <a:hlinkClick r:id="rId2" action="ppaction://hlinksldjump"/>
          </p:cNvPr>
          <p:cNvSpPr/>
          <p:nvPr/>
        </p:nvSpPr>
        <p:spPr>
          <a:xfrm>
            <a:off x="8001000" y="5943600"/>
            <a:ext cx="990600" cy="7620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 descr="http://ped-kopilka.ru/images/18(104)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228600"/>
            <a:ext cx="86106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Чёрный ящик. Статья. Визуализация. Самопознание.ру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28800" y="381000"/>
            <a:ext cx="5895975" cy="596265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105400" y="2667000"/>
            <a:ext cx="16764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0" b="1" dirty="0" smtClean="0">
                <a:solidFill>
                  <a:schemeClr val="bg1"/>
                </a:solidFill>
              </a:rPr>
              <a:t>?</a:t>
            </a:r>
            <a:endParaRPr lang="ru-RU" sz="15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76400" y="1295400"/>
            <a:ext cx="6248400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СПАСИБО ЗА ИГРУ</a:t>
            </a:r>
            <a:endParaRPr lang="ru-RU" sz="8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hlinkClick r:id="rId2" action="ppaction://hlinksldjump"/>
          </p:cNvPr>
          <p:cNvSpPr txBox="1"/>
          <p:nvPr/>
        </p:nvSpPr>
        <p:spPr>
          <a:xfrm>
            <a:off x="1219200" y="2286000"/>
            <a:ext cx="11430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0" dirty="0" smtClean="0">
                <a:solidFill>
                  <a:srgbClr val="00B050"/>
                </a:solidFill>
                <a:latin typeface="Arial Black" pitchFamily="34" charset="0"/>
              </a:rPr>
              <a:t>4</a:t>
            </a:r>
            <a:endParaRPr lang="ru-RU" sz="15000" dirty="0">
              <a:solidFill>
                <a:srgbClr val="00B050"/>
              </a:solidFill>
              <a:latin typeface="Arial Black" pitchFamily="34" charset="0"/>
            </a:endParaRPr>
          </a:p>
        </p:txBody>
      </p:sp>
      <p:sp>
        <p:nvSpPr>
          <p:cNvPr id="16" name="TextBox 15">
            <a:hlinkClick r:id="rId3" action="ppaction://hlinksldjump"/>
          </p:cNvPr>
          <p:cNvSpPr txBox="1"/>
          <p:nvPr/>
        </p:nvSpPr>
        <p:spPr>
          <a:xfrm>
            <a:off x="3962400" y="4267200"/>
            <a:ext cx="11430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0" dirty="0" smtClean="0">
                <a:solidFill>
                  <a:srgbClr val="FFFF00"/>
                </a:solidFill>
                <a:latin typeface="Arial Black" pitchFamily="34" charset="0"/>
              </a:rPr>
              <a:t>8</a:t>
            </a:r>
            <a:endParaRPr lang="ru-RU" sz="15000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17" name="TextBox 16">
            <a:hlinkClick r:id="rId4" action="ppaction://hlinksldjump"/>
          </p:cNvPr>
          <p:cNvSpPr txBox="1"/>
          <p:nvPr/>
        </p:nvSpPr>
        <p:spPr>
          <a:xfrm>
            <a:off x="6553200" y="2286000"/>
            <a:ext cx="11430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0" dirty="0" smtClean="0">
                <a:solidFill>
                  <a:srgbClr val="00B0F0"/>
                </a:solidFill>
                <a:latin typeface="Arial Black" pitchFamily="34" charset="0"/>
              </a:rPr>
              <a:t>6</a:t>
            </a:r>
            <a:endParaRPr lang="ru-RU" sz="15000" dirty="0">
              <a:solidFill>
                <a:srgbClr val="00B0F0"/>
              </a:solidFill>
              <a:latin typeface="Arial Black" pitchFamily="34" charset="0"/>
            </a:endParaRPr>
          </a:p>
        </p:txBody>
      </p:sp>
      <p:sp>
        <p:nvSpPr>
          <p:cNvPr id="18" name="TextBox 17">
            <a:hlinkClick r:id="rId5" action="ppaction://hlinksldjump"/>
          </p:cNvPr>
          <p:cNvSpPr txBox="1"/>
          <p:nvPr/>
        </p:nvSpPr>
        <p:spPr>
          <a:xfrm>
            <a:off x="3962400" y="2286000"/>
            <a:ext cx="11430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0" dirty="0" smtClean="0">
                <a:solidFill>
                  <a:srgbClr val="0070C0"/>
                </a:solidFill>
                <a:latin typeface="Arial Black" pitchFamily="34" charset="0"/>
              </a:rPr>
              <a:t>5</a:t>
            </a:r>
            <a:endParaRPr lang="ru-RU" sz="15000" dirty="0">
              <a:solidFill>
                <a:srgbClr val="0070C0"/>
              </a:solidFill>
              <a:latin typeface="Arial Black" pitchFamily="34" charset="0"/>
            </a:endParaRPr>
          </a:p>
        </p:txBody>
      </p:sp>
      <p:sp>
        <p:nvSpPr>
          <p:cNvPr id="19" name="TextBox 18">
            <a:hlinkClick r:id="rId6" action="ppaction://hlinksldjump"/>
          </p:cNvPr>
          <p:cNvSpPr txBox="1"/>
          <p:nvPr/>
        </p:nvSpPr>
        <p:spPr>
          <a:xfrm>
            <a:off x="3886200" y="304800"/>
            <a:ext cx="11430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0" dirty="0" smtClean="0">
                <a:solidFill>
                  <a:srgbClr val="FFC000"/>
                </a:solidFill>
                <a:latin typeface="Arial Black" pitchFamily="34" charset="0"/>
              </a:rPr>
              <a:t>2</a:t>
            </a:r>
            <a:endParaRPr lang="ru-RU" sz="15000" dirty="0">
              <a:solidFill>
                <a:srgbClr val="FFC000"/>
              </a:solidFill>
              <a:latin typeface="Arial Black" pitchFamily="34" charset="0"/>
            </a:endParaRPr>
          </a:p>
        </p:txBody>
      </p:sp>
      <p:sp>
        <p:nvSpPr>
          <p:cNvPr id="20" name="TextBox 19">
            <a:hlinkClick r:id="rId7" action="ppaction://hlinksldjump"/>
          </p:cNvPr>
          <p:cNvSpPr txBox="1"/>
          <p:nvPr/>
        </p:nvSpPr>
        <p:spPr>
          <a:xfrm>
            <a:off x="1219200" y="4267200"/>
            <a:ext cx="11430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0" dirty="0" smtClean="0">
                <a:solidFill>
                  <a:srgbClr val="FF00FF"/>
                </a:solidFill>
                <a:latin typeface="Arial Black" pitchFamily="34" charset="0"/>
              </a:rPr>
              <a:t>7</a:t>
            </a:r>
            <a:endParaRPr lang="ru-RU" sz="15000" dirty="0">
              <a:solidFill>
                <a:srgbClr val="FF00FF"/>
              </a:solidFill>
              <a:latin typeface="Arial Black" pitchFamily="34" charset="0"/>
            </a:endParaRPr>
          </a:p>
        </p:txBody>
      </p:sp>
      <p:sp>
        <p:nvSpPr>
          <p:cNvPr id="22" name="TextBox 21">
            <a:hlinkClick r:id="rId8" action="ppaction://hlinksldjump"/>
          </p:cNvPr>
          <p:cNvSpPr txBox="1"/>
          <p:nvPr/>
        </p:nvSpPr>
        <p:spPr>
          <a:xfrm>
            <a:off x="6553200" y="304800"/>
            <a:ext cx="11430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0" dirty="0" smtClean="0">
                <a:solidFill>
                  <a:srgbClr val="C00000"/>
                </a:solidFill>
                <a:latin typeface="Arial Black" pitchFamily="34" charset="0"/>
              </a:rPr>
              <a:t>3</a:t>
            </a:r>
            <a:endParaRPr lang="ru-RU" sz="150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23" name="TextBox 22">
            <a:hlinkClick r:id="rId9" action="ppaction://hlinksldjump"/>
          </p:cNvPr>
          <p:cNvSpPr txBox="1"/>
          <p:nvPr/>
        </p:nvSpPr>
        <p:spPr>
          <a:xfrm>
            <a:off x="6477000" y="4267200"/>
            <a:ext cx="11430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0" dirty="0" smtClean="0">
                <a:solidFill>
                  <a:srgbClr val="9933FF"/>
                </a:solidFill>
                <a:latin typeface="Arial Black" pitchFamily="34" charset="0"/>
              </a:rPr>
              <a:t>9</a:t>
            </a:r>
            <a:endParaRPr lang="ru-RU" sz="15000" dirty="0">
              <a:solidFill>
                <a:srgbClr val="9933FF"/>
              </a:solidFill>
              <a:latin typeface="Arial Black" pitchFamily="34" charset="0"/>
            </a:endParaRPr>
          </a:p>
        </p:txBody>
      </p:sp>
      <p:sp>
        <p:nvSpPr>
          <p:cNvPr id="25" name="TextBox 24">
            <a:hlinkClick r:id="rId10" action="ppaction://hlinksldjump"/>
          </p:cNvPr>
          <p:cNvSpPr txBox="1"/>
          <p:nvPr/>
        </p:nvSpPr>
        <p:spPr>
          <a:xfrm>
            <a:off x="1295400" y="304800"/>
            <a:ext cx="16002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0" dirty="0" smtClean="0">
                <a:solidFill>
                  <a:srgbClr val="FF0000"/>
                </a:solidFill>
                <a:latin typeface="Arial Black" pitchFamily="34" charset="0"/>
              </a:rPr>
              <a:t>1</a:t>
            </a:r>
            <a:endParaRPr lang="ru-RU" sz="150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26" name="Горизонтальный свиток 25">
            <a:hlinkClick r:id="rId11" action="ppaction://hlinksldjump"/>
          </p:cNvPr>
          <p:cNvSpPr/>
          <p:nvPr/>
        </p:nvSpPr>
        <p:spPr>
          <a:xfrm>
            <a:off x="8001000" y="5943600"/>
            <a:ext cx="990600" cy="7620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Управляющая кнопка: домой 5">
            <a:hlinkClick r:id="rId2" action="ppaction://hlinksldjump" highlightClick="1"/>
          </p:cNvPr>
          <p:cNvSpPr/>
          <p:nvPr/>
        </p:nvSpPr>
        <p:spPr>
          <a:xfrm>
            <a:off x="8153400" y="6096000"/>
            <a:ext cx="762000" cy="5334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28600" y="2209800"/>
            <a:ext cx="86106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Что можно приготовить, но нельзя съесть? </a:t>
            </a:r>
            <a:endParaRPr lang="ru-RU" sz="6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8153400" y="6096000"/>
            <a:ext cx="762000" cy="5334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28600" y="1676400"/>
            <a:ext cx="86868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Сколько месяцев в году имеют 28 дней? </a:t>
            </a:r>
            <a:endParaRPr lang="ru-RU" sz="6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Управляющая кнопка: домой 2">
            <a:hlinkClick r:id="rId2" action="ppaction://hlinksldjump" highlightClick="1"/>
          </p:cNvPr>
          <p:cNvSpPr/>
          <p:nvPr/>
        </p:nvSpPr>
        <p:spPr>
          <a:xfrm>
            <a:off x="8153400" y="6096000"/>
            <a:ext cx="762000" cy="5334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04800" y="1676400"/>
            <a:ext cx="8077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Что можно видеть с закрытыми глазами? </a:t>
            </a:r>
            <a:endParaRPr lang="ru-RU" sz="6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Управляющая кнопка: домой 2">
            <a:hlinkClick r:id="rId2" action="ppaction://hlinksldjump" highlightClick="1"/>
          </p:cNvPr>
          <p:cNvSpPr/>
          <p:nvPr/>
        </p:nvSpPr>
        <p:spPr>
          <a:xfrm>
            <a:off x="8153400" y="6096000"/>
            <a:ext cx="762000" cy="5334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81000" y="1828800"/>
            <a:ext cx="8458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На какой вопрос нельзя ответить «да»?</a:t>
            </a:r>
            <a:endParaRPr lang="ru-RU" sz="6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Управляющая кнопка: домой 2">
            <a:hlinkClick r:id="rId2" action="ppaction://hlinksldjump" highlightClick="1"/>
          </p:cNvPr>
          <p:cNvSpPr/>
          <p:nvPr/>
        </p:nvSpPr>
        <p:spPr>
          <a:xfrm>
            <a:off x="8153400" y="6096000"/>
            <a:ext cx="762000" cy="5334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81000" y="2133600"/>
            <a:ext cx="83058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Чем оканчиваются день и ночь? </a:t>
            </a:r>
            <a:endParaRPr lang="ru-RU" sz="6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Управляющая кнопка: домой 2">
            <a:hlinkClick r:id="rId2" action="ppaction://hlinksldjump" highlightClick="1"/>
          </p:cNvPr>
          <p:cNvSpPr/>
          <p:nvPr/>
        </p:nvSpPr>
        <p:spPr>
          <a:xfrm>
            <a:off x="8153400" y="6096000"/>
            <a:ext cx="762000" cy="5334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04800" y="685800"/>
            <a:ext cx="84582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Росло 4 березы. На каждой березе по 4 больших ветки. На каждой большой ветке по 4 маленьких. На каждой маленькой ветке по 4 яблока. Сколько всего яблок? 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326</TotalTime>
  <Words>247</Words>
  <Application>Microsoft Office PowerPoint</Application>
  <PresentationFormat>Экран (4:3)</PresentationFormat>
  <Paragraphs>559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39</cp:revision>
  <dcterms:created xsi:type="dcterms:W3CDTF">2014-12-13T16:11:14Z</dcterms:created>
  <dcterms:modified xsi:type="dcterms:W3CDTF">2015-03-01T06:16:17Z</dcterms:modified>
</cp:coreProperties>
</file>