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301" r:id="rId4"/>
    <p:sldId id="302" r:id="rId5"/>
    <p:sldId id="303" r:id="rId6"/>
    <p:sldId id="260" r:id="rId7"/>
    <p:sldId id="297" r:id="rId8"/>
    <p:sldId id="261" r:id="rId9"/>
    <p:sldId id="262" r:id="rId10"/>
    <p:sldId id="305" r:id="rId11"/>
    <p:sldId id="263" r:id="rId12"/>
    <p:sldId id="273" r:id="rId13"/>
    <p:sldId id="275" r:id="rId14"/>
    <p:sldId id="307" r:id="rId15"/>
    <p:sldId id="311" r:id="rId16"/>
    <p:sldId id="309" r:id="rId17"/>
    <p:sldId id="278" r:id="rId18"/>
    <p:sldId id="267" r:id="rId19"/>
    <p:sldId id="265" r:id="rId20"/>
    <p:sldId id="313" r:id="rId21"/>
  </p:sldIdLst>
  <p:sldSz cx="12192000" cy="6858000"/>
  <p:notesSz cx="6858000" cy="9144000"/>
  <p:embeddedFontLst>
    <p:embeddedFont>
      <p:font typeface="Bahnschrift SemiCondensed" panose="020B0502040204020203" pitchFamily="3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Book Antiqua" panose="02040602050305030304" pitchFamily="18" charset="0"/>
      <p:regular r:id="rId30"/>
      <p:bold r:id="rId31"/>
      <p:italic r:id="rId32"/>
      <p:boldItalic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Слышали ли вы ранее про озеро Тургояк в Челябинской области?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Слышал (а) и был (а)</c:v>
                </c:pt>
                <c:pt idx="1">
                  <c:v>Слышал (а), но не  был (а)</c:v>
                </c:pt>
                <c:pt idx="2">
                  <c:v>Не слышал (а)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13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F2-4547-BE80-C2948DC8B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558272"/>
        <c:axId val="73534272"/>
      </c:barChart>
      <c:catAx>
        <c:axId val="11755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534272"/>
        <c:crosses val="autoZero"/>
        <c:auto val="1"/>
        <c:lblAlgn val="ctr"/>
        <c:lblOffset val="100"/>
        <c:noMultiLvlLbl val="0"/>
      </c:catAx>
      <c:valAx>
        <c:axId val="7353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55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28C3C1CB-7866-4754-8E8B-E5E43CF435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204A74F-9E17-4469-8DF0-1CAE29C7AA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54934-6736-4E06-99EB-49FED268596C}" type="datetimeFigureOut">
              <a:rPr lang="ru-RU" smtClean="0"/>
              <a:t>02.02.2025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0C20296-4F28-4EB1-8A63-8D40C4707C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3A9FD9E-8C68-4CA1-86CF-74269F77BE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AC43A-DF3C-45A5-8D50-76867FF2A2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037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A034C-6DA2-4DFF-8828-28692F570EE2}" type="datetimeFigureOut">
              <a:rPr lang="ru-RU" smtClean="0"/>
              <a:t>02.02.2025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AC523-75C2-400A-98B9-383DA83CEC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888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AC523-75C2-400A-98B9-383DA83CEC5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888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AC523-75C2-400A-98B9-383DA83CEC57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330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AC523-75C2-400A-98B9-383DA83CEC57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525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Макет_01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: скругленные верхние углы 35">
            <a:extLst>
              <a:ext uri="{FF2B5EF4-FFF2-40B4-BE49-F238E27FC236}">
                <a16:creationId xmlns:a16="http://schemas.microsoft.com/office/drawing/2014/main" xmlns="" id="{C8381C48-6B58-410C-B2E5-8AF7EB49E7BE}"/>
              </a:ext>
            </a:extLst>
          </p:cNvPr>
          <p:cNvSpPr/>
          <p:nvPr userDrawn="1"/>
        </p:nvSpPr>
        <p:spPr>
          <a:xfrm>
            <a:off x="2073349" y="958480"/>
            <a:ext cx="8048846" cy="4476465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76200">
            <a:solidFill>
              <a:schemeClr val="bg1">
                <a:lumMod val="50000"/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F6CF8346-84F3-41A1-B001-E05E39D795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67640 w 12192000"/>
              <a:gd name="connsiteY0" fmla="*/ 174534 h 6858000"/>
              <a:gd name="connsiteX1" fmla="*/ 167640 w 12192000"/>
              <a:gd name="connsiteY1" fmla="*/ 6683466 h 6858000"/>
              <a:gd name="connsiteX2" fmla="*/ 12024358 w 12192000"/>
              <a:gd name="connsiteY2" fmla="*/ 6683466 h 6858000"/>
              <a:gd name="connsiteX3" fmla="*/ 12024358 w 12192000"/>
              <a:gd name="connsiteY3" fmla="*/ 174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7640" y="174534"/>
                </a:moveTo>
                <a:lnTo>
                  <a:pt x="167640" y="6683466"/>
                </a:lnTo>
                <a:lnTo>
                  <a:pt x="12024358" y="6683466"/>
                </a:lnTo>
                <a:lnTo>
                  <a:pt x="12024358" y="174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5A65B3-4BB7-4A89-99D9-56B841967E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57697" y="1133475"/>
            <a:ext cx="7676606" cy="2387600"/>
          </a:xfrm>
          <a:prstGeom prst="rect">
            <a:avLst/>
          </a:prstGeom>
        </p:spPr>
        <p:txBody>
          <a:bodyPr anchor="b"/>
          <a:lstStyle>
            <a:lvl1pPr algn="ctr">
              <a:defRPr sz="6600" b="0" i="0" u="none" baseline="0"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fonik.ru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30B8BD5-4E83-47BA-B3E8-0D5EAA01B1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57697" y="3533775"/>
            <a:ext cx="7676606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i="1" u="none" baseline="0">
                <a:latin typeface="Book Antiqua" panose="020406020503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9B13188F-9E03-4B90-8BB4-191D8CC47719}"/>
              </a:ext>
            </a:extLst>
          </p:cNvPr>
          <p:cNvCxnSpPr>
            <a:cxnSpLocks/>
          </p:cNvCxnSpPr>
          <p:nvPr userDrawn="1"/>
        </p:nvCxnSpPr>
        <p:spPr>
          <a:xfrm>
            <a:off x="2257697" y="3535823"/>
            <a:ext cx="7676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D22462D3-C949-4335-946A-A68DEEA5F502}"/>
              </a:ext>
            </a:extLst>
          </p:cNvPr>
          <p:cNvSpPr/>
          <p:nvPr userDrawn="1"/>
        </p:nvSpPr>
        <p:spPr>
          <a:xfrm flipV="1">
            <a:off x="2190593" y="1003740"/>
            <a:ext cx="7810807" cy="272956"/>
          </a:xfrm>
          <a:custGeom>
            <a:avLst/>
            <a:gdLst>
              <a:gd name="connsiteX0" fmla="*/ 1908889 w 9857237"/>
              <a:gd name="connsiteY0" fmla="*/ 272956 h 272956"/>
              <a:gd name="connsiteX1" fmla="*/ 9288557 w 9857237"/>
              <a:gd name="connsiteY1" fmla="*/ 272956 h 272956"/>
              <a:gd name="connsiteX2" fmla="*/ 9812626 w 9857237"/>
              <a:gd name="connsiteY2" fmla="*/ 54431 h 272956"/>
              <a:gd name="connsiteX3" fmla="*/ 9857237 w 9857237"/>
              <a:gd name="connsiteY3" fmla="*/ 1 h 272956"/>
              <a:gd name="connsiteX4" fmla="*/ 7948348 w 9857237"/>
              <a:gd name="connsiteY4" fmla="*/ 1 h 272956"/>
              <a:gd name="connsiteX5" fmla="*/ 7948348 w 9857237"/>
              <a:gd name="connsiteY5" fmla="*/ 0 h 272956"/>
              <a:gd name="connsiteX6" fmla="*/ 0 w 9857237"/>
              <a:gd name="connsiteY6" fmla="*/ 0 h 272956"/>
              <a:gd name="connsiteX7" fmla="*/ 44610 w 9857237"/>
              <a:gd name="connsiteY7" fmla="*/ 54430 h 272956"/>
              <a:gd name="connsiteX8" fmla="*/ 568680 w 9857237"/>
              <a:gd name="connsiteY8" fmla="*/ 272955 h 272956"/>
              <a:gd name="connsiteX9" fmla="*/ 1908889 w 9857237"/>
              <a:gd name="connsiteY9" fmla="*/ 272955 h 27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57237" h="272956">
                <a:moveTo>
                  <a:pt x="1908889" y="272956"/>
                </a:moveTo>
                <a:lnTo>
                  <a:pt x="9288557" y="272956"/>
                </a:lnTo>
                <a:cubicBezTo>
                  <a:pt x="9493220" y="272956"/>
                  <a:pt x="9678506" y="189447"/>
                  <a:pt x="9812626" y="54431"/>
                </a:cubicBezTo>
                <a:lnTo>
                  <a:pt x="9857237" y="1"/>
                </a:lnTo>
                <a:lnTo>
                  <a:pt x="7948348" y="1"/>
                </a:lnTo>
                <a:lnTo>
                  <a:pt x="7948348" y="0"/>
                </a:lnTo>
                <a:lnTo>
                  <a:pt x="0" y="0"/>
                </a:lnTo>
                <a:lnTo>
                  <a:pt x="44610" y="54430"/>
                </a:lnTo>
                <a:cubicBezTo>
                  <a:pt x="178731" y="189446"/>
                  <a:pt x="364018" y="272955"/>
                  <a:pt x="568680" y="272955"/>
                </a:cubicBezTo>
                <a:lnTo>
                  <a:pt x="1908889" y="272955"/>
                </a:lnTo>
                <a:close/>
              </a:path>
            </a:pathLst>
          </a:cu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E359523-CDAA-4C5B-9FD0-3D96BE797AC8}"/>
              </a:ext>
            </a:extLst>
          </p:cNvPr>
          <p:cNvSpPr/>
          <p:nvPr userDrawn="1"/>
        </p:nvSpPr>
        <p:spPr>
          <a:xfrm>
            <a:off x="2118318" y="5134567"/>
            <a:ext cx="7966800" cy="272956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961FECED-9E11-4518-8D4E-ABDAC3E22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684" y="81888"/>
            <a:ext cx="624839" cy="441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 cap="none" spc="50">
                <a:ln w="0"/>
                <a:solidFill>
                  <a:sysClr val="windowText" lastClr="000000"/>
                </a:solidFill>
                <a:effectLst>
                  <a:glow rad="228600">
                    <a:schemeClr val="tx1">
                      <a:lumMod val="50000"/>
                      <a:lumOff val="50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anose="02040602050305030304" pitchFamily="18" charset="0"/>
              </a:defRPr>
            </a:lvl1pPr>
          </a:lstStyle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53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10" grpId="0" animBg="1"/>
      <p:bldP spid="10" grpId="1" animBg="1"/>
      <p:bldP spid="2" grpId="0"/>
      <p:bldP spid="2" grpId="1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1" build="p">
        <p:tmplLst>
          <p:tmpl lvl="1">
            <p:tnLst>
              <p:par>
                <p:cTn presetID="6" presetClass="exit" presetSubtype="32" fill="hold" nodeType="withEffect">
                  <p:stCondLst>
                    <p:cond delay="0"/>
                  </p:stCondLst>
                  <p:childTnLst>
                    <p:animEffect transition="out" filter="circle(ou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3" grpId="0" animBg="1"/>
      <p:bldP spid="13" grpId="1" animBg="1"/>
      <p:bldP spid="4" grpId="0" animBg="1"/>
      <p:bldP spid="4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0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4840C427-43B0-4361-B418-EC0F19ED15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xmlns="" id="{13657BFB-F74A-457F-9762-95A1C98240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6" y="1316659"/>
            <a:ext cx="5729145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xmlns="" id="{4E415699-3E2B-4955-AEDA-F5AE8B5831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4" y="1316658"/>
            <a:ext cx="5729145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xmlns="" id="{F8552F65-2442-4D7F-8676-9019459667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76654" y="2367616"/>
            <a:ext cx="5729145" cy="430202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96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1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D12B99B6-F197-4A9A-9EBA-4CA1334693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xmlns="" id="{13657BFB-F74A-457F-9762-95A1C98240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6" y="1316659"/>
            <a:ext cx="5729145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xmlns="" id="{169842CC-5E24-4D21-917A-9B530CF8712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76654" y="1316658"/>
            <a:ext cx="5729145" cy="430202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1" name="Текст 16">
            <a:extLst>
              <a:ext uri="{FF2B5EF4-FFF2-40B4-BE49-F238E27FC236}">
                <a16:creationId xmlns:a16="http://schemas.microsoft.com/office/drawing/2014/main" xmlns="" id="{ED104E8E-86E5-4AB0-94CB-0A41132E67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3" y="5679491"/>
            <a:ext cx="5729145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958085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2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1BF853CB-9A3A-48E7-8210-50E1B25B28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xmlns="" id="{F8347308-3B3C-4A24-BF23-060B09AE4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4" y="1316658"/>
            <a:ext cx="5729145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xmlns="" id="{FE316087-5D8C-43D5-A74B-3EFF5A415FB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6658"/>
            <a:ext cx="5729145" cy="5352981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698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3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52FDFF4C-0FC6-46B1-9096-3E0D05F055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xmlns="" id="{F8347308-3B3C-4A24-BF23-060B09AE4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4" y="1316658"/>
            <a:ext cx="5729145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xmlns="" id="{9C0C6447-6A78-4716-8C44-015AB6A9A2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1316658"/>
            <a:ext cx="5729145" cy="990146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95BE6BB9-A286-40E7-BC09-D041B53C94B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4" y="2367616"/>
            <a:ext cx="5729145" cy="430202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97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4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B259AA83-2B88-42D9-B1FD-80E88E5657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xmlns="" id="{F8347308-3B3C-4A24-BF23-060B09AE4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4" y="1316658"/>
            <a:ext cx="5729145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xmlns="" id="{8F5044A8-2B0E-41E1-BCC9-29906A9E70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6658"/>
            <a:ext cx="5729145" cy="430202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1" name="Текст 16">
            <a:extLst>
              <a:ext uri="{FF2B5EF4-FFF2-40B4-BE49-F238E27FC236}">
                <a16:creationId xmlns:a16="http://schemas.microsoft.com/office/drawing/2014/main" xmlns="" id="{5F5C2E90-1AAF-4762-B6CB-A803D6254E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5679492"/>
            <a:ext cx="5729145" cy="990146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810523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5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36A49BDC-5BAA-4A76-8A46-C937866830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xmlns="" id="{FF12F504-9955-441E-9BE1-F95ED7D354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0645" y="1316657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xmlns="" id="{7456112A-47F2-474C-93BB-661A5482C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6" name="Текст 16">
            <a:extLst>
              <a:ext uri="{FF2B5EF4-FFF2-40B4-BE49-F238E27FC236}">
                <a16:creationId xmlns:a16="http://schemas.microsoft.com/office/drawing/2014/main" xmlns="" id="{04011941-2380-4C1E-ACF0-DC8367B103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661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6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C72EB271-7CFB-4003-8010-D506E26D5E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xmlns="" id="{CBA73729-24B1-46DE-9FBE-E5B7681DE8D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75" y="1316658"/>
            <a:ext cx="3750224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8DCB80D3-9302-4FC3-8CEE-9431486DB3E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7" y="1316658"/>
            <a:ext cx="3750220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xmlns="" id="{864C1380-4C07-447E-B3DC-AC6146E3889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211131" y="1316658"/>
            <a:ext cx="3750220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671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7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DADED7DE-9430-414A-85BD-DA5192BBF5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xmlns="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6" y="4659801"/>
            <a:ext cx="3750224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xmlns="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66" y="4655714"/>
            <a:ext cx="3750221" cy="990146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xmlns="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75" y="1316658"/>
            <a:ext cx="3750224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7" y="1316658"/>
            <a:ext cx="3750220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xmlns="" id="{776FA5C4-AFEF-43F7-A720-B65AA9892CE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11131" y="1316658"/>
            <a:ext cx="3750220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8" name="Текст 16">
            <a:extLst>
              <a:ext uri="{FF2B5EF4-FFF2-40B4-BE49-F238E27FC236}">
                <a16:creationId xmlns:a16="http://schemas.microsoft.com/office/drawing/2014/main" xmlns="" id="{F8413A43-9830-48B7-9454-6BAA6AAC23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11119" y="4655713"/>
            <a:ext cx="3750224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564705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8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D0D5CF75-F27F-4265-9669-5DB93ED7D6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35C0D32E-87F7-46D1-94A8-566E8F2188F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211103" y="2360636"/>
            <a:ext cx="3750224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xmlns="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5" y="1316658"/>
            <a:ext cx="3750224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xmlns="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1316658"/>
            <a:ext cx="3750221" cy="990146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xmlns="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68" y="2360636"/>
            <a:ext cx="3750224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66" y="2360636"/>
            <a:ext cx="3750220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xmlns="" id="{20DDAF4B-BB30-49FD-A09A-10BBBC799F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11110" y="1316658"/>
            <a:ext cx="3750224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2580686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9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4084A4BD-04C5-4596-9071-26CDD73C1B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xmlns="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6" y="4659801"/>
            <a:ext cx="3750224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xmlns="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75" y="1316658"/>
            <a:ext cx="3750224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xmlns="" id="{776FA5C4-AFEF-43F7-A720-B65AA9892CE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11131" y="1316658"/>
            <a:ext cx="3750220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8" name="Текст 16">
            <a:extLst>
              <a:ext uri="{FF2B5EF4-FFF2-40B4-BE49-F238E27FC236}">
                <a16:creationId xmlns:a16="http://schemas.microsoft.com/office/drawing/2014/main" xmlns="" id="{F8413A43-9830-48B7-9454-6BAA6AAC23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11119" y="4655713"/>
            <a:ext cx="3750224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xmlns="" id="{DD006553-9ADA-474F-A201-C0AF80757E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919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2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5A65B3-4BB7-4A89-99D9-56B841967E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9917964A-3136-4C88-AD04-58972679F9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6686" y="1316659"/>
            <a:ext cx="11839112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7424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0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1BCFDA3-088D-40A5-B5A4-6D12CA8936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xmlns="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6" y="4659801"/>
            <a:ext cx="3750224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xmlns="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66" y="4655714"/>
            <a:ext cx="3750221" cy="990146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xmlns="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75" y="1316658"/>
            <a:ext cx="3750224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7" y="1316658"/>
            <a:ext cx="3750220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xmlns="" id="{4F540CA6-7A93-491D-9D2A-8DC8B3DF0C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163928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1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E8A72FC8-FAC0-4384-9251-93ECB77E3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xmlns="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66" y="4655714"/>
            <a:ext cx="3750221" cy="990146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7" y="1316658"/>
            <a:ext cx="3750220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xmlns="" id="{776FA5C4-AFEF-43F7-A720-B65AA9892CE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11131" y="1316658"/>
            <a:ext cx="3750220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8" name="Текст 16">
            <a:extLst>
              <a:ext uri="{FF2B5EF4-FFF2-40B4-BE49-F238E27FC236}">
                <a16:creationId xmlns:a16="http://schemas.microsoft.com/office/drawing/2014/main" xmlns="" id="{F8413A43-9830-48B7-9454-6BAA6AAC23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11119" y="4655713"/>
            <a:ext cx="3750224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xmlns="" id="{66AB6339-99A2-4593-8DCD-03FB4F7ADC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4165705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2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AC1D7B40-10D5-4BCC-9461-D282F4D42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35C0D32E-87F7-46D1-94A8-566E8F2188F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211103" y="2360636"/>
            <a:ext cx="3750224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xmlns="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1316658"/>
            <a:ext cx="3750221" cy="990146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66" y="2360636"/>
            <a:ext cx="3750220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xmlns="" id="{20DDAF4B-BB30-49FD-A09A-10BBBC799F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11110" y="1316658"/>
            <a:ext cx="3750224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xmlns="" id="{B82C0E56-D74A-47AC-858D-9D40EE8DF1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62789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3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6C7FC55C-EFA8-43B4-B529-6FFA21B2BC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xmlns="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5" y="1316658"/>
            <a:ext cx="3750224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xmlns="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1316658"/>
            <a:ext cx="3750221" cy="990146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xmlns="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68" y="2360636"/>
            <a:ext cx="3750224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66" y="2360636"/>
            <a:ext cx="3750220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xmlns="" id="{C5FF46F4-1DC0-4B29-B542-AAAD689AAD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2721952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4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AF210C07-2B56-4BCA-AA18-9202D7FA19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35C0D32E-87F7-46D1-94A8-566E8F2188F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211103" y="2360636"/>
            <a:ext cx="3750224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xmlns="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5" y="1316658"/>
            <a:ext cx="3750224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xmlns="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68" y="2360636"/>
            <a:ext cx="3750224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xmlns="" id="{20DDAF4B-BB30-49FD-A09A-10BBBC799F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11110" y="1316658"/>
            <a:ext cx="3750224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xmlns="" id="{E776BE2F-1484-41B0-86F1-D54B64621C3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728326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5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457FF125-90F8-4B22-8E5C-E5B1D0563D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xmlns="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6" y="4659801"/>
            <a:ext cx="3750224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xmlns="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75" y="1316658"/>
            <a:ext cx="3750224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xmlns="" id="{DD006553-9ADA-474F-A201-C0AF80757E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xmlns="" id="{55E0A213-8260-4749-8EB4-A86D698B6F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216000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6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C1DD8D5F-EF75-4E8D-8B39-681F56F75D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xmlns="" id="{776FA5C4-AFEF-43F7-A720-B65AA9892CE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11131" y="1316658"/>
            <a:ext cx="3750220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8" name="Текст 16">
            <a:extLst>
              <a:ext uri="{FF2B5EF4-FFF2-40B4-BE49-F238E27FC236}">
                <a16:creationId xmlns:a16="http://schemas.microsoft.com/office/drawing/2014/main" xmlns="" id="{F8413A43-9830-48B7-9454-6BAA6AAC23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11119" y="4655713"/>
            <a:ext cx="3750224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xmlns="" id="{DD006553-9ADA-474F-A201-C0AF80757E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xmlns="" id="{310B3B4D-4C4F-42A2-848A-CCBCDACA06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258697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7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01D53731-628C-4568-814B-E5C7E1FE81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xmlns="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66" y="4655714"/>
            <a:ext cx="3750221" cy="990146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7" y="1316658"/>
            <a:ext cx="3750220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xmlns="" id="{4F540CA6-7A93-491D-9D2A-8DC8B3DF0C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xmlns="" id="{14C0424D-5147-4D07-BACC-078F3EECA0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72298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8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C84CFF0B-EEF8-4134-AABA-06BF0D82DE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xmlns="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1316658"/>
            <a:ext cx="3750221" cy="990146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66" y="2360636"/>
            <a:ext cx="3750220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xmlns="" id="{B82C0E56-D74A-47AC-858D-9D40EE8DF1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xmlns="" id="{BF160DAE-3D8C-4AA0-8496-A27B8FEEEB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077295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9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C04191B2-BE1E-4BB1-8AE2-F6743F020D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35C0D32E-87F7-46D1-94A8-566E8F2188F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211103" y="2360636"/>
            <a:ext cx="3750224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xmlns="" id="{20DDAF4B-BB30-49FD-A09A-10BBBC799F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11110" y="1316658"/>
            <a:ext cx="3750224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xmlns="" id="{E776BE2F-1484-41B0-86F1-D54B64621C3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xmlns="" id="{DB13013B-A5ED-4A7D-8390-6E6ACA583C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57766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3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55BE8E06-DD29-4F84-87A0-257802117D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432F524-71F5-4F2C-9A34-FBDF4320F27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6660"/>
            <a:ext cx="11839112" cy="5352980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6337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0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9CC23C73-A4B2-48F6-BC13-421664032C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xmlns="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5" y="1316658"/>
            <a:ext cx="3750224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xmlns="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68" y="2360636"/>
            <a:ext cx="3750224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xmlns="" id="{E776BE2F-1484-41B0-86F1-D54B64621C3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xmlns="" id="{8388B2AF-EBAF-4576-953B-E1AB77C283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719650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1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DAC09956-EE3E-447D-955F-33A99072D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5" name="Текст 16">
            <a:extLst>
              <a:ext uri="{FF2B5EF4-FFF2-40B4-BE49-F238E27FC236}">
                <a16:creationId xmlns:a16="http://schemas.microsoft.com/office/drawing/2014/main" xmlns="" id="{1C04CA73-BE9F-49FE-8350-0281671445D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7804421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xmlns="" id="{480456A3-D569-4C62-A600-E6E01A802E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2068242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2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D6D67CD8-1361-4DA5-A174-FBA4C5E2C6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xmlns="" id="{687D38CF-48AA-4E1B-A010-B17C6326BD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01376" y="1317612"/>
            <a:ext cx="7804421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xmlns="" id="{D131881A-ABBF-4B35-86FD-A3E6F601C3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419052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3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3B4AC3F-85B9-4DFA-A892-0B8D3EE88B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xmlns="" id="{B156BB6C-45FA-4336-B8D2-A28F488B921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6658"/>
            <a:ext cx="7804421" cy="5352981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xmlns="" id="{480456A3-D569-4C62-A600-E6E01A802E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8878243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4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2077EA3-F710-41BB-A21D-3C5A1FD36D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1AF14686-07BA-4D3A-957A-D9647B106F6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01376" y="1316658"/>
            <a:ext cx="7804421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xmlns="" id="{D131881A-ABBF-4B35-86FD-A3E6F601C3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6709695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5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2A7BDBA-4EAD-4EBF-BA2D-2E6A2FEDF1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xmlns="" id="{0D97880A-5EC2-41D5-96B7-C7E3DC55C65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241638" y="3988408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xmlns="" id="{C7F9F7A5-A703-411E-8244-30AB8C31C47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41639" y="1316659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5" name="Текст 16">
            <a:extLst>
              <a:ext uri="{FF2B5EF4-FFF2-40B4-BE49-F238E27FC236}">
                <a16:creationId xmlns:a16="http://schemas.microsoft.com/office/drawing/2014/main" xmlns="" id="{1C04CA73-BE9F-49FE-8350-0281671445D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7804421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4565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6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6211E8A3-5C13-4122-8178-ECECCCD62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xmlns="" id="{687D38CF-48AA-4E1B-A010-B17C6326BD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01376" y="1317612"/>
            <a:ext cx="7804421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xmlns="" id="{0D97880A-5EC2-41D5-96B7-C7E3DC55C65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166685" y="3987455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xmlns="" id="{C7F9F7A5-A703-411E-8244-30AB8C31C47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66686" y="1315706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21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7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DA58AFC-2AC1-4723-BF19-AA1194D89E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xmlns="" id="{BE55875F-D1E5-4362-B6CE-5E069BB5299B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241638" y="3988408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xmlns="" id="{5212E420-0357-4DD1-B159-2F32813ECC1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241639" y="1316659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xmlns="" id="{3E6D4336-3D3E-4A1C-A547-E81D65F5EB3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7026"/>
            <a:ext cx="7804421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107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8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EB935F9B-136E-4164-A7E1-0D608F6222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C004867C-BB85-451F-82A3-29BDA5EC4C35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66685" y="3987455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xmlns="" id="{52143A52-3FF6-4125-9AE3-AAC239FBA94A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166686" y="1315706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xmlns="" id="{ECFC04E0-983B-4E7B-9C3A-30D00E00699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01376" y="1316658"/>
            <a:ext cx="7804421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1299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9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4819A869-D66E-4185-A8D9-037A9DB31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xmlns="" id="{E3736DF1-9AED-47CF-B77C-A5D3F9F39E7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241638" y="3988408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xmlns="" id="{5FA414C0-278F-4CC2-81D1-03E9B03C547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41639" y="1316659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3" name="Текст 16">
            <a:extLst>
              <a:ext uri="{FF2B5EF4-FFF2-40B4-BE49-F238E27FC236}">
                <a16:creationId xmlns:a16="http://schemas.microsoft.com/office/drawing/2014/main" xmlns="" id="{A8BA4435-8FAC-4C7E-A85D-57B02504AB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24" name="Текст 16">
            <a:extLst>
              <a:ext uri="{FF2B5EF4-FFF2-40B4-BE49-F238E27FC236}">
                <a16:creationId xmlns:a16="http://schemas.microsoft.com/office/drawing/2014/main" xmlns="" id="{6AD37921-0451-48B0-B06B-B22674B042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77671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4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9924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0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37430C5-768D-49B5-9ABD-735675B2FD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xmlns="" id="{E3736DF1-9AED-47CF-B77C-A5D3F9F39E7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213919" y="3988406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xmlns="" id="{5FA414C0-278F-4CC2-81D1-03E9B03C547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13920" y="1316657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3" name="Текст 16">
            <a:extLst>
              <a:ext uri="{FF2B5EF4-FFF2-40B4-BE49-F238E27FC236}">
                <a16:creationId xmlns:a16="http://schemas.microsoft.com/office/drawing/2014/main" xmlns="" id="{A8BA4435-8FAC-4C7E-A85D-57B02504AB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xmlns="" id="{EB21029C-D043-41EA-8AC3-3E49433BBC8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55580" y="1312099"/>
            <a:ext cx="3750219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8919017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1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C5219A09-D779-4129-AB12-9B0C02EBB0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Текст 16">
            <a:extLst>
              <a:ext uri="{FF2B5EF4-FFF2-40B4-BE49-F238E27FC236}">
                <a16:creationId xmlns:a16="http://schemas.microsoft.com/office/drawing/2014/main" xmlns="" id="{6AD37921-0451-48B0-B06B-B22674B042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xmlns="" id="{672236F7-5720-4F11-A576-8723C266EDB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66685" y="3987455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91B4A34B-F0C6-47BD-B890-4DED5041CB76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166686" y="1315706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xmlns="" id="{8B0C4EEB-3736-4EBE-8FEA-A3A9D56F53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55580" y="1312099"/>
            <a:ext cx="3750219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2649799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2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B6021482-9C7D-42ED-BE73-930451C0D3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xmlns="" id="{672236F7-5720-4F11-A576-8723C266EDB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66685" y="3987455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91B4A34B-F0C6-47BD-B890-4DED5041CB76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166686" y="1315706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xmlns="" id="{8B0C4EEB-3736-4EBE-8FEA-A3A9D56F53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55580" y="1312099"/>
            <a:ext cx="3750219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DBF171AB-D6F6-478B-AEBB-E81638E5443B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213919" y="3988406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xmlns="" id="{614BDDFE-AB95-4A3B-9ABA-7CB557D7BB6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13920" y="1316657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0706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3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9445B233-B0BA-4E3E-901A-0F6946A48B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Текст 16">
            <a:extLst>
              <a:ext uri="{FF2B5EF4-FFF2-40B4-BE49-F238E27FC236}">
                <a16:creationId xmlns:a16="http://schemas.microsoft.com/office/drawing/2014/main" xmlns="" id="{6AD37921-0451-48B0-B06B-B22674B042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xmlns="" id="{672236F7-5720-4F11-A576-8723C266EDB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66685" y="3987455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91B4A34B-F0C6-47BD-B890-4DED5041CB76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166686" y="1315706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5F1F784D-F76A-4CBE-A914-23F4A6E7533A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241638" y="3988408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xmlns="" id="{20D80179-D420-451B-AF51-DD7C7AB62E4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41639" y="1316659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8379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4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576BCD72-C796-4E1B-B2F9-0AF0D532BC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DBF171AB-D6F6-478B-AEBB-E81638E5443B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213919" y="3988406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xmlns="" id="{614BDDFE-AB95-4A3B-9ABA-7CB557D7BB6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13920" y="1316657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3" name="Текст 16">
            <a:extLst>
              <a:ext uri="{FF2B5EF4-FFF2-40B4-BE49-F238E27FC236}">
                <a16:creationId xmlns:a16="http://schemas.microsoft.com/office/drawing/2014/main" xmlns="" id="{DA34351D-9FB7-4ECC-9013-DB8F362BB7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xmlns="" id="{BE55875F-D1E5-4362-B6CE-5E069BB5299B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241638" y="3988408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xmlns="" id="{5212E420-0357-4DD1-B159-2F32813ECC1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241639" y="1316659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9017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5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99803688-9DA5-4641-B090-3A06169B58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DBF171AB-D6F6-478B-AEBB-E81638E5443B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213919" y="3988406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xmlns="" id="{614BDDFE-AB95-4A3B-9ABA-7CB557D7BB6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13920" y="1316657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xmlns="" id="{BE55875F-D1E5-4362-B6CE-5E069BB5299B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241638" y="3988408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xmlns="" id="{5212E420-0357-4DD1-B159-2F32813ECC1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241639" y="1316659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C004867C-BB85-451F-82A3-29BDA5EC4C35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66685" y="3987455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xmlns="" id="{52143A52-3FF6-4125-9AE3-AAC239FBA94A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166686" y="1315706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44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5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78543A6A-3012-4F49-9503-8329B09E80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xmlns="" id="{F8347308-3B3C-4A24-BF23-060B09AE4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4" y="1316658"/>
            <a:ext cx="5729145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xmlns="" id="{24D2FBDB-CF3D-408A-9245-3DE78B4CF3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6" y="1316659"/>
            <a:ext cx="5729145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71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6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8FE52E36-EAAE-4B5D-8154-15E46173A9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xmlns="" id="{4257BBEE-D0E5-4678-87A1-8357B00D86C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76654" y="1316657"/>
            <a:ext cx="5729145" cy="5352981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xmlns="" id="{1B7DFD72-3637-4EAA-9001-B1A9FF39249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6658"/>
            <a:ext cx="5729145" cy="5352981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0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7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504FF81B-D8A9-4535-AF7C-5BF04823FB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2" name="Текст 16">
            <a:extLst>
              <a:ext uri="{FF2B5EF4-FFF2-40B4-BE49-F238E27FC236}">
                <a16:creationId xmlns:a16="http://schemas.microsoft.com/office/drawing/2014/main" xmlns="" id="{2004BA34-204C-46E1-8F44-B077703E7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4" y="1316658"/>
            <a:ext cx="5729145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21" name="Текст 16">
            <a:extLst>
              <a:ext uri="{FF2B5EF4-FFF2-40B4-BE49-F238E27FC236}">
                <a16:creationId xmlns:a16="http://schemas.microsoft.com/office/drawing/2014/main" xmlns="" id="{C6ECB362-A29A-455A-86D3-51B0F22710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1316658"/>
            <a:ext cx="5729145" cy="990146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xmlns="" id="{1A2473EB-BAC6-4FB4-B62A-6EB1E433FEC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76654" y="2367616"/>
            <a:ext cx="5729145" cy="430202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xmlns="" id="{D23631EA-EBC3-460B-9CE5-4AFBE16CAC9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4" y="2367616"/>
            <a:ext cx="5729145" cy="430202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70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8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1EE9F44D-F1EE-448C-B0D2-0923F3BFAB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xmlns="" id="{1A2473EB-BAC6-4FB4-B62A-6EB1E433FEC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76654" y="1316658"/>
            <a:ext cx="5729145" cy="430202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xmlns="" id="{D23631EA-EBC3-460B-9CE5-4AFBE16CAC9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6658"/>
            <a:ext cx="5729145" cy="430202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2" name="Текст 16">
            <a:extLst>
              <a:ext uri="{FF2B5EF4-FFF2-40B4-BE49-F238E27FC236}">
                <a16:creationId xmlns:a16="http://schemas.microsoft.com/office/drawing/2014/main" xmlns="" id="{2004BA34-204C-46E1-8F44-B077703E7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3" y="5679491"/>
            <a:ext cx="5729145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21" name="Текст 16">
            <a:extLst>
              <a:ext uri="{FF2B5EF4-FFF2-40B4-BE49-F238E27FC236}">
                <a16:creationId xmlns:a16="http://schemas.microsoft.com/office/drawing/2014/main" xmlns="" id="{C6ECB362-A29A-455A-86D3-51B0F22710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5679492"/>
            <a:ext cx="5729145" cy="990146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57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9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8B87854-F2CA-4F3F-9D28-5A7CD35D8F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xmlns="" id="{0CE5C7E1-4298-4143-A722-FEE24C707A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76654" y="1316659"/>
            <a:ext cx="5729145" cy="5352979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xmlns="" id="{13657BFB-F74A-457F-9762-95A1C98240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6" y="1316659"/>
            <a:ext cx="5729145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81442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136D3B-1F8B-4746-9F88-D8505FEDB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684" y="81888"/>
            <a:ext cx="624839" cy="441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 cap="none" spc="50">
                <a:ln w="0"/>
                <a:solidFill>
                  <a:sysClr val="windowText" lastClr="000000"/>
                </a:solidFill>
                <a:effectLst>
                  <a:glow rad="228600">
                    <a:schemeClr val="tx1">
                      <a:lumMod val="50000"/>
                      <a:lumOff val="50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anose="02040602050305030304" pitchFamily="18" charset="0"/>
              </a:defRPr>
            </a:lvl1pPr>
          </a:lstStyle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FB22F51-002F-44CE-A7A4-69BDD409DA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18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66" r:id="rId3"/>
    <p:sldLayoutId id="2147483726" r:id="rId4"/>
    <p:sldLayoutId id="2147483657" r:id="rId5"/>
    <p:sldLayoutId id="2147483667" r:id="rId6"/>
    <p:sldLayoutId id="2147483660" r:id="rId7"/>
    <p:sldLayoutId id="2147483694" r:id="rId8"/>
    <p:sldLayoutId id="2147483658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656" r:id="rId15"/>
    <p:sldLayoutId id="2147483668" r:id="rId16"/>
    <p:sldLayoutId id="214748366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4" r:id="rId31"/>
    <p:sldLayoutId id="2147483715" r:id="rId32"/>
    <p:sldLayoutId id="2147483716" r:id="rId33"/>
    <p:sldLayoutId id="2147483717" r:id="rId34"/>
    <p:sldLayoutId id="2147483684" r:id="rId35"/>
    <p:sldLayoutId id="2147483713" r:id="rId36"/>
    <p:sldLayoutId id="2147483724" r:id="rId37"/>
    <p:sldLayoutId id="2147483725" r:id="rId38"/>
    <p:sldLayoutId id="2147483653" r:id="rId39"/>
    <p:sldLayoutId id="2147483718" r:id="rId40"/>
    <p:sldLayoutId id="2147483719" r:id="rId41"/>
    <p:sldLayoutId id="2147483720" r:id="rId42"/>
    <p:sldLayoutId id="2147483721" r:id="rId43"/>
    <p:sldLayoutId id="2147483722" r:id="rId44"/>
    <p:sldLayoutId id="2147483723" r:id="rId4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hnschrift SemiCondensed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3146E40-098C-4508-8646-D9FD72FDC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1464" y="1010653"/>
            <a:ext cx="8001000" cy="4427621"/>
          </a:xfrm>
        </p:spPr>
        <p:txBody>
          <a:bodyPr/>
          <a:lstStyle/>
          <a:p>
            <a:r>
              <a:rPr lang="ru-RU" sz="1600" b="1" dirty="0" smtClean="0"/>
              <a:t>МОУ «Межозерная ООШ»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Индивидуальный проект</a:t>
            </a:r>
          </a:p>
          <a:p>
            <a:r>
              <a:rPr lang="ru-RU" sz="1600" b="1" dirty="0" smtClean="0"/>
              <a:t>Тип проекта: информационно – познавательный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Тема проекта: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/>
              <a:t>«Тургояк. История уральского Байкала</a:t>
            </a:r>
            <a:r>
              <a:rPr lang="ru-RU" b="1" dirty="0" smtClean="0"/>
              <a:t>»</a:t>
            </a:r>
          </a:p>
          <a:p>
            <a:endParaRPr lang="ru-RU" sz="1400" b="1" dirty="0" smtClean="0"/>
          </a:p>
          <a:p>
            <a:pPr algn="r"/>
            <a:r>
              <a:rPr lang="ru-RU" sz="1400" b="1" dirty="0" smtClean="0"/>
              <a:t>Автор проекта: </a:t>
            </a:r>
            <a:r>
              <a:rPr lang="ru-RU" sz="1400" b="1" dirty="0" smtClean="0"/>
              <a:t>………</a:t>
            </a:r>
            <a:r>
              <a:rPr lang="ru-RU" sz="1400" b="1" dirty="0" smtClean="0"/>
              <a:t>, </a:t>
            </a:r>
            <a:r>
              <a:rPr lang="ru-RU" sz="1400" b="1" dirty="0" smtClean="0"/>
              <a:t>обучающийся </a:t>
            </a:r>
            <a:r>
              <a:rPr lang="ru-RU" sz="1400" b="1" dirty="0" smtClean="0"/>
              <a:t>….  </a:t>
            </a:r>
            <a:r>
              <a:rPr lang="ru-RU" sz="1400" b="1" dirty="0" smtClean="0"/>
              <a:t>класса </a:t>
            </a:r>
          </a:p>
          <a:p>
            <a:pPr algn="r"/>
            <a:r>
              <a:rPr lang="ru-RU" sz="1400" b="1" dirty="0" smtClean="0"/>
              <a:t>Наставник проекта: </a:t>
            </a:r>
            <a:r>
              <a:rPr lang="ru-RU" sz="1400" b="1" dirty="0" smtClean="0"/>
              <a:t>……….</a:t>
            </a:r>
            <a:r>
              <a:rPr lang="ru-RU" sz="1400" b="1" dirty="0" smtClean="0"/>
              <a:t> </a:t>
            </a:r>
            <a:r>
              <a:rPr lang="ru-RU" sz="1400" b="1" dirty="0" smtClean="0"/>
              <a:t>Светлана Викторовна, </a:t>
            </a:r>
          </a:p>
          <a:p>
            <a:pPr algn="r"/>
            <a:r>
              <a:rPr lang="ru-RU" sz="1400" b="1" dirty="0"/>
              <a:t>у</a:t>
            </a:r>
            <a:r>
              <a:rPr lang="ru-RU" sz="1400" b="1" dirty="0" smtClean="0"/>
              <a:t>читель начальных классов 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Межозерный, </a:t>
            </a:r>
            <a:r>
              <a:rPr lang="ru-RU" sz="1400" b="1" dirty="0" smtClean="0"/>
              <a:t>…….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5859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F9B4CB-B31C-445D-813B-6BBF28FD4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264695"/>
            <a:ext cx="11839113" cy="637673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История и происхождение названия озера Тургояк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8812C72-7F03-4B21-ADCB-C39C8E8A2C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400" dirty="0" smtClean="0"/>
              <a:t>1. От </a:t>
            </a:r>
            <a:r>
              <a:rPr lang="ru-RU" sz="2400" dirty="0"/>
              <a:t>башкирского «</a:t>
            </a:r>
            <a:r>
              <a:rPr lang="ru-RU" sz="2400" dirty="0" err="1"/>
              <a:t>түрге</a:t>
            </a:r>
            <a:r>
              <a:rPr lang="ru-RU" sz="2400" dirty="0"/>
              <a:t> як </a:t>
            </a:r>
            <a:r>
              <a:rPr lang="ru-RU" sz="2400" dirty="0" err="1"/>
              <a:t>күл</a:t>
            </a:r>
            <a:r>
              <a:rPr lang="ru-RU" sz="2400" dirty="0"/>
              <a:t>» — «озеро, находящееся на почётной стороне».</a:t>
            </a:r>
          </a:p>
          <a:p>
            <a:pPr marL="0" indent="0">
              <a:buNone/>
            </a:pPr>
            <a:r>
              <a:rPr lang="ru-RU" sz="2400" dirty="0" smtClean="0"/>
              <a:t>2. От </a:t>
            </a:r>
            <a:r>
              <a:rPr lang="ru-RU" sz="2400" dirty="0"/>
              <a:t>башкирских слов </a:t>
            </a:r>
            <a:r>
              <a:rPr lang="ru-RU" sz="2400" dirty="0" smtClean="0"/>
              <a:t>«тур» </a:t>
            </a:r>
            <a:r>
              <a:rPr lang="ru-RU" sz="2400" dirty="0"/>
              <a:t>– «стой» и </a:t>
            </a:r>
            <a:r>
              <a:rPr lang="ru-RU" sz="2400" dirty="0" smtClean="0"/>
              <a:t>«</a:t>
            </a:r>
            <a:r>
              <a:rPr lang="ru-RU" sz="2400" dirty="0" err="1" smtClean="0"/>
              <a:t>аяк</a:t>
            </a:r>
            <a:r>
              <a:rPr lang="ru-RU" sz="2400" dirty="0" smtClean="0"/>
              <a:t>» </a:t>
            </a:r>
            <a:r>
              <a:rPr lang="ru-RU" sz="2400" dirty="0"/>
              <a:t>– «нога». В </a:t>
            </a:r>
            <a:r>
              <a:rPr lang="ru-RU" sz="2400" dirty="0" smtClean="0"/>
              <a:t>прошлом, </a:t>
            </a:r>
            <a:r>
              <a:rPr lang="ru-RU" sz="2400" dirty="0"/>
              <a:t>озеро считалось среди башкирских племен священным, запретным для посещения.</a:t>
            </a:r>
          </a:p>
          <a:p>
            <a:pPr marL="0" indent="0">
              <a:buNone/>
            </a:pPr>
            <a:r>
              <a:rPr lang="ru-RU" sz="2400" dirty="0" smtClean="0"/>
              <a:t>3. От </a:t>
            </a:r>
            <a:r>
              <a:rPr lang="ru-RU" sz="2400" dirty="0"/>
              <a:t>слов тюркского происхождения, переводится как «верхнее», то есть или </a:t>
            </a:r>
            <a:r>
              <a:rPr lang="ru-RU" sz="2400" dirty="0" smtClean="0"/>
              <a:t>«горное», </a:t>
            </a:r>
            <a:r>
              <a:rPr lang="ru-RU" sz="2400" dirty="0"/>
              <a:t>или </a:t>
            </a:r>
            <a:r>
              <a:rPr lang="ru-RU" sz="2400" dirty="0" smtClean="0"/>
              <a:t>«главное озеро».</a:t>
            </a:r>
            <a:endParaRPr lang="ru-RU" sz="2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96B439-5A1D-46E4-AD66-A07F940CBC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sz="2400" b="1" dirty="0">
                <a:solidFill>
                  <a:prstClr val="black"/>
                </a:solidFill>
              </a:rPr>
              <a:t>Существует несколько версий </a:t>
            </a:r>
            <a:r>
              <a:rPr lang="ru-RU" sz="2400" b="1" dirty="0" smtClean="0">
                <a:solidFill>
                  <a:prstClr val="black"/>
                </a:solidFill>
              </a:rPr>
              <a:t>происхождения слова Тургояк:</a:t>
            </a:r>
            <a:endParaRPr lang="ru-RU" sz="2400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ru-RU" sz="2400" b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9" y="2478505"/>
            <a:ext cx="5729142" cy="4190766"/>
          </a:xfrm>
        </p:spPr>
      </p:pic>
    </p:spTree>
    <p:extLst>
      <p:ext uri="{BB962C8B-B14F-4D97-AF65-F5344CB8AC3E}">
        <p14:creationId xmlns:p14="http://schemas.microsoft.com/office/powerpoint/2010/main" val="40250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E6E4D6-6D4F-4157-96F7-BB11CA4E0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231474"/>
            <a:ext cx="11839113" cy="910841"/>
          </a:xfrm>
        </p:spPr>
        <p:txBody>
          <a:bodyPr/>
          <a:lstStyle/>
          <a:p>
            <a:pPr algn="ctr"/>
            <a:r>
              <a:rPr lang="ru-RU" sz="2800" b="1" dirty="0" smtClean="0"/>
              <a:t>Культурное и религиозное значение озера Тургояк </a:t>
            </a:r>
            <a:br>
              <a:rPr lang="ru-RU" sz="2800" b="1" dirty="0" smtClean="0"/>
            </a:br>
            <a:r>
              <a:rPr lang="ru-RU" sz="2800" b="1" dirty="0" smtClean="0"/>
              <a:t>для местных жителей</a:t>
            </a:r>
            <a:endParaRPr lang="ru-RU" sz="28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5" y="1318616"/>
            <a:ext cx="5729288" cy="525062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8" y="1318617"/>
            <a:ext cx="5729287" cy="5250626"/>
          </a:xfrm>
        </p:spPr>
      </p:pic>
    </p:spTree>
    <p:extLst>
      <p:ext uri="{BB962C8B-B14F-4D97-AF65-F5344CB8AC3E}">
        <p14:creationId xmlns:p14="http://schemas.microsoft.com/office/powerpoint/2010/main" val="29422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6289D7-C297-404C-BC69-319516C3A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288759"/>
            <a:ext cx="11839113" cy="577516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Туристический потенциал озера Тургояк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513D219-2C13-4255-A2B0-BD4FB23B41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Кемпинги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AEA33A3-2910-4682-944F-9D45903999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Г</a:t>
            </a:r>
            <a:r>
              <a:rPr lang="ru-RU" dirty="0" smtClean="0"/>
              <a:t>лэмпинги </a:t>
            </a:r>
            <a:endParaRPr lang="ru-RU" dirty="0"/>
          </a:p>
          <a:p>
            <a:pPr marL="0" indent="0">
              <a:buNone/>
            </a:pPr>
            <a:endParaRPr lang="ru-RU" sz="3600" dirty="0" smtClean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6407174E-25F1-4375-90D1-DD2A9490E35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База отдыха «Золотой пляж»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8" y="2628001"/>
            <a:ext cx="3749675" cy="3917176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quarter" idx="25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38" y="2752990"/>
            <a:ext cx="3749675" cy="3792187"/>
          </a:xfrm>
        </p:spPr>
      </p:pic>
      <p:pic>
        <p:nvPicPr>
          <p:cNvPr id="17" name="Объект 16"/>
          <p:cNvPicPr>
            <a:picLocks noGrp="1" noChangeAspect="1"/>
          </p:cNvPicPr>
          <p:nvPr>
            <p:ph sz="quarter" idx="18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0" y="2752990"/>
            <a:ext cx="3751263" cy="3792187"/>
          </a:xfrm>
        </p:spPr>
      </p:pic>
    </p:spTree>
    <p:extLst>
      <p:ext uri="{BB962C8B-B14F-4D97-AF65-F5344CB8AC3E}">
        <p14:creationId xmlns:p14="http://schemas.microsoft.com/office/powerpoint/2010/main" val="30083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02F909-EC27-40E4-BC86-73B77513A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638025"/>
            <a:ext cx="11839113" cy="504290"/>
          </a:xfrm>
        </p:spPr>
        <p:txBody>
          <a:bodyPr/>
          <a:lstStyle/>
          <a:p>
            <a:pPr algn="ctr"/>
            <a:r>
              <a:rPr lang="ru-RU" sz="2800" b="1" dirty="0" smtClean="0"/>
              <a:t>Экологическое состояние озера Тургояк</a:t>
            </a:r>
            <a:endParaRPr lang="ru-RU" sz="28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E8CDB05-6853-4C9B-9CC8-2A5C8D93B4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5576" y="4659801"/>
            <a:ext cx="3750224" cy="174099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Появление красной сыпи на коже человека после купания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9DF8076-D13A-476E-83AC-DB84781601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666" y="4655714"/>
            <a:ext cx="3750221" cy="174508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Вырубка лесов </a:t>
            </a:r>
          </a:p>
          <a:p>
            <a:pPr marL="0" indent="0" algn="ctr">
              <a:buNone/>
            </a:pPr>
            <a:r>
              <a:rPr lang="ru-RU" dirty="0" smtClean="0"/>
              <a:t>и использование устаревшей техники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0" y="1634436"/>
            <a:ext cx="3751263" cy="264932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8" y="1709209"/>
            <a:ext cx="3749675" cy="2499783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C64822A2-81D2-4BAF-9AE8-40CA56A53B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20888" y="1497131"/>
            <a:ext cx="3730708" cy="4903669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/>
              <a:t>В последние годы экологическое состояние озера стало вызывать </a:t>
            </a:r>
            <a:r>
              <a:rPr lang="ru-RU" dirty="0" smtClean="0">
                <a:solidFill>
                  <a:srgbClr val="FF0000"/>
                </a:solidFill>
              </a:rPr>
              <a:t>серьезные опасения!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1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686" y="378726"/>
            <a:ext cx="11839113" cy="50388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Флора и фауна озера </a:t>
            </a:r>
            <a:r>
              <a:rPr lang="ru-RU" sz="2800" b="1" dirty="0">
                <a:solidFill>
                  <a:prstClr val="black"/>
                </a:solidFill>
              </a:rPr>
              <a:t>Тургояк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25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10" y="2983832"/>
            <a:ext cx="3750224" cy="3176336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Хара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щетинистая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Полушник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озерный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575" y="2671012"/>
            <a:ext cx="3750224" cy="398245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8" y="2574714"/>
            <a:ext cx="3749675" cy="4078749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Мыльнянка лекарственная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5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6951BF-57C4-47B1-8F7C-787405727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638429"/>
            <a:ext cx="11839113" cy="50388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Флора и фауна  озера </a:t>
            </a:r>
            <a:r>
              <a:rPr lang="ru-RU" sz="2800" b="1" dirty="0">
                <a:solidFill>
                  <a:prstClr val="black"/>
                </a:solidFill>
              </a:rPr>
              <a:t>Тургояк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7EF8924-3F99-4D38-8EBA-DAC4569CBC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5575" y="5473715"/>
            <a:ext cx="3750224" cy="990147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вальдшнеп</a:t>
            </a:r>
            <a:endParaRPr lang="ru-RU" sz="40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9E0D755-1475-4699-B359-DA6F8504BA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2725" y="5473716"/>
            <a:ext cx="3750221" cy="990146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бобр</a:t>
            </a:r>
            <a:endParaRPr lang="ru-RU" sz="44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8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0" y="1708678"/>
            <a:ext cx="3751263" cy="3296457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1738375"/>
            <a:ext cx="3657600" cy="3266761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2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38" y="1709209"/>
            <a:ext cx="3749675" cy="3295927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2FBBB454-0ABC-49B1-9C52-B1BC6E543B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34149" y="5473716"/>
            <a:ext cx="3750224" cy="990147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сиг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12347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9D5A38-DD2E-4BDA-AF86-ED6704644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232416"/>
            <a:ext cx="11839113" cy="909899"/>
          </a:xfrm>
        </p:spPr>
        <p:txBody>
          <a:bodyPr/>
          <a:lstStyle/>
          <a:p>
            <a:pPr algn="ctr"/>
            <a:r>
              <a:rPr lang="ru-RU" sz="2800" b="1" dirty="0" smtClean="0"/>
              <a:t>Археологические находки и исторические объекты в окрестностях озера Тургояк</a:t>
            </a:r>
            <a:endParaRPr lang="ru-RU" sz="2800" b="1" dirty="0"/>
          </a:p>
        </p:txBody>
      </p:sp>
      <p:pic>
        <p:nvPicPr>
          <p:cNvPr id="22" name="Объект 21"/>
          <p:cNvPicPr>
            <a:picLocks noGrp="1" noChangeAspect="1"/>
          </p:cNvPicPr>
          <p:nvPr>
            <p:ph sz="quarter" idx="27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52" y="3987800"/>
            <a:ext cx="3311696" cy="2665662"/>
          </a:xfrm>
        </p:spPr>
      </p:pic>
      <p:pic>
        <p:nvPicPr>
          <p:cNvPr id="21" name="Объект 20"/>
          <p:cNvPicPr>
            <a:picLocks noGrp="1" noChangeAspect="1"/>
          </p:cNvPicPr>
          <p:nvPr>
            <p:ph sz="quarter" idx="28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568" y="3987800"/>
            <a:ext cx="3303427" cy="2665662"/>
          </a:xfrm>
        </p:spPr>
      </p:pic>
      <p:pic>
        <p:nvPicPr>
          <p:cNvPr id="26" name="Объект 25"/>
          <p:cNvPicPr>
            <a:picLocks noGrp="1" noChangeAspect="1"/>
          </p:cNvPicPr>
          <p:nvPr>
            <p:ph sz="quarter" idx="29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857" y="1316038"/>
            <a:ext cx="3308848" cy="2413751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quarter" idx="3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8" y="1316038"/>
            <a:ext cx="3297662" cy="2413751"/>
          </a:xfrm>
        </p:spPr>
      </p:pic>
      <p:pic>
        <p:nvPicPr>
          <p:cNvPr id="20" name="Объект 19"/>
          <p:cNvPicPr>
            <a:picLocks noGrp="1" noChangeAspect="1"/>
          </p:cNvPicPr>
          <p:nvPr>
            <p:ph sz="quarter" idx="30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08" y="3987799"/>
            <a:ext cx="3327522" cy="2665663"/>
          </a:xfrm>
        </p:spPr>
      </p:pic>
      <p:pic>
        <p:nvPicPr>
          <p:cNvPr id="27" name="Объект 26"/>
          <p:cNvPicPr>
            <a:picLocks noGrp="1" noChangeAspect="1"/>
          </p:cNvPicPr>
          <p:nvPr>
            <p:ph sz="quarter" idx="18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225" y="1359496"/>
            <a:ext cx="3765550" cy="2370293"/>
          </a:xfrm>
        </p:spPr>
      </p:pic>
    </p:spTree>
    <p:extLst>
      <p:ext uri="{BB962C8B-B14F-4D97-AF65-F5344CB8AC3E}">
        <p14:creationId xmlns:p14="http://schemas.microsoft.com/office/powerpoint/2010/main" val="1795682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BAD11B-14AE-4ED8-B086-6C2627F82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288758"/>
            <a:ext cx="11839113" cy="541421"/>
          </a:xfrm>
        </p:spPr>
        <p:txBody>
          <a:bodyPr/>
          <a:lstStyle/>
          <a:p>
            <a:pPr algn="ctr"/>
            <a:r>
              <a:rPr lang="ru-RU" sz="2800" b="1" dirty="0" smtClean="0"/>
              <a:t>Сравнение озера Тургояк с озером Байкал</a:t>
            </a:r>
            <a:endParaRPr lang="ru-RU" sz="2800" b="1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8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36" y="1831406"/>
            <a:ext cx="3751263" cy="4323112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126CFBE1-4FCA-4BC0-886B-2A97AC86E1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8" y="1831406"/>
            <a:ext cx="3749675" cy="4323112"/>
          </a:xfr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130574"/>
              </p:ext>
            </p:extLst>
          </p:nvPr>
        </p:nvGraphicFramePr>
        <p:xfrm>
          <a:off x="4230645" y="1316655"/>
          <a:ext cx="3830514" cy="5389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257">
                  <a:extLst>
                    <a:ext uri="{9D8B030D-6E8A-4147-A177-3AD203B41FA5}">
                      <a16:colId xmlns:a16="http://schemas.microsoft.com/office/drawing/2014/main" xmlns="" val="228327287"/>
                    </a:ext>
                  </a:extLst>
                </a:gridCol>
                <a:gridCol w="1915257">
                  <a:extLst>
                    <a:ext uri="{9D8B030D-6E8A-4147-A177-3AD203B41FA5}">
                      <a16:colId xmlns:a16="http://schemas.microsoft.com/office/drawing/2014/main" xmlns="" val="4046069177"/>
                    </a:ext>
                  </a:extLst>
                </a:gridCol>
              </a:tblGrid>
              <a:tr h="691555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Тургояк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Байкал</a:t>
                      </a:r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0555837"/>
                  </a:ext>
                </a:extLst>
              </a:tr>
              <a:tr h="99237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природные объекты, которые привлекают туристы 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5955800"/>
                  </a:ext>
                </a:extLst>
              </a:tr>
              <a:tr h="69155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озера пресноводные 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9043396"/>
                  </a:ext>
                </a:extLst>
              </a:tr>
              <a:tr h="99237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вода</a:t>
                      </a:r>
                      <a:r>
                        <a:rPr lang="ru-RU" sz="2000" b="1" baseline="0" dirty="0" smtClean="0"/>
                        <a:t> в них</a:t>
                      </a:r>
                      <a:r>
                        <a:rPr lang="ru-RU" sz="2000" b="1" dirty="0" smtClean="0"/>
                        <a:t> чистая,</a:t>
                      </a:r>
                      <a:r>
                        <a:rPr lang="ru-RU" sz="2000" b="1" baseline="0" dirty="0" smtClean="0"/>
                        <a:t> прозрачная и мягкая, насыщенная кислородом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2731866"/>
                  </a:ext>
                </a:extLst>
              </a:tr>
              <a:tr h="99237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вода</a:t>
                      </a:r>
                      <a:r>
                        <a:rPr lang="ru-RU" sz="2000" b="1" baseline="0" dirty="0" smtClean="0"/>
                        <a:t> в них </a:t>
                      </a:r>
                      <a:r>
                        <a:rPr lang="ru-RU" sz="2000" b="1" dirty="0" smtClean="0"/>
                        <a:t> кристальная, исцеляет и оздоровляет человека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8929505"/>
                  </a:ext>
                </a:extLst>
              </a:tr>
              <a:tr h="99237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вода в</a:t>
                      </a:r>
                      <a:r>
                        <a:rPr lang="ru-RU" sz="2000" b="1" baseline="0" dirty="0" smtClean="0"/>
                        <a:t> них</a:t>
                      </a:r>
                      <a:r>
                        <a:rPr lang="ru-RU" sz="2000" b="1" dirty="0" smtClean="0"/>
                        <a:t> очень холодная, так как бьют ключи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8428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661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16E1C5-953B-4D58-A259-811914726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440" y="323231"/>
            <a:ext cx="11839113" cy="504290"/>
          </a:xfrm>
        </p:spPr>
        <p:txBody>
          <a:bodyPr/>
          <a:lstStyle/>
          <a:p>
            <a:pPr algn="ctr"/>
            <a:r>
              <a:rPr lang="ru-RU" sz="2800" b="1" dirty="0" smtClean="0"/>
              <a:t>Информационный буклет</a:t>
            </a:r>
            <a:endParaRPr lang="ru-RU" sz="28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44" y="1142316"/>
            <a:ext cx="9601607" cy="5423375"/>
          </a:xfrm>
        </p:spPr>
      </p:pic>
    </p:spTree>
    <p:extLst>
      <p:ext uri="{BB962C8B-B14F-4D97-AF65-F5344CB8AC3E}">
        <p14:creationId xmlns:p14="http://schemas.microsoft.com/office/powerpoint/2010/main" val="1473212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C287BF-7A0F-4F1D-8605-B5E66565D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216569"/>
            <a:ext cx="11839113" cy="589548"/>
          </a:xfrm>
        </p:spPr>
        <p:txBody>
          <a:bodyPr/>
          <a:lstStyle/>
          <a:p>
            <a:pPr algn="ctr"/>
            <a:r>
              <a:rPr lang="ru-RU" sz="2800" b="1" dirty="0" smtClean="0"/>
              <a:t>Список литературы</a:t>
            </a:r>
            <a:endParaRPr lang="ru-RU" sz="28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22FE9A2-3750-4594-93C5-EBC8E3F112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686" y="991807"/>
            <a:ext cx="11839113" cy="5709782"/>
          </a:xfrm>
        </p:spPr>
        <p:txBody>
          <a:bodyPr/>
          <a:lstStyle/>
          <a:p>
            <a:pPr marL="7429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Тургояк (озеро) — Википедия [Электронный ресурс] //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wikipedia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org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Режим доступа: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https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://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wikipedia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org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wiki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тургояк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_(озеро), свободный. -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Загл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с экрана</a:t>
            </a:r>
          </a:p>
          <a:p>
            <a:pPr marL="7429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Озеро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Тургояк – «уральский Байкал». Остров Веры [Электронный ресурс] //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uraloved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Режим доступа: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https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://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uraloved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ozero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turgoyak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свободный. -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Загл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с экрана</a:t>
            </a:r>
          </a:p>
          <a:p>
            <a:pPr marL="7429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Озеро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Тургояк: описание, где находится, история, легенды [Электронный ресурс] //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bolshayastrana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Режим доступа: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https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://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bolshayastrana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dostoprimechatelnosti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chelyabinskaya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oblast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ozero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turgoyak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-467, свободный. -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Загл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с экрана</a:t>
            </a:r>
          </a:p>
          <a:p>
            <a:pPr marL="7429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История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названия озера Тургояк Ходит несколько... [Электронный ресурс] //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vk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Режим доступа: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https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://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vk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wall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-161636745_797, свободный. -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Загл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с экрана</a:t>
            </a:r>
          </a:p>
          <a:p>
            <a:pPr marL="7429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Тургояк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дальнейшее развитие туризма [Электронный ресурс] //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nashural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Режим доступа: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https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://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nashural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article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turgoyak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dalnejshee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razvitie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turizma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/, свободный. -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Загл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с экрана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00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8B6A0B-2B6D-462B-A434-7C3A23594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4" y="156411"/>
            <a:ext cx="11839113" cy="469232"/>
          </a:xfrm>
        </p:spPr>
        <p:txBody>
          <a:bodyPr/>
          <a:lstStyle/>
          <a:p>
            <a:pPr algn="ctr"/>
            <a:r>
              <a:rPr lang="ru-RU" sz="2800" b="1" dirty="0" smtClean="0"/>
              <a:t>Содержание</a:t>
            </a:r>
            <a:endParaRPr lang="ru-RU" sz="28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A519B0-5C6D-4275-8738-539D1A3851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788" y="745959"/>
            <a:ext cx="11705009" cy="5923314"/>
          </a:xfrm>
          <a:prstGeom prst="round2SameRect">
            <a:avLst>
              <a:gd name="adj1" fmla="val 16459"/>
              <a:gd name="adj2" fmla="val 0"/>
            </a:avLst>
          </a:prstGeom>
        </p:spPr>
        <p:txBody>
          <a:bodyPr/>
          <a:lstStyle/>
          <a:p>
            <a:pPr marL="0" indent="0">
              <a:buNone/>
            </a:pPr>
            <a:r>
              <a:rPr lang="ru-RU" sz="1800" b="1" dirty="0" smtClean="0"/>
              <a:t>Введение </a:t>
            </a:r>
          </a:p>
          <a:p>
            <a:pPr marL="0" indent="0">
              <a:buNone/>
            </a:pPr>
            <a:r>
              <a:rPr lang="ru-RU" sz="1800" b="1" dirty="0" smtClean="0"/>
              <a:t>1. Теоретическая часть</a:t>
            </a:r>
          </a:p>
          <a:p>
            <a:pPr marL="0" indent="0">
              <a:buNone/>
            </a:pPr>
            <a:r>
              <a:rPr lang="ru-RU" sz="1800" dirty="0" smtClean="0"/>
              <a:t>1.1. Географическое положение и природные особенности озера Тургояк</a:t>
            </a:r>
          </a:p>
          <a:p>
            <a:pPr marL="0" indent="0">
              <a:buNone/>
            </a:pPr>
            <a:r>
              <a:rPr lang="ru-RU" sz="1800" dirty="0" smtClean="0"/>
              <a:t>1.2. История и происхождение названия озера Тургояк</a:t>
            </a:r>
          </a:p>
          <a:p>
            <a:pPr marL="0" indent="0">
              <a:buNone/>
            </a:pPr>
            <a:r>
              <a:rPr lang="ru-RU" sz="1800" dirty="0" smtClean="0"/>
              <a:t>1.3. Культурное и религиозное значение озера Тургояк для местных жителей</a:t>
            </a:r>
          </a:p>
          <a:p>
            <a:pPr marL="0" indent="0">
              <a:buNone/>
            </a:pPr>
            <a:r>
              <a:rPr lang="ru-RU" sz="1800" dirty="0" smtClean="0"/>
              <a:t>1.4. Туристический потенциал озера Тургояк</a:t>
            </a:r>
          </a:p>
          <a:p>
            <a:pPr marL="0" indent="0">
              <a:buNone/>
            </a:pPr>
            <a:r>
              <a:rPr lang="ru-RU" sz="1800" dirty="0" smtClean="0"/>
              <a:t>1.5. Экологическое состояние озера Тургояк</a:t>
            </a:r>
          </a:p>
          <a:p>
            <a:pPr marL="0" indent="0">
              <a:buNone/>
            </a:pPr>
            <a:r>
              <a:rPr lang="ru-RU" sz="1800" dirty="0" smtClean="0"/>
              <a:t>1.6.Фауна и флора озера Тургояк</a:t>
            </a:r>
          </a:p>
          <a:p>
            <a:pPr marL="0" indent="0">
              <a:buNone/>
            </a:pPr>
            <a:r>
              <a:rPr lang="ru-RU" sz="1800" dirty="0" smtClean="0"/>
              <a:t>1.7. Археологические находки и исторические объекты в окрестностях озера Тургояк</a:t>
            </a:r>
          </a:p>
          <a:p>
            <a:pPr marL="0" indent="0">
              <a:buNone/>
            </a:pPr>
            <a:r>
              <a:rPr lang="ru-RU" sz="1800" dirty="0" smtClean="0"/>
              <a:t>1.8. Сравнение озера Тургояк с озером Байкал</a:t>
            </a:r>
          </a:p>
          <a:p>
            <a:pPr marL="0" indent="0">
              <a:buNone/>
            </a:pPr>
            <a:r>
              <a:rPr lang="ru-RU" sz="1800" b="1" dirty="0" smtClean="0"/>
              <a:t>2. Практическая часть</a:t>
            </a:r>
          </a:p>
          <a:p>
            <a:pPr marL="0" indent="0">
              <a:buNone/>
            </a:pPr>
            <a:r>
              <a:rPr lang="ru-RU" sz="1800" dirty="0" smtClean="0"/>
              <a:t>2.1. Создание информационного буклета « Тургояк. История уральского Байкала»</a:t>
            </a:r>
          </a:p>
          <a:p>
            <a:pPr marL="0" indent="0">
              <a:buNone/>
            </a:pPr>
            <a:r>
              <a:rPr lang="ru-RU" sz="1800" dirty="0" smtClean="0"/>
              <a:t>Заключение</a:t>
            </a:r>
          </a:p>
          <a:p>
            <a:pPr marL="0" indent="0">
              <a:buNone/>
            </a:pPr>
            <a:r>
              <a:rPr lang="ru-RU" sz="1800" b="1" dirty="0" smtClean="0"/>
              <a:t>Список литературы</a:t>
            </a:r>
          </a:p>
          <a:p>
            <a:pPr marL="0" indent="0">
              <a:buNone/>
            </a:pPr>
            <a:r>
              <a:rPr lang="ru-RU" sz="1800" b="1" dirty="0" smtClean="0"/>
              <a:t>Приложение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50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3146E40-098C-4508-8646-D9FD72FDC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1464" y="1010653"/>
            <a:ext cx="8001000" cy="4427621"/>
          </a:xfrm>
        </p:spPr>
        <p:txBody>
          <a:bodyPr/>
          <a:lstStyle/>
          <a:p>
            <a:r>
              <a:rPr lang="ru-RU" sz="1600" b="1" dirty="0" smtClean="0"/>
              <a:t>МОУ «Межозерная ООШ»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Индивидуальный проект</a:t>
            </a:r>
          </a:p>
          <a:p>
            <a:r>
              <a:rPr lang="ru-RU" sz="1600" b="1" dirty="0" smtClean="0"/>
              <a:t>Тип проекта: информационно – познавательный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Тема проекта: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/>
              <a:t>«Тургояк. История уральского Байкала</a:t>
            </a:r>
            <a:r>
              <a:rPr lang="ru-RU" b="1" dirty="0" smtClean="0"/>
              <a:t>»</a:t>
            </a:r>
          </a:p>
          <a:p>
            <a:endParaRPr lang="ru-RU" sz="1400" b="1" dirty="0" smtClean="0"/>
          </a:p>
          <a:p>
            <a:pPr algn="r"/>
            <a:r>
              <a:rPr lang="ru-RU" sz="1400" b="1" dirty="0" smtClean="0"/>
              <a:t>Автор проекта: </a:t>
            </a:r>
            <a:r>
              <a:rPr lang="ru-RU" sz="1400" b="1" dirty="0" smtClean="0"/>
              <a:t>………..</a:t>
            </a:r>
            <a:r>
              <a:rPr lang="ru-RU" sz="1400" b="1" dirty="0" smtClean="0"/>
              <a:t>, </a:t>
            </a:r>
            <a:r>
              <a:rPr lang="ru-RU" sz="1400" b="1" dirty="0" smtClean="0"/>
              <a:t>обучающийся </a:t>
            </a:r>
            <a:r>
              <a:rPr lang="ru-RU" sz="1400" b="1" dirty="0" smtClean="0"/>
              <a:t>……….</a:t>
            </a:r>
            <a:r>
              <a:rPr lang="ru-RU" sz="1400" b="1" dirty="0" smtClean="0"/>
              <a:t> </a:t>
            </a:r>
            <a:r>
              <a:rPr lang="ru-RU" sz="1400" b="1" dirty="0" smtClean="0"/>
              <a:t>класса </a:t>
            </a:r>
          </a:p>
          <a:p>
            <a:pPr algn="r"/>
            <a:r>
              <a:rPr lang="ru-RU" sz="1400" b="1" dirty="0" smtClean="0"/>
              <a:t>Наставник проекта: </a:t>
            </a:r>
            <a:r>
              <a:rPr lang="ru-RU" sz="1400" b="1" dirty="0" smtClean="0"/>
              <a:t>…………</a:t>
            </a:r>
            <a:r>
              <a:rPr lang="ru-RU" sz="1400" b="1" dirty="0" smtClean="0"/>
              <a:t> </a:t>
            </a:r>
            <a:r>
              <a:rPr lang="ru-RU" sz="1400" b="1" dirty="0" smtClean="0"/>
              <a:t>Светлана Викторовна, </a:t>
            </a:r>
          </a:p>
          <a:p>
            <a:pPr algn="r"/>
            <a:r>
              <a:rPr lang="ru-RU" sz="1400" b="1" dirty="0"/>
              <a:t>у</a:t>
            </a:r>
            <a:r>
              <a:rPr lang="ru-RU" sz="1400" b="1" dirty="0" smtClean="0"/>
              <a:t>читель начальных классов 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Межозерный, </a:t>
            </a:r>
            <a:r>
              <a:rPr lang="ru-RU" sz="1400" b="1" dirty="0" smtClean="0"/>
              <a:t>………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8109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686" y="281781"/>
            <a:ext cx="11839113" cy="504290"/>
          </a:xfrm>
        </p:spPr>
        <p:txBody>
          <a:bodyPr/>
          <a:lstStyle/>
          <a:p>
            <a:pPr algn="ctr"/>
            <a:r>
              <a:rPr lang="ru-RU" sz="2800" dirty="0" smtClean="0"/>
              <a:t>Результат опроса обучающихся 7 «а» класса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52888" y="1148217"/>
            <a:ext cx="11839112" cy="535261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2400" dirty="0" smtClean="0"/>
              <a:t>Слышали ли вы ранее про озеро Тургояк в Челябинской области?</a:t>
            </a:r>
            <a:endParaRPr lang="ru-RU" sz="2400" dirty="0"/>
          </a:p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10735804"/>
              </p:ext>
            </p:extLst>
          </p:nvPr>
        </p:nvGraphicFramePr>
        <p:xfrm>
          <a:off x="1046747" y="2093495"/>
          <a:ext cx="10443411" cy="4271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81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686" y="173665"/>
            <a:ext cx="11839113" cy="968650"/>
          </a:xfrm>
        </p:spPr>
        <p:txBody>
          <a:bodyPr/>
          <a:lstStyle/>
          <a:p>
            <a:r>
              <a:rPr lang="ru-RU" sz="2000" b="1" dirty="0" smtClean="0"/>
              <a:t>Цель проекта</a:t>
            </a:r>
            <a:r>
              <a:rPr lang="ru-RU" sz="2000" dirty="0" smtClean="0"/>
              <a:t>: расширить знания  моих одноклассников о природе и истории озера Тургояк, привлечь внимание общественности к его сохранению </a:t>
            </a:r>
            <a:r>
              <a:rPr lang="ru-RU" sz="2000" dirty="0"/>
              <a:t>и</a:t>
            </a:r>
            <a:r>
              <a:rPr lang="ru-RU" sz="2000" dirty="0" smtClean="0"/>
              <a:t> уважению к культурному наследию Челябинской области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Задачи проекта:</a:t>
            </a:r>
          </a:p>
          <a:p>
            <a:pPr marL="0" indent="0">
              <a:buNone/>
            </a:pPr>
            <a:endParaRPr lang="ru-RU" sz="2400" dirty="0" smtClean="0"/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ru-RU" sz="2400" dirty="0"/>
              <a:t>Провести анкетирование одноклассников для популяризации </a:t>
            </a:r>
            <a:r>
              <a:rPr lang="ru-RU" sz="2400" dirty="0" smtClean="0"/>
              <a:t>уникального природного объекта, расположенного в Уральском регионе.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Проанализировать литературу по теме проекта и подобрать необходимую информацию про природу и историю озера Тургояк.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ru-RU" sz="2400" dirty="0" smtClean="0"/>
              <a:t>Рассмотреть различные аспекты, связанные с озером Тургояк. 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ru-RU" sz="2400" dirty="0" smtClean="0"/>
              <a:t>Сравнить озеро Тургояк с озером Байкал, чтобы выявить уникальные черты и особенности каждого из них.</a:t>
            </a:r>
            <a:endParaRPr lang="ru-RU" sz="2400" dirty="0"/>
          </a:p>
          <a:p>
            <a:pPr marL="514350" indent="-514350">
              <a:buAutoNum type="arabicPeriod"/>
            </a:pPr>
            <a:r>
              <a:rPr lang="ru-RU" sz="2400" dirty="0" smtClean="0"/>
              <a:t>Создать  информационный буклет о природе и истории озера Тургояк. </a:t>
            </a:r>
          </a:p>
        </p:txBody>
      </p:sp>
    </p:spTree>
    <p:extLst>
      <p:ext uri="{BB962C8B-B14F-4D97-AF65-F5344CB8AC3E}">
        <p14:creationId xmlns:p14="http://schemas.microsoft.com/office/powerpoint/2010/main" val="222753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C779CC-4A1D-4F2E-8306-4BE206211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231474"/>
            <a:ext cx="11839113" cy="910841"/>
          </a:xfrm>
        </p:spPr>
        <p:txBody>
          <a:bodyPr/>
          <a:lstStyle/>
          <a:p>
            <a:pPr algn="ctr"/>
            <a:r>
              <a:rPr lang="ru-RU" sz="2800" b="1" dirty="0" smtClean="0"/>
              <a:t>Географическое положение и природные особенности </a:t>
            </a:r>
            <a:br>
              <a:rPr lang="ru-RU" sz="2800" b="1" dirty="0" smtClean="0"/>
            </a:br>
            <a:r>
              <a:rPr lang="ru-RU" sz="2800" b="1" dirty="0" smtClean="0"/>
              <a:t>озера Тургояк</a:t>
            </a:r>
            <a:endParaRPr lang="ru-RU" sz="28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32C08F1-E156-41D7-8902-DAD3CA6F0E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200" dirty="0" smtClean="0"/>
              <a:t>Озеро </a:t>
            </a:r>
            <a:r>
              <a:rPr lang="ru-RU" sz="3200" dirty="0"/>
              <a:t>Тургояк находится на западных склонах </a:t>
            </a:r>
            <a:r>
              <a:rPr lang="ru-RU" sz="3200" dirty="0" err="1"/>
              <a:t>Ильменского</a:t>
            </a:r>
            <a:r>
              <a:rPr lang="ru-RU" sz="3200" dirty="0"/>
              <a:t> хребта Южного Урала и расположено в предгорной котловине на северо-восточной окраине города Миасс.</a:t>
            </a:r>
          </a:p>
          <a:p>
            <a:pPr marL="0" indent="0" algn="ctr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ABCA31E-9233-4CB0-812A-413A9DAC52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687" y="1316659"/>
            <a:ext cx="5427998" cy="53526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" y="1316658"/>
            <a:ext cx="5451414" cy="535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BCF676-D25C-4715-B83B-887D1C315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231878"/>
            <a:ext cx="11839113" cy="910437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Географическое положение и природные особенности </a:t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ru-RU" sz="2800" b="1" dirty="0">
                <a:solidFill>
                  <a:prstClr val="black"/>
                </a:solidFill>
              </a:rPr>
              <a:t>озера Тургояк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D8AA3D-EE2D-4203-B52D-CB5CB4FEDDF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231078" y="1315706"/>
            <a:ext cx="3764159" cy="220504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Размеры — 6,9х6,8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км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9728D73-0F15-43EE-B97A-492986162F38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Площадь Тургояка составляет —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26,4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кв. км 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3EB3317-986F-4396-98D4-7E65C854BC7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301789" y="4072627"/>
            <a:ext cx="3704010" cy="22086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Высота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над уровнем моря — 319,5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7F289AD-66C4-4D59-AD07-B086F022E01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166686" y="4072627"/>
            <a:ext cx="3764159" cy="22050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Максимальная глубина Тургояка — 34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86551668-0FF6-4A3C-89AE-D8A9D34BF129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Протяженность береговой линии — 27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км</a:t>
            </a:r>
            <a:endParaRPr lang="ru-RU" dirty="0"/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xmlns="" id="{47F289AD-66C4-4D59-AD07-B086F022E015}"/>
              </a:ext>
            </a:extLst>
          </p:cNvPr>
          <p:cNvSpPr txBox="1">
            <a:spLocks/>
          </p:cNvSpPr>
          <p:nvPr/>
        </p:nvSpPr>
        <p:spPr>
          <a:xfrm>
            <a:off x="4349665" y="4072627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Средняя глубина — 19,2 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0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9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880411-AACE-4F92-8D1D-418BC1052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362926"/>
            <a:ext cx="11839113" cy="503349"/>
          </a:xfrm>
        </p:spPr>
        <p:txBody>
          <a:bodyPr/>
          <a:lstStyle/>
          <a:p>
            <a:pPr algn="ctr"/>
            <a:r>
              <a:rPr lang="ru-RU" sz="2800" b="1" dirty="0" smtClean="0"/>
              <a:t>История и происхождение названия озера Тургояк</a:t>
            </a:r>
            <a:endParaRPr lang="ru-RU" sz="28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FC9292D-2E35-4C1C-B18D-A2AC88568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6653" y="1006445"/>
            <a:ext cx="5729145" cy="114720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 smtClean="0"/>
              <a:t>Гояк</a:t>
            </a:r>
            <a:r>
              <a:rPr lang="ru-RU" sz="2400" dirty="0" smtClean="0"/>
              <a:t> – прекрасная девушка, которую вылечил Тур водой, принесенной из озера Байкал</a:t>
            </a:r>
            <a:endParaRPr lang="ru-RU" sz="2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DBDE2DD-87EF-4CAC-974B-6889403163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684" y="1006445"/>
            <a:ext cx="5729145" cy="114720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Тур – славный юноша, родившийся на берегу озера Байкал</a:t>
            </a:r>
            <a:endParaRPr lang="ru-RU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5" y="2647054"/>
            <a:ext cx="5729288" cy="404250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4" y="2647056"/>
            <a:ext cx="5729287" cy="4042502"/>
          </a:xfrm>
        </p:spPr>
      </p:pic>
    </p:spTree>
    <p:extLst>
      <p:ext uri="{BB962C8B-B14F-4D97-AF65-F5344CB8AC3E}">
        <p14:creationId xmlns:p14="http://schemas.microsoft.com/office/powerpoint/2010/main" val="141144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811</Words>
  <Application>Microsoft Office PowerPoint</Application>
  <PresentationFormat>Произвольный</PresentationFormat>
  <Paragraphs>113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Wingdings</vt:lpstr>
      <vt:lpstr>Bahnschrift SemiCondensed</vt:lpstr>
      <vt:lpstr>Times New Roman</vt:lpstr>
      <vt:lpstr>Calibri</vt:lpstr>
      <vt:lpstr>Book Antiqua</vt:lpstr>
      <vt:lpstr>Тема Office</vt:lpstr>
      <vt:lpstr>Презентация PowerPoint</vt:lpstr>
      <vt:lpstr>Содержание</vt:lpstr>
      <vt:lpstr>Результат опроса обучающихся 7 «а» класса</vt:lpstr>
      <vt:lpstr>Цель проекта: расширить знания  моих одноклассников о природе и истории озера Тургояк, привлечь внимание общественности к его сохранению и уважению к культурному наследию Челябинской области</vt:lpstr>
      <vt:lpstr>Презентация PowerPoint</vt:lpstr>
      <vt:lpstr>Географическое положение и природные особенности  озера Тургояк</vt:lpstr>
      <vt:lpstr>Географическое положение и природные особенности  озера Тургояк</vt:lpstr>
      <vt:lpstr>Презентация PowerPoint</vt:lpstr>
      <vt:lpstr>История и происхождение названия озера Тургояк</vt:lpstr>
      <vt:lpstr>История и происхождение названия озера Тургояк</vt:lpstr>
      <vt:lpstr>Культурное и религиозное значение озера Тургояк  для местных жителей</vt:lpstr>
      <vt:lpstr>Туристический потенциал озера Тургояк</vt:lpstr>
      <vt:lpstr>Экологическое состояние озера Тургояк</vt:lpstr>
      <vt:lpstr>Флора и фауна озера Тургояк</vt:lpstr>
      <vt:lpstr>Флора и фауна  озера Тургояк</vt:lpstr>
      <vt:lpstr>Археологические находки и исторические объекты в окрестностях озера Тургояк</vt:lpstr>
      <vt:lpstr>Сравнение озера Тургояк с озером Байкал</vt:lpstr>
      <vt:lpstr>Информационный буклет</vt:lpstr>
      <vt:lpstr>Список литературы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description>fonik.ru</dc:description>
  <cp:lastModifiedBy>user</cp:lastModifiedBy>
  <cp:revision>53</cp:revision>
  <dcterms:created xsi:type="dcterms:W3CDTF">2020-05-03T07:48:59Z</dcterms:created>
  <dcterms:modified xsi:type="dcterms:W3CDTF">2025-02-02T15:17:32Z</dcterms:modified>
</cp:coreProperties>
</file>