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4" r:id="rId9"/>
    <p:sldId id="262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3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21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4000496" y="3857628"/>
            <a:ext cx="4900612" cy="1752600"/>
          </a:xfrm>
        </p:spPr>
        <p:txBody>
          <a:bodyPr>
            <a:normAutofit fontScale="92500" lnSpcReduction="20000"/>
          </a:bodyPr>
          <a:lstStyle/>
          <a:p>
            <a:pPr algn="r">
              <a:buNone/>
            </a:pPr>
            <a:r>
              <a:rPr lang="ru-RU" sz="24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Составила:</a:t>
            </a:r>
            <a:r>
              <a:rPr lang="ru-RU" sz="2400" dirty="0" smtClean="0">
                <a:cs typeface="Times New Roman" panose="02020603050405020304" pitchFamily="18" charset="0"/>
              </a:rPr>
              <a:t> преподаватель</a:t>
            </a:r>
            <a:endParaRPr lang="ru-RU" sz="2400" dirty="0" smtClean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algn="r">
              <a:buNone/>
            </a:pPr>
            <a:r>
              <a:rPr lang="ru-RU" sz="2400" dirty="0" smtClean="0"/>
              <a:t>ГБПОУ НСО «</a:t>
            </a:r>
            <a:r>
              <a:rPr lang="ru-RU" sz="2400" dirty="0" err="1" smtClean="0"/>
              <a:t>НКССиС</a:t>
            </a:r>
            <a:r>
              <a:rPr lang="ru-RU" sz="2400" dirty="0" smtClean="0"/>
              <a:t>» г.Новосибирск</a:t>
            </a:r>
          </a:p>
          <a:p>
            <a:pPr algn="r">
              <a:buNone/>
            </a:pPr>
            <a:r>
              <a:rPr lang="ru-RU" sz="2400" dirty="0" smtClean="0"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cs typeface="Times New Roman" panose="02020603050405020304" pitchFamily="18" charset="0"/>
              </a:rPr>
              <a:t>Громыко Ольга Григорьевна</a:t>
            </a:r>
            <a:endParaRPr lang="ru-RU" sz="2400" b="1" dirty="0" smtClean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algn="r">
              <a:buNone/>
            </a:pPr>
            <a:r>
              <a:rPr lang="ru-RU" sz="24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86000" y="2911936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r">
              <a:spcBef>
                <a:spcPct val="20000"/>
              </a:spcBef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1571604" y="1920822"/>
            <a:ext cx="592284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Times New Roman" pitchFamily="18" charset="0"/>
                <a:cs typeface="Arial" pitchFamily="34" charset="0"/>
              </a:rPr>
              <a:t>Чановский район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000" dirty="0" smtClean="0">
                <a:latin typeface="Constantia" pitchFamily="18" charset="0"/>
                <a:ea typeface="Times New Roman" pitchFamily="18" charset="0"/>
                <a:cs typeface="Arial" pitchFamily="34" charset="0"/>
              </a:rPr>
              <a:t>Новосибирской области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nstantia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6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260648"/>
            <a:ext cx="950122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/>
              <a:t>Административная </a:t>
            </a:r>
            <a:r>
              <a:rPr lang="ru-RU" sz="3200" dirty="0" smtClean="0"/>
              <a:t>география</a:t>
            </a:r>
          </a:p>
          <a:p>
            <a:pPr algn="ctr"/>
            <a:r>
              <a:rPr lang="ru-RU" sz="3200" dirty="0" smtClean="0"/>
              <a:t>Проект «Моя малая Родина»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-142908" y="142852"/>
            <a:ext cx="9429816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900" dirty="0" smtClean="0"/>
              <a:t>Озеро Чаны — это уникальная бессточная водная система. Состоит из трех малосоленых озер — </a:t>
            </a:r>
            <a:r>
              <a:rPr lang="ru-RU" sz="1900" dirty="0" err="1" smtClean="0"/>
              <a:t>Яркуля</a:t>
            </a:r>
            <a:r>
              <a:rPr lang="ru-RU" sz="1900" dirty="0" smtClean="0"/>
              <a:t>, Больших Чанов и Малых Чанов, многочисленных плесов, соединенных протоками и пересыхающими участками. </a:t>
            </a:r>
            <a:endParaRPr lang="ru-RU" sz="19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643438" y="1928802"/>
            <a:ext cx="34258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i="1" dirty="0" smtClean="0"/>
              <a:t>Озеро Чаны. Снимок из космоса.</a:t>
            </a:r>
            <a:endParaRPr lang="ru-RU" i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000628" y="6072206"/>
            <a:ext cx="39449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 smtClean="0"/>
              <a:t>Озеро Чаны. Карта Новосибирской области</a:t>
            </a:r>
            <a:endParaRPr lang="ru-RU" i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85720" y="4272677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Озеро захватывает часть Барабинской низменности, расположено в окружении лесостепей, с южной стороны — бескрайних степей. Пополняются Чаны за счет талых вод, а также рек Каргата и Чулыма, впадающих в Малые Чаны. Каждая из трех частей озера отличается своей соленостью, грунтом, глубиной и растительностью.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22532" name="Picture 4" descr="C:\Users\Olga\Desktop\ozero_Chany_1-550x368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3071810"/>
            <a:ext cx="4071966" cy="2824170"/>
          </a:xfrm>
          <a:prstGeom prst="rect">
            <a:avLst/>
          </a:prstGeom>
          <a:noFill/>
        </p:spPr>
      </p:pic>
      <p:pic>
        <p:nvPicPr>
          <p:cNvPr id="22533" name="Picture 5" descr="C:\Users\Olga\Desktop\озеро-Чаны-с-космос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214422"/>
            <a:ext cx="4143404" cy="30718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214942" y="285728"/>
            <a:ext cx="371474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Озеро появилось 10-13 тысяч лет тому назад. Впервые о водоеме упоминается в XVI - XVII веках, в начальный период освоения Сибири. Впервые водоем описал немецкий ученый и естествоиспытатель Петер </a:t>
            </a:r>
            <a:r>
              <a:rPr lang="ru-RU" dirty="0" err="1" smtClean="0"/>
              <a:t>Симон</a:t>
            </a:r>
            <a:r>
              <a:rPr lang="ru-RU" dirty="0" smtClean="0"/>
              <a:t> Паллас в 1786 году.</a:t>
            </a:r>
            <a:endParaRPr lang="ru-RU" dirty="0"/>
          </a:p>
        </p:txBody>
      </p:sp>
      <p:pic>
        <p:nvPicPr>
          <p:cNvPr id="23554" name="Picture 2" descr="C:\Users\Olga\Desktop\Новая папка (2)\image008_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214290"/>
            <a:ext cx="5110166" cy="250033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42844" y="271462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i="1" dirty="0" smtClean="0"/>
              <a:t>Озеро Чаны на карте </a:t>
            </a:r>
            <a:r>
              <a:rPr lang="ru-RU" i="1" dirty="0" err="1" smtClean="0"/>
              <a:t>Колыванского</a:t>
            </a:r>
            <a:r>
              <a:rPr lang="ru-RU" i="1" dirty="0" smtClean="0"/>
              <a:t> наместничества 1796 год</a:t>
            </a:r>
            <a:endParaRPr lang="ru-RU" i="1" dirty="0"/>
          </a:p>
        </p:txBody>
      </p:sp>
      <p:pic>
        <p:nvPicPr>
          <p:cNvPr id="23555" name="Picture 3" descr="C:\Users\Olga\Desktop\Новая папка (2)\skhema_ozera_chan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3357562"/>
            <a:ext cx="3929058" cy="2857520"/>
          </a:xfrm>
          <a:prstGeom prst="rect">
            <a:avLst/>
          </a:prstGeom>
          <a:noFill/>
        </p:spPr>
      </p:pic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0" y="6211669"/>
            <a:ext cx="421481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tantia" pitchFamily="18" charset="0"/>
                <a:ea typeface="Times New Roman" pitchFamily="18" charset="0"/>
                <a:cs typeface="Arial" pitchFamily="34" charset="0"/>
              </a:rPr>
              <a:t>Карта </a:t>
            </a:r>
            <a:r>
              <a:rPr kumimoji="0" lang="ru-RU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tantia" pitchFamily="18" charset="0"/>
                <a:ea typeface="Times New Roman" pitchFamily="18" charset="0"/>
                <a:cs typeface="Arial" pitchFamily="34" charset="0"/>
              </a:rPr>
              <a:t>Купинской</a:t>
            </a:r>
            <a:r>
              <a:rPr kumimoji="0" lang="ru-RU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tantia" pitchFamily="18" charset="0"/>
                <a:ea typeface="Times New Roman" pitchFamily="18" charset="0"/>
                <a:cs typeface="Arial" pitchFamily="34" charset="0"/>
              </a:rPr>
              <a:t> и </a:t>
            </a:r>
            <a:r>
              <a:rPr kumimoji="0" lang="ru-RU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tantia" pitchFamily="18" charset="0"/>
                <a:ea typeface="Times New Roman" pitchFamily="18" charset="0"/>
                <a:cs typeface="Arial" pitchFamily="34" charset="0"/>
              </a:rPr>
              <a:t>Юдинской</a:t>
            </a:r>
            <a:r>
              <a:rPr kumimoji="0" lang="ru-RU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tantia" pitchFamily="18" charset="0"/>
                <a:ea typeface="Times New Roman" pitchFamily="18" charset="0"/>
                <a:cs typeface="Arial" pitchFamily="34" charset="0"/>
              </a:rPr>
              <a:t> волости – 1908 год</a:t>
            </a:r>
            <a:endParaRPr kumimoji="0" lang="ru-RU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nstantia" pitchFamily="18" charset="0"/>
              <a:cs typeface="Arial" pitchFamily="34" charset="0"/>
            </a:endParaRPr>
          </a:p>
        </p:txBody>
      </p:sp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4456422" y="105489"/>
            <a:ext cx="23115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355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9124" y="2928934"/>
            <a:ext cx="4357718" cy="3052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4572000" y="6072206"/>
            <a:ext cx="457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i="1" dirty="0" smtClean="0">
                <a:solidFill>
                  <a:srgbClr val="000000"/>
                </a:solidFill>
                <a:latin typeface="Constantia" pitchFamily="18" charset="0"/>
                <a:ea typeface="Times New Roman" pitchFamily="18" charset="0"/>
                <a:cs typeface="Arial" pitchFamily="34" charset="0"/>
              </a:rPr>
              <a:t>Озеро Чаны. </a:t>
            </a:r>
            <a:r>
              <a:rPr lang="ru-RU" i="1" dirty="0" err="1" smtClean="0">
                <a:solidFill>
                  <a:srgbClr val="000000"/>
                </a:solidFill>
                <a:latin typeface="Constantia" pitchFamily="18" charset="0"/>
                <a:ea typeface="Times New Roman" pitchFamily="18" charset="0"/>
                <a:cs typeface="Arial" pitchFamily="34" charset="0"/>
              </a:rPr>
              <a:t>Яндекс</a:t>
            </a:r>
            <a:r>
              <a:rPr lang="ru-RU" i="1" dirty="0" smtClean="0">
                <a:solidFill>
                  <a:srgbClr val="000000"/>
                </a:solidFill>
                <a:latin typeface="Constantia" pitchFamily="18" charset="0"/>
                <a:ea typeface="Times New Roman" pitchFamily="18" charset="0"/>
                <a:cs typeface="Arial" pitchFamily="34" charset="0"/>
              </a:rPr>
              <a:t> карта. 2018  год</a:t>
            </a:r>
            <a:endParaRPr lang="ru-RU" i="1" dirty="0" smtClean="0">
              <a:latin typeface="Constantia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42852"/>
            <a:ext cx="485778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/>
              <a:t>Площадь водоема изменяется в пределах 1500-3000 км². Простирается на 91 км в длину и 88 км — в ширину. Озеро совсем мелкое, средняя глубина — около двух метров, наибольшая — десяти метров. </a:t>
            </a:r>
            <a:endParaRPr lang="ru-RU" sz="2000" dirty="0"/>
          </a:p>
        </p:txBody>
      </p:sp>
      <p:pic>
        <p:nvPicPr>
          <p:cNvPr id="24579" name="Picture 3" descr="C:\Users\Olga\Desktop\Новая папка (2)\169859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2000240"/>
            <a:ext cx="4810156" cy="3071834"/>
          </a:xfrm>
          <a:prstGeom prst="rect">
            <a:avLst/>
          </a:prstGeom>
          <a:noFill/>
        </p:spPr>
      </p:pic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33929" y="3643314"/>
            <a:ext cx="4410071" cy="2662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5286380" y="6211669"/>
            <a:ext cx="34002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 smtClean="0"/>
              <a:t> Таблица. Динамика изменения площади озера Чаны</a:t>
            </a:r>
            <a:endParaRPr lang="ru-RU" i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143504" y="1285860"/>
            <a:ext cx="385762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/>
              <a:t>Многочисленные исследования показали, что площадь озера регулярно меняется. В 1994 году водоем был включен в список </a:t>
            </a:r>
            <a:r>
              <a:rPr lang="ru-RU" sz="2000" dirty="0" err="1" smtClean="0"/>
              <a:t>водно-болотно</a:t>
            </a:r>
            <a:r>
              <a:rPr lang="ru-RU" sz="2000" dirty="0" smtClean="0"/>
              <a:t> угодий с мировым значением. </a:t>
            </a:r>
            <a:endParaRPr lang="ru-RU" sz="2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42844" y="5143512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smtClean="0"/>
              <a:t>По данным </a:t>
            </a:r>
            <a:r>
              <a:rPr lang="ru-RU" dirty="0" err="1" smtClean="0"/>
              <a:t>Западно-Сибирского</a:t>
            </a:r>
            <a:r>
              <a:rPr lang="ru-RU" dirty="0" smtClean="0"/>
              <a:t> регионального центра приема и обработки спутниковых данных с 1979 по 1994 год площадь озера Чаны сократилась на 19,3%, </a:t>
            </a:r>
            <a:r>
              <a:rPr lang="ru-RU" dirty="0" err="1" smtClean="0"/>
              <a:t>Юдинского</a:t>
            </a:r>
            <a:r>
              <a:rPr lang="ru-RU" dirty="0" smtClean="0"/>
              <a:t> плеса на 40%.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142852"/>
            <a:ext cx="850112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 В озере насчитывается 70 больших и малых островов, все они имеют удлиненные очертания — вытянуты с юго-запада на северо-восток. Несколько из них являются природными памятниками.</a:t>
            </a:r>
            <a:endParaRPr lang="ru-RU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2500306"/>
            <a:ext cx="3143272" cy="330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1285860"/>
            <a:ext cx="3881431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642910" y="1428736"/>
            <a:ext cx="321471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i="1" dirty="0" smtClean="0"/>
              <a:t>Памятник природы регионального значения «Остров Медвежий». </a:t>
            </a:r>
            <a:r>
              <a:rPr lang="ru-RU" i="1" dirty="0" smtClean="0"/>
              <a:t/>
            </a:r>
            <a:br>
              <a:rPr lang="ru-RU" i="1" dirty="0" smtClean="0"/>
            </a:br>
            <a:endParaRPr lang="ru-RU" i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5750004"/>
            <a:ext cx="385765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i="1" dirty="0" smtClean="0"/>
              <a:t>Новосибирская область, Чановский</a:t>
            </a:r>
            <a:br>
              <a:rPr lang="ru-RU" sz="1600" i="1" dirty="0" smtClean="0"/>
            </a:br>
            <a:r>
              <a:rPr lang="ru-RU" sz="1600" i="1" dirty="0" smtClean="0"/>
              <a:t>район, 4 км от с. Таган, в районе </a:t>
            </a:r>
            <a:r>
              <a:rPr lang="ru-RU" sz="1600" i="1" dirty="0" err="1" smtClean="0"/>
              <a:t>Тагано</a:t>
            </a:r>
            <a:r>
              <a:rPr lang="ru-RU" sz="1600" i="1" dirty="0" smtClean="0"/>
              <a:t> - </a:t>
            </a:r>
            <a:r>
              <a:rPr lang="ru-RU" sz="1600" i="1" dirty="0" err="1" smtClean="0"/>
              <a:t>Казанцевского</a:t>
            </a:r>
            <a:r>
              <a:rPr lang="ru-RU" sz="1600" i="1" dirty="0" smtClean="0"/>
              <a:t> плеса озера Чаны </a:t>
            </a:r>
            <a:r>
              <a:rPr lang="ru-RU" i="1" dirty="0" smtClean="0"/>
              <a:t/>
            </a:r>
            <a:br>
              <a:rPr lang="ru-RU" i="1" dirty="0" smtClean="0"/>
            </a:br>
            <a:endParaRPr lang="ru-RU" i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857752" y="5572140"/>
            <a:ext cx="378618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 smtClean="0"/>
              <a:t>Памятник природы регионального значения «Остров </a:t>
            </a:r>
            <a:r>
              <a:rPr lang="ru-RU" i="1" dirty="0" err="1" smtClean="0"/>
              <a:t>Узкоредкий</a:t>
            </a:r>
            <a:r>
              <a:rPr lang="ru-RU" i="1" dirty="0" smtClean="0"/>
              <a:t>». </a:t>
            </a:r>
            <a:br>
              <a:rPr lang="ru-RU" i="1" dirty="0" smtClean="0"/>
            </a:br>
            <a:endParaRPr lang="ru-RU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642942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Памятники археологии</a:t>
            </a:r>
            <a:endParaRPr lang="ru-RU" sz="3200" dirty="0"/>
          </a:p>
        </p:txBody>
      </p:sp>
      <p:sp>
        <p:nvSpPr>
          <p:cNvPr id="11" name="Содержимое 10"/>
          <p:cNvSpPr>
            <a:spLocks noGrp="1"/>
          </p:cNvSpPr>
          <p:nvPr>
            <p:ph sz="half" idx="4294967295"/>
          </p:nvPr>
        </p:nvSpPr>
        <p:spPr>
          <a:xfrm>
            <a:off x="0" y="642918"/>
            <a:ext cx="4643438" cy="507209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900" dirty="0" smtClean="0"/>
              <a:t>      В районе находится 18 археологических памятников эпохи неолита, раннего и развитого бронзового века. В числе древних памятников:</a:t>
            </a:r>
            <a:br>
              <a:rPr lang="ru-RU" sz="1900" dirty="0" smtClean="0"/>
            </a:br>
            <a:r>
              <a:rPr lang="ru-RU" sz="1900" dirty="0" smtClean="0"/>
              <a:t>• </a:t>
            </a:r>
            <a:r>
              <a:rPr lang="ru-RU" sz="1900" b="1" dirty="0" smtClean="0"/>
              <a:t>курганный могильник у села </a:t>
            </a:r>
            <a:r>
              <a:rPr lang="ru-RU" sz="1900" b="1" dirty="0" err="1" smtClean="0"/>
              <a:t>Осинцево</a:t>
            </a:r>
            <a:r>
              <a:rPr lang="ru-RU" sz="1900" b="1" dirty="0" smtClean="0"/>
              <a:t>,</a:t>
            </a:r>
            <a:br>
              <a:rPr lang="ru-RU" sz="1900" b="1" dirty="0" smtClean="0"/>
            </a:br>
            <a:r>
              <a:rPr lang="ru-RU" sz="1900" b="1" dirty="0" smtClean="0"/>
              <a:t>• городище и памятник – поселение вблизи села Старая Преображенка,</a:t>
            </a:r>
            <a:br>
              <a:rPr lang="ru-RU" sz="1900" b="1" dirty="0" smtClean="0"/>
            </a:br>
            <a:r>
              <a:rPr lang="ru-RU" sz="1900" b="1" dirty="0" smtClean="0"/>
              <a:t>• могучие рукотворные холмы (курганы) от сел </a:t>
            </a:r>
            <a:r>
              <a:rPr lang="ru-RU" sz="1900" b="1" dirty="0" err="1" smtClean="0"/>
              <a:t>Сергино</a:t>
            </a:r>
            <a:r>
              <a:rPr lang="ru-RU" sz="1900" b="1" dirty="0" smtClean="0"/>
              <a:t>, </a:t>
            </a:r>
            <a:r>
              <a:rPr lang="ru-RU" sz="1900" b="1" dirty="0" err="1" smtClean="0"/>
              <a:t>Погорелка</a:t>
            </a:r>
            <a:r>
              <a:rPr lang="ru-RU" sz="1900" b="1" dirty="0" smtClean="0"/>
              <a:t>, через </a:t>
            </a:r>
            <a:r>
              <a:rPr lang="ru-RU" sz="1900" b="1" dirty="0" err="1" smtClean="0"/>
              <a:t>Тайлаково</a:t>
            </a:r>
            <a:r>
              <a:rPr lang="ru-RU" sz="1900" b="1" dirty="0" smtClean="0"/>
              <a:t> до Венгерово и др.</a:t>
            </a:r>
            <a:r>
              <a:rPr lang="ru-RU" sz="1900" dirty="0" smtClean="0"/>
              <a:t>                     Найденные захоронения и многочисленные фрагменты бытовых изделий позволяют исследователям реконструировать жизнь населения на территории района и всей Барабинской лесостепи 14–13 тысяч лет назад. </a:t>
            </a:r>
            <a:br>
              <a:rPr lang="ru-RU" sz="1900" dirty="0" smtClean="0"/>
            </a:br>
            <a:r>
              <a:rPr lang="ru-RU" sz="1900" dirty="0" smtClean="0"/>
              <a:t/>
            </a:r>
            <a:br>
              <a:rPr lang="ru-RU" sz="1900" dirty="0" smtClean="0"/>
            </a:br>
            <a:endParaRPr lang="ru-RU" sz="1900" dirty="0" smtClean="0"/>
          </a:p>
          <a:p>
            <a:endParaRPr lang="ru-RU" sz="1900" dirty="0"/>
          </a:p>
        </p:txBody>
      </p:sp>
      <p:pic>
        <p:nvPicPr>
          <p:cNvPr id="26626" name="Pictur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90" y="1000108"/>
            <a:ext cx="3878266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42844" y="0"/>
            <a:ext cx="8229600" cy="857232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Памятники истории</a:t>
            </a:r>
            <a:endParaRPr lang="ru-RU" sz="3200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80" y="1285860"/>
            <a:ext cx="2843217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5286380" y="642918"/>
            <a:ext cx="292895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i="1" dirty="0" smtClean="0"/>
              <a:t>Водонапорная башня. Конец 19 в.</a:t>
            </a:r>
            <a:endParaRPr lang="ru-RU" sz="2000" i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643570" y="4643446"/>
            <a:ext cx="235742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dirty="0" smtClean="0"/>
              <a:t> Башня была построена в конце 19 века, одновременно с началом строительства железной дороги.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1571612"/>
            <a:ext cx="3643338" cy="2357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571472" y="4071942"/>
            <a:ext cx="371477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Старинное село Покровка стоит на старом Московском тракте, по которому в прошлых веках шло все торговое движение Сибири . На сегодняшний день лавка купца Мельникова продолжает служить по своему назначению, в здании находится магазин.</a:t>
            </a:r>
            <a:br>
              <a:rPr lang="ru-RU" dirty="0" smtClean="0"/>
            </a:br>
            <a:r>
              <a:rPr lang="ru-RU" dirty="0" smtClean="0"/>
              <a:t>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42910" y="857232"/>
            <a:ext cx="335758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i="1" dirty="0" smtClean="0"/>
              <a:t>Торговая лавка купца П.И. Мельникова. 1910 г. 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8229600" cy="857232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Памятники истории</a:t>
            </a:r>
            <a:endParaRPr lang="ru-RU" sz="3200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000108"/>
            <a:ext cx="3857652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3071810"/>
            <a:ext cx="3976681" cy="2833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429124" y="857232"/>
            <a:ext cx="4357686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/>
              <a:t> Есть на селе достопримечательность, которой гордятся люди, – церковь, построенная примерно в 1899 году из местного кирпича. Говорят, что ее фундамент я</a:t>
            </a:r>
            <a:br>
              <a:rPr lang="ru-RU" sz="2000" dirty="0" smtClean="0"/>
            </a:br>
            <a:r>
              <a:rPr lang="ru-RU" sz="2000" dirty="0" smtClean="0"/>
              <a:t>замешан на яичных желтках 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5715016"/>
            <a:ext cx="392909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i="1" dirty="0" smtClean="0"/>
              <a:t>Церковь Святого Николая Чудотворца . Чановский район,    д. </a:t>
            </a:r>
            <a:r>
              <a:rPr lang="ru-RU" sz="2000" i="1" dirty="0" err="1" smtClean="0"/>
              <a:t>Блюдцы</a:t>
            </a:r>
            <a:r>
              <a:rPr lang="ru-RU" sz="2000" dirty="0" smtClean="0"/>
              <a:t> 1989 </a:t>
            </a:r>
            <a:r>
              <a:rPr lang="ru-RU" sz="2000" i="1" dirty="0" smtClean="0"/>
              <a:t>г. 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i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000628" y="5857892"/>
            <a:ext cx="335758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i="1" dirty="0" smtClean="0"/>
              <a:t>Дом священника. Чановский район,    д. </a:t>
            </a:r>
            <a:r>
              <a:rPr lang="ru-RU" sz="2000" i="1" dirty="0" err="1" smtClean="0"/>
              <a:t>Блюдцы</a:t>
            </a:r>
            <a:r>
              <a:rPr lang="ru-RU" sz="2000" dirty="0" smtClean="0"/>
              <a:t>  1988 </a:t>
            </a:r>
            <a:r>
              <a:rPr lang="ru-RU" sz="2000" i="1" dirty="0" smtClean="0"/>
              <a:t>г.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42852"/>
            <a:ext cx="8229600" cy="785818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Население </a:t>
            </a:r>
            <a:r>
              <a:rPr lang="ru-RU" sz="3200" dirty="0" err="1" smtClean="0"/>
              <a:t>Чановского</a:t>
            </a:r>
            <a:r>
              <a:rPr lang="ru-RU" sz="3200" dirty="0" smtClean="0"/>
              <a:t> района</a:t>
            </a:r>
            <a:endParaRPr lang="ru-RU" sz="3200" dirty="0"/>
          </a:p>
        </p:txBody>
      </p:sp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357158" y="1000108"/>
            <a:ext cx="3643338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tantia" pitchFamily="18" charset="0"/>
                <a:ea typeface="Times New Roman" pitchFamily="18" charset="0"/>
                <a:cs typeface="Arial" pitchFamily="34" charset="0"/>
              </a:rPr>
              <a:t>Чановский район служит примером единения народа и сохранения культурных традиций. </a:t>
            </a:r>
            <a:r>
              <a:rPr lang="ru-RU" sz="2000" dirty="0" smtClean="0">
                <a:solidFill>
                  <a:srgbClr val="000000"/>
                </a:solidFill>
                <a:latin typeface="Constantia" pitchFamily="18" charset="0"/>
                <a:ea typeface="Times New Roman" pitchFamily="18" charset="0"/>
                <a:cs typeface="Arial" pitchFamily="34" charset="0"/>
              </a:rPr>
              <a:t>Н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tantia" pitchFamily="18" charset="0"/>
                <a:ea typeface="Times New Roman" pitchFamily="18" charset="0"/>
                <a:cs typeface="Arial" pitchFamily="34" charset="0"/>
              </a:rPr>
              <a:t>а территории района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tantia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tantia" pitchFamily="18" charset="0"/>
                <a:ea typeface="Times New Roman" pitchFamily="18" charset="0"/>
                <a:cs typeface="Arial" pitchFamily="34" charset="0"/>
              </a:rPr>
              <a:t>проживают   большие и малые народности. </a:t>
            </a:r>
            <a:r>
              <a:rPr lang="ru-RU" sz="2000" dirty="0" smtClean="0">
                <a:solidFill>
                  <a:srgbClr val="000000"/>
                </a:solidFill>
                <a:latin typeface="Constantia" pitchFamily="18" charset="0"/>
                <a:ea typeface="Times New Roman" pitchFamily="18" charset="0"/>
                <a:cs typeface="Arial" pitchFamily="34" charset="0"/>
              </a:rPr>
              <a:t>Первыми коренными жителями этих мест принято считать  Барабинских татар (</a:t>
            </a:r>
            <a:r>
              <a:rPr lang="ru-RU" sz="2000" dirty="0" err="1" smtClean="0">
                <a:latin typeface="Constantia" pitchFamily="18" charset="0"/>
              </a:rPr>
              <a:t>Барабинцы</a:t>
            </a:r>
            <a:r>
              <a:rPr lang="ru-RU" sz="2000" dirty="0" smtClean="0">
                <a:latin typeface="Constantia" pitchFamily="18" charset="0"/>
              </a:rPr>
              <a:t>, </a:t>
            </a:r>
            <a:r>
              <a:rPr lang="ru-RU" sz="2000" dirty="0" err="1" smtClean="0">
                <a:latin typeface="Constantia" pitchFamily="18" charset="0"/>
              </a:rPr>
              <a:t>барабинские</a:t>
            </a:r>
            <a:r>
              <a:rPr lang="ru-RU" sz="2000" dirty="0" smtClean="0">
                <a:latin typeface="Constantia" pitchFamily="18" charset="0"/>
              </a:rPr>
              <a:t> татары, тюрки </a:t>
            </a:r>
            <a:r>
              <a:rPr lang="ru-RU" sz="2000" i="1" dirty="0" err="1" smtClean="0">
                <a:latin typeface="Constantia" pitchFamily="18" charset="0"/>
              </a:rPr>
              <a:t>Барабы</a:t>
            </a:r>
            <a:r>
              <a:rPr lang="ru-RU" sz="2000" dirty="0" smtClean="0">
                <a:latin typeface="Constantia" pitchFamily="18" charset="0"/>
              </a:rPr>
              <a:t>, самоназвание «</a:t>
            </a:r>
            <a:r>
              <a:rPr lang="ru-RU" sz="2000" dirty="0" err="1" smtClean="0">
                <a:latin typeface="Constantia" pitchFamily="18" charset="0"/>
              </a:rPr>
              <a:t>бараба</a:t>
            </a:r>
            <a:r>
              <a:rPr lang="ru-RU" sz="2000" dirty="0" smtClean="0">
                <a:latin typeface="Constantia" pitchFamily="18" charset="0"/>
              </a:rPr>
              <a:t>», «</a:t>
            </a:r>
            <a:r>
              <a:rPr lang="ru-RU" sz="2000" dirty="0" err="1" smtClean="0">
                <a:latin typeface="Constantia" pitchFamily="18" charset="0"/>
              </a:rPr>
              <a:t>барама</a:t>
            </a:r>
            <a:r>
              <a:rPr lang="ru-RU" sz="2000" dirty="0" smtClean="0">
                <a:latin typeface="Constantia" pitchFamily="18" charset="0"/>
              </a:rPr>
              <a:t>»).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000000"/>
                </a:solidFill>
                <a:latin typeface="Constantia" pitchFamily="18" charset="0"/>
                <a:ea typeface="Times New Roman" pitchFamily="18" charset="0"/>
                <a:cs typeface="Arial" pitchFamily="34" charset="0"/>
              </a:rPr>
              <a:t>Это - коренная тюркоязычная этническая группа </a:t>
            </a:r>
            <a:r>
              <a:rPr lang="ru-RU" sz="2000" dirty="0" err="1" smtClean="0">
                <a:solidFill>
                  <a:srgbClr val="000000"/>
                </a:solidFill>
                <a:latin typeface="Constantia" pitchFamily="18" charset="0"/>
                <a:ea typeface="Times New Roman" pitchFamily="18" charset="0"/>
                <a:cs typeface="Arial" pitchFamily="34" charset="0"/>
              </a:rPr>
              <a:t>Западно-Сибирской</a:t>
            </a:r>
            <a:r>
              <a:rPr lang="ru-RU" sz="2000" dirty="0" smtClean="0">
                <a:solidFill>
                  <a:srgbClr val="000000"/>
                </a:solidFill>
                <a:latin typeface="Constantia" pitchFamily="18" charset="0"/>
                <a:ea typeface="Times New Roman" pitchFamily="18" charset="0"/>
                <a:cs typeface="Arial" pitchFamily="34" charset="0"/>
              </a:rPr>
              <a:t> равнины. </a:t>
            </a:r>
            <a:r>
              <a:rPr lang="ru-RU" sz="2000" dirty="0" smtClean="0"/>
              <a:t> 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nstantia" pitchFamily="18" charset="0"/>
              <a:cs typeface="Arial" pitchFamily="34" charset="0"/>
            </a:endParaRP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1934" y="1571612"/>
            <a:ext cx="4829169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286380" y="5429264"/>
            <a:ext cx="273664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i="1" dirty="0" smtClean="0">
                <a:latin typeface="Constantia" pitchFamily="18" charset="0"/>
              </a:rPr>
              <a:t>Барабинские татары</a:t>
            </a:r>
            <a:endParaRPr lang="ru-RU" sz="20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143000"/>
          </a:xfrm>
        </p:spPr>
        <p:txBody>
          <a:bodyPr>
            <a:noAutofit/>
          </a:bodyPr>
          <a:lstStyle/>
          <a:p>
            <a:r>
              <a:rPr lang="ru-RU" sz="2400" dirty="0" smtClean="0"/>
              <a:t>На территории многонационального </a:t>
            </a:r>
            <a:r>
              <a:rPr lang="ru-RU" sz="2400" dirty="0" err="1" smtClean="0"/>
              <a:t>Чановского</a:t>
            </a:r>
            <a:r>
              <a:rPr lang="ru-RU" sz="2400" dirty="0" smtClean="0"/>
              <a:t> района действует Центр национальных культур, в который входят восемь объединений:</a:t>
            </a:r>
            <a:endParaRPr lang="ru-RU" sz="2400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4294967295"/>
          </p:nvPr>
        </p:nvSpPr>
        <p:spPr>
          <a:xfrm>
            <a:off x="0" y="1600200"/>
            <a:ext cx="4038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132" y="1357298"/>
            <a:ext cx="2714644" cy="2014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3643314"/>
            <a:ext cx="2428892" cy="1714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4643446"/>
            <a:ext cx="2428892" cy="184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7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44" y="1357298"/>
            <a:ext cx="2428892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Прямоугольник 14"/>
          <p:cNvSpPr/>
          <p:nvPr/>
        </p:nvSpPr>
        <p:spPr>
          <a:xfrm>
            <a:off x="5715008" y="3429000"/>
            <a:ext cx="28575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 smtClean="0"/>
              <a:t>Филиал Российско-немецкого дома в рабочем поселке Чаны</a:t>
            </a:r>
            <a:endParaRPr lang="ru-RU" i="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714612" y="1785926"/>
            <a:ext cx="214615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 smtClean="0"/>
              <a:t>Центр немецкой культуры в поселке Юрки</a:t>
            </a:r>
            <a:endParaRPr lang="ru-RU" i="1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7215206" y="4857760"/>
            <a:ext cx="178591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 smtClean="0"/>
              <a:t>Центр казахской культуры «</a:t>
            </a:r>
            <a:r>
              <a:rPr lang="ru-RU" i="1" dirty="0" err="1" smtClean="0"/>
              <a:t>Шолпан</a:t>
            </a:r>
            <a:r>
              <a:rPr lang="ru-RU" i="1" dirty="0" smtClean="0"/>
              <a:t>» в селе Моховое</a:t>
            </a:r>
            <a:endParaRPr lang="ru-RU" i="1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786050" y="3786190"/>
            <a:ext cx="185738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 smtClean="0"/>
              <a:t>Филиал областного центра белорусской культуры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715436" cy="1143000"/>
          </a:xfrm>
        </p:spPr>
        <p:txBody>
          <a:bodyPr>
            <a:normAutofit fontScale="90000"/>
          </a:bodyPr>
          <a:lstStyle/>
          <a:p>
            <a:r>
              <a:rPr lang="ru-RU" sz="2400" dirty="0" smtClean="0"/>
              <a:t>Деятельность Центра направлена на сохранение и пропаганду национальной культуры народов,</a:t>
            </a:r>
            <a:br>
              <a:rPr lang="ru-RU" sz="2400" dirty="0" smtClean="0"/>
            </a:br>
            <a:r>
              <a:rPr lang="ru-RU" sz="2400" dirty="0" smtClean="0"/>
              <a:t>проживающих на территории района, и укрепление межнациональной дружбы. </a:t>
            </a:r>
            <a:endParaRPr lang="ru-RU" sz="2400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500174"/>
            <a:ext cx="2333625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1928802"/>
            <a:ext cx="2428875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57356" y="3857628"/>
            <a:ext cx="2314575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388" y="4572008"/>
            <a:ext cx="2419350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857224" y="385762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358066" y="1928802"/>
            <a:ext cx="178593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 smtClean="0"/>
              <a:t>Центр татарской культуры «</a:t>
            </a:r>
            <a:r>
              <a:rPr lang="ru-RU" i="1" dirty="0" err="1" smtClean="0"/>
              <a:t>Дуслык</a:t>
            </a:r>
            <a:r>
              <a:rPr lang="ru-RU" i="1" dirty="0" smtClean="0"/>
              <a:t>» в деревне </a:t>
            </a:r>
            <a:r>
              <a:rPr lang="ru-RU" i="1" dirty="0" err="1" smtClean="0"/>
              <a:t>Тармакуль</a:t>
            </a:r>
            <a:endParaRPr lang="ru-RU" i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572000" y="4714884"/>
            <a:ext cx="178593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 smtClean="0"/>
              <a:t>Центр эстонской культуры «</a:t>
            </a:r>
            <a:r>
              <a:rPr lang="ru-RU" i="1" dirty="0" err="1" smtClean="0"/>
              <a:t>Kасте</a:t>
            </a:r>
            <a:r>
              <a:rPr lang="ru-RU" i="1" dirty="0" smtClean="0"/>
              <a:t>» в деревне </a:t>
            </a:r>
            <a:r>
              <a:rPr lang="ru-RU" i="1" dirty="0" err="1" smtClean="0"/>
              <a:t>Орав</a:t>
            </a:r>
            <a:r>
              <a:rPr lang="ru-RU" dirty="0" err="1" smtClean="0"/>
              <a:t>ка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928926" y="1571612"/>
            <a:ext cx="185738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 smtClean="0"/>
              <a:t>Центр русской культуры «</a:t>
            </a:r>
            <a:r>
              <a:rPr lang="ru-RU" i="1" dirty="0" err="1" smtClean="0"/>
              <a:t>Русичи</a:t>
            </a:r>
            <a:r>
              <a:rPr lang="ru-RU" i="1" dirty="0" smtClean="0"/>
              <a:t>» в рабочем поселке Чаны </a:t>
            </a:r>
            <a:endParaRPr lang="ru-RU" i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0" y="3929066"/>
            <a:ext cx="185737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 smtClean="0"/>
              <a:t>Центр украинской культуры, созданный на базе ДК села Песчаное Озеро </a:t>
            </a:r>
            <a:br>
              <a:rPr lang="ru-RU" i="1" dirty="0" smtClean="0"/>
            </a:br>
            <a:endParaRPr lang="ru-RU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dirty="0" smtClean="0"/>
              <a:t>Чановский район</a:t>
            </a:r>
            <a:endParaRPr lang="ru-RU" sz="4000" dirty="0"/>
          </a:p>
        </p:txBody>
      </p:sp>
      <p:pic>
        <p:nvPicPr>
          <p:cNvPr id="1027" name="Picture 3" descr="C:\Users\Olga\Desktop\Новая папка (2)\Risunok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285860"/>
            <a:ext cx="8072494" cy="5143536"/>
          </a:xfrm>
          <a:prstGeom prst="rect">
            <a:avLst/>
          </a:prstGeom>
          <a:noFill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3702" y="2285992"/>
            <a:ext cx="1285884" cy="1498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 descr="C:\Users\Olga\Desktop\7234eb30d92e9c15a44608187887875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5072074"/>
            <a:ext cx="1857388" cy="12144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8229600" cy="785818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Достопримечательности </a:t>
            </a:r>
            <a:endParaRPr lang="ru-RU" sz="2800" dirty="0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071546"/>
            <a:ext cx="49149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4500570"/>
            <a:ext cx="4876800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000628" y="714356"/>
            <a:ext cx="4000496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/>
              <a:t>Курорт «Озеро Карачи» по праву считается крупнейшей универсальной сибирской здравницей. Он представляет собой своеобразный оазис среди просторов Барабинской лесостепи. Курорт расположен </a:t>
            </a:r>
            <a:br>
              <a:rPr lang="ru-RU" sz="2000" dirty="0" smtClean="0"/>
            </a:br>
            <a:r>
              <a:rPr lang="ru-RU" sz="2000" dirty="0" smtClean="0"/>
              <a:t>на узкой гриве между соленым озером Карачи с севера и пресным озером </a:t>
            </a:r>
            <a:r>
              <a:rPr lang="ru-RU" sz="2000" dirty="0" err="1" smtClean="0"/>
              <a:t>Узункуль</a:t>
            </a:r>
            <a:r>
              <a:rPr lang="ru-RU" sz="2000" dirty="0" smtClean="0"/>
              <a:t> - с юга.  Озеро богато целебными грязями.</a:t>
            </a:r>
            <a:endParaRPr lang="ru-RU" sz="2000" i="1" dirty="0" smtClean="0"/>
          </a:p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214414" y="714356"/>
            <a:ext cx="25894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/>
              <a:t>Курорт «Озеро Карачи»</a:t>
            </a:r>
            <a:endParaRPr lang="ru-RU" i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357686" y="6488668"/>
            <a:ext cx="46292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/>
              <a:t>Озеро Карачи. Прибрежная курортная зона.</a:t>
            </a:r>
            <a:endParaRPr lang="ru-RU" i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4149566"/>
            <a:ext cx="4214810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900" dirty="0" smtClean="0"/>
              <a:t>Красота озера Карачи – именно оно дало жизнь курорту – поражает воображение. Особенно оно</a:t>
            </a:r>
            <a:br>
              <a:rPr lang="ru-RU" sz="1900" dirty="0" smtClean="0"/>
            </a:br>
            <a:r>
              <a:rPr lang="ru-RU" sz="1900" dirty="0" smtClean="0"/>
              <a:t>прекрасно в утреннее и вечернее время, когда поверхность приобретает необычный густо-розовый цвет,</a:t>
            </a:r>
            <a:br>
              <a:rPr lang="ru-RU" sz="1900" dirty="0" smtClean="0"/>
            </a:br>
            <a:r>
              <a:rPr lang="ru-RU" sz="1900" dirty="0" smtClean="0"/>
              <a:t>который нельзя увидеть в пресном озере. Глубина озера достигает 2 м.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500066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Достопримечательности</a:t>
            </a:r>
            <a:endParaRPr lang="ru-RU" sz="3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00034" y="857232"/>
            <a:ext cx="4572000" cy="184665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dirty="0" smtClean="0"/>
              <a:t>Чановский краеведческий музей. Открытие </a:t>
            </a:r>
            <a:r>
              <a:rPr lang="ru-RU" sz="2400" dirty="0" err="1" smtClean="0"/>
              <a:t>Чановского</a:t>
            </a:r>
            <a:r>
              <a:rPr lang="ru-RU" sz="2400" dirty="0" smtClean="0"/>
              <a:t> краеведческого музея состоялось 7 ноября 1987 года.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714620"/>
            <a:ext cx="4829175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7950" y="857232"/>
            <a:ext cx="2495550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57884" y="3429000"/>
            <a:ext cx="2200275" cy="237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214282" y="550070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smtClean="0"/>
              <a:t>В настоящее время в музее числится более трех тысяч экспонатов .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0"/>
            <a:ext cx="8586790" cy="114300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Особенности хозяйства </a:t>
            </a:r>
            <a:r>
              <a:rPr lang="ru-RU" sz="2800" dirty="0" err="1" smtClean="0"/>
              <a:t>Чановского</a:t>
            </a:r>
            <a:r>
              <a:rPr lang="ru-RU" sz="2800" dirty="0" smtClean="0"/>
              <a:t> района.</a:t>
            </a: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85720" y="857232"/>
            <a:ext cx="378621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400" dirty="0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3286124"/>
            <a:ext cx="3714776" cy="2262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14282" y="5643578"/>
            <a:ext cx="435771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Минеральная вода "</a:t>
            </a:r>
            <a:r>
              <a:rPr lang="ru-RU" dirty="0" err="1" smtClean="0"/>
              <a:t>Карачинская</a:t>
            </a:r>
            <a:r>
              <a:rPr lang="ru-RU" dirty="0" smtClean="0"/>
              <a:t>" находится в пятерке лидеров в России по объемам продажи минеральной воды.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857752" y="1357298"/>
            <a:ext cx="397032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 Более 60% территории </a:t>
            </a:r>
            <a:r>
              <a:rPr lang="ru-RU" dirty="0" err="1" smtClean="0"/>
              <a:t>Чановского</a:t>
            </a:r>
            <a:r>
              <a:rPr lang="ru-RU" dirty="0" smtClean="0"/>
              <a:t> района — </a:t>
            </a:r>
            <a:r>
              <a:rPr lang="ru-RU" dirty="0" err="1" smtClean="0"/>
              <a:t>сельхозугодья</a:t>
            </a:r>
            <a:r>
              <a:rPr lang="ru-RU" dirty="0" smtClean="0"/>
              <a:t>.  В районе осуществляют свою деятельность 17 аграрных предприятий, 21 крестьянско-фермерское хозяйство.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000628" y="5072074"/>
            <a:ext cx="392905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В </a:t>
            </a:r>
            <a:r>
              <a:rPr lang="ru-RU" dirty="0" err="1" smtClean="0"/>
              <a:t>Чановском</a:t>
            </a:r>
            <a:r>
              <a:rPr lang="ru-RU" dirty="0" smtClean="0"/>
              <a:t> районе сегодня возрождают овцеводство. Фермеры </a:t>
            </a:r>
            <a:r>
              <a:rPr lang="ru-RU" dirty="0" err="1" smtClean="0"/>
              <a:t>Чановского</a:t>
            </a:r>
            <a:r>
              <a:rPr lang="ru-RU" dirty="0" smtClean="0"/>
              <a:t> района начали разводить уникальных племенных овец привезённых из Горного Алтая.</a:t>
            </a:r>
          </a:p>
          <a:p>
            <a:pPr algn="ctr"/>
            <a:endParaRPr lang="ru-RU" dirty="0"/>
          </a:p>
        </p:txBody>
      </p:sp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2857496"/>
            <a:ext cx="3671858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285720" y="1000108"/>
            <a:ext cx="442912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/>
              <a:t>Настоящей визитной карточкой </a:t>
            </a:r>
            <a:r>
              <a:rPr lang="ru-RU" sz="2000" dirty="0" err="1" smtClean="0"/>
              <a:t>Чановского</a:t>
            </a:r>
            <a:r>
              <a:rPr lang="ru-RU" sz="2000" dirty="0" smtClean="0"/>
              <a:t> района является открытый в 1958 году в курортном районе минеральный источник, вода которого близка по химическому составу к кавказским минеральным водам.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Рыбный промысел</a:t>
            </a:r>
            <a:endParaRPr lang="ru-RU" sz="3200" dirty="0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000108"/>
            <a:ext cx="4143404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4500562" y="1134231"/>
            <a:ext cx="4357718" cy="535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Озеро Чаны Большинство видов рыб, обитающих в озере, имеют блестящую чешую серебристого цвета. Об этом даже сложена древняя красивая легенда. В ней говорится, что тысячелетия назад в чистые воды озера с луны тянулась тоненькая дорожка, по которой на Землю приходили жители Луны. Их кожа была серебристого цвета. Как-то, когда гости с Луны в очередной раз спустились на озеро, случилось извержение вулкана. Пепел при этом поднялся очень высоко и не позволил опуститься лунной дорожке. Из-за этого лунные гости так и не смогли возвратиться домой. Тогда им пришлось навсегда поселиться в глубинах озера, и они обратились в прекрасных рыб с серебристой чешуей.</a:t>
            </a:r>
            <a:endParaRPr kumimoji="0" lang="ru-RU" b="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8596" y="3786190"/>
            <a:ext cx="3643306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/>
              <a:t>Благородный судак, наваристый окунь,</a:t>
            </a:r>
            <a:br>
              <a:rPr lang="ru-RU" sz="2000" dirty="0" smtClean="0"/>
            </a:br>
            <a:r>
              <a:rPr lang="ru-RU" sz="2000" dirty="0" smtClean="0"/>
              <a:t>жирный сазан, язь, чебак, карась – «меню»</a:t>
            </a:r>
            <a:br>
              <a:rPr lang="ru-RU" sz="2000" dirty="0" smtClean="0"/>
            </a:br>
            <a:r>
              <a:rPr lang="ru-RU" sz="2000" dirty="0" smtClean="0"/>
              <a:t>рыбака, очутившегося хотя бы однажды</a:t>
            </a:r>
            <a:br>
              <a:rPr lang="ru-RU" sz="2000" dirty="0" smtClean="0"/>
            </a:br>
            <a:r>
              <a:rPr lang="ru-RU" sz="2000" dirty="0" smtClean="0"/>
              <a:t>на озере Чаны.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42852"/>
            <a:ext cx="8229600" cy="71438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Охота</a:t>
            </a:r>
            <a:endParaRPr lang="ru-RU" sz="3200" dirty="0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0496" y="1214422"/>
            <a:ext cx="4857750" cy="441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85720" y="1142984"/>
            <a:ext cx="342899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/>
              <a:t>На территории </a:t>
            </a:r>
            <a:r>
              <a:rPr lang="ru-RU" sz="2000" dirty="0" err="1" smtClean="0"/>
              <a:t>Чановского</a:t>
            </a:r>
            <a:r>
              <a:rPr lang="ru-RU" sz="2000" dirty="0" smtClean="0"/>
              <a:t> района действуют:</a:t>
            </a:r>
            <a:br>
              <a:rPr lang="ru-RU" sz="2000" dirty="0" smtClean="0"/>
            </a:br>
            <a:r>
              <a:rPr lang="ru-RU" sz="2000" dirty="0" smtClean="0"/>
              <a:t>• три охотничьих базы с инфраструктурой для проживания охотников,</a:t>
            </a:r>
            <a:br>
              <a:rPr lang="ru-RU" sz="2000" dirty="0" smtClean="0"/>
            </a:br>
            <a:r>
              <a:rPr lang="ru-RU" sz="2000" dirty="0" smtClean="0"/>
              <a:t>• питомник по воспроизводству дикого кабана,</a:t>
            </a:r>
            <a:br>
              <a:rPr lang="ru-RU" sz="2000" dirty="0" smtClean="0"/>
            </a:br>
            <a:r>
              <a:rPr lang="ru-RU" sz="2000" dirty="0" smtClean="0"/>
              <a:t>• питомник по воспроизводству китайского фазана,</a:t>
            </a:r>
            <a:br>
              <a:rPr lang="ru-RU" sz="2000" dirty="0" smtClean="0"/>
            </a:br>
            <a:r>
              <a:rPr lang="ru-RU" sz="2000" dirty="0" smtClean="0"/>
              <a:t>• 200 га посевных полей для подкормки животных. </a:t>
            </a:r>
            <a:br>
              <a:rPr lang="ru-RU" sz="2000" dirty="0" smtClean="0"/>
            </a:b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286380" y="642918"/>
            <a:ext cx="3571900" cy="1714512"/>
          </a:xfrm>
        </p:spPr>
        <p:txBody>
          <a:bodyPr>
            <a:noAutofit/>
          </a:bodyPr>
          <a:lstStyle/>
          <a:p>
            <a:r>
              <a:rPr lang="ru-RU" sz="2800" dirty="0" smtClean="0"/>
              <a:t>«</a:t>
            </a:r>
            <a:r>
              <a:rPr lang="ru-RU" sz="2800" i="1" dirty="0" smtClean="0"/>
              <a:t>Синь озер небесная, степь со всех сторон, Родина чудесная - Чановский район!» </a:t>
            </a:r>
            <a:endParaRPr lang="ru-RU" sz="2800" i="1" dirty="0"/>
          </a:p>
        </p:txBody>
      </p:sp>
      <p:pic>
        <p:nvPicPr>
          <p:cNvPr id="37890" name="Picture 2" descr="C:\Users\Olga\Desktop\Новая папка (2)\aecdf99d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42852"/>
            <a:ext cx="4857752" cy="3429000"/>
          </a:xfrm>
          <a:prstGeom prst="rect">
            <a:avLst/>
          </a:prstGeom>
          <a:noFill/>
        </p:spPr>
      </p:pic>
      <p:pic>
        <p:nvPicPr>
          <p:cNvPr id="37891" name="Picture 3" descr="C:\Users\Olga\Desktop\Новая папка (2)\3e2988481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2" y="3071810"/>
            <a:ext cx="4857752" cy="368617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57158" y="4500570"/>
            <a:ext cx="350046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i="1" dirty="0" smtClean="0"/>
              <a:t>"Добро пожаловать домой!"</a:t>
            </a:r>
            <a:endParaRPr lang="ru-RU" sz="28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276872"/>
            <a:ext cx="8229600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https://avatars.mds.yandex.net/i?id=9ff34856f4f3c1bd9f931d286efec687_l-5235074-images-thumbs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071538" y="1643050"/>
            <a:ext cx="713406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dirty="0" smtClean="0"/>
              <a:t>Спасибо за внимание!</a:t>
            </a:r>
            <a:endParaRPr lang="ru-RU" sz="5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1071546"/>
            <a:ext cx="407193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/>
              <a:t>Территория </a:t>
            </a:r>
            <a:r>
              <a:rPr lang="ru-RU" sz="2000" dirty="0" err="1" smtClean="0"/>
              <a:t>Чановского</a:t>
            </a:r>
            <a:r>
              <a:rPr lang="ru-RU" sz="2000" dirty="0" smtClean="0"/>
              <a:t> района составляет 5515 кв. км. На территории района расположено 14 муниципальных образований, 65 населенных пунктов. Численность населения </a:t>
            </a:r>
            <a:r>
              <a:rPr lang="ru-RU" sz="2000" dirty="0" err="1" smtClean="0"/>
              <a:t>Чановского</a:t>
            </a:r>
            <a:r>
              <a:rPr lang="ru-RU" sz="2000" dirty="0" smtClean="0"/>
              <a:t> района на 01.01.2018 года составила 23713 человек. 63,4% населения района - сельское. Административный центр района  - поселок Чаны. Крупными селами являются – </a:t>
            </a:r>
            <a:r>
              <a:rPr lang="ru-RU" sz="2000" dirty="0" err="1" smtClean="0"/>
              <a:t>Тебисское</a:t>
            </a:r>
            <a:r>
              <a:rPr lang="ru-RU" sz="2000" dirty="0" smtClean="0"/>
              <a:t>, Старые Карачи, </a:t>
            </a:r>
            <a:r>
              <a:rPr lang="ru-RU" sz="2000" dirty="0" err="1" smtClean="0"/>
              <a:t>Блюдчанское</a:t>
            </a:r>
            <a:r>
              <a:rPr lang="ru-RU" sz="2000" dirty="0" smtClean="0"/>
              <a:t>. На территории </a:t>
            </a:r>
            <a:r>
              <a:rPr lang="ru-RU" sz="2000" dirty="0" err="1" smtClean="0"/>
              <a:t>Чановского</a:t>
            </a:r>
            <a:r>
              <a:rPr lang="ru-RU" sz="2000" dirty="0" smtClean="0"/>
              <a:t> района находится  второе по величине в Сибири озеро Чаны.</a:t>
            </a:r>
            <a:endParaRPr lang="ru-RU" sz="2000" dirty="0"/>
          </a:p>
        </p:txBody>
      </p:sp>
      <p:pic>
        <p:nvPicPr>
          <p:cNvPr id="15362" name="Picture 2" descr="C:\Users\Olga\Desktop\Новая папка (2)\Chanovskiy rayo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2" y="1785926"/>
            <a:ext cx="4643438" cy="3714776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1143000"/>
          </a:xfrm>
        </p:spPr>
        <p:txBody>
          <a:bodyPr/>
          <a:lstStyle/>
          <a:p>
            <a:r>
              <a:rPr lang="ru-RU" dirty="0" smtClean="0"/>
              <a:t>Общие сведения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Из истории создания герба </a:t>
            </a:r>
            <a:r>
              <a:rPr lang="ru-RU" sz="2800" dirty="0" err="1" smtClean="0"/>
              <a:t>Чановского</a:t>
            </a:r>
            <a:r>
              <a:rPr lang="ru-RU" sz="2800" dirty="0" smtClean="0"/>
              <a:t> района</a:t>
            </a:r>
            <a:endParaRPr lang="ru-RU" sz="2800" dirty="0"/>
          </a:p>
        </p:txBody>
      </p:sp>
      <p:sp>
        <p:nvSpPr>
          <p:cNvPr id="9" name="Содержимое 8"/>
          <p:cNvSpPr>
            <a:spLocks noGrp="1"/>
          </p:cNvSpPr>
          <p:nvPr>
            <p:ph sz="half" idx="4294967295"/>
          </p:nvPr>
        </p:nvSpPr>
        <p:spPr>
          <a:xfrm>
            <a:off x="3000364" y="1285860"/>
            <a:ext cx="6000760" cy="400052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1800" dirty="0" smtClean="0"/>
              <a:t>    В начале 2005 года администрация </a:t>
            </a:r>
            <a:r>
              <a:rPr lang="ru-RU" sz="1800" dirty="0" err="1" smtClean="0"/>
              <a:t>Чановского</a:t>
            </a:r>
            <a:r>
              <a:rPr lang="ru-RU" sz="1800" dirty="0" smtClean="0"/>
              <a:t> района обратилась в геральдическую комиссию при Новосибирской области с просьбой о помощи в разработке официальной символики района. Для жителей Новосибирской области и не только, Чановский район в первую очередь ассоциируется с крупной сибирской здравницей – курортом «Озеро Карачи» и широко известной минеральной водой «</a:t>
            </a:r>
            <a:r>
              <a:rPr lang="ru-RU" sz="1800" dirty="0" err="1" smtClean="0"/>
              <a:t>Карачинская</a:t>
            </a:r>
            <a:r>
              <a:rPr lang="ru-RU" sz="1800" dirty="0" smtClean="0"/>
              <a:t>». На эмблеме курорта и торговой марке воды изображены 2 лебедя плывущие навстречу друг другу. Это и легло в основу создания герба и флага </a:t>
            </a:r>
            <a:r>
              <a:rPr lang="ru-RU" sz="1800" dirty="0" err="1" smtClean="0"/>
              <a:t>Чановского</a:t>
            </a:r>
            <a:r>
              <a:rPr lang="ru-RU" sz="1800" dirty="0" smtClean="0"/>
              <a:t> района.</a:t>
            </a:r>
            <a:endParaRPr lang="ru-RU" sz="1800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571612"/>
            <a:ext cx="2786082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357158" y="4857760"/>
            <a:ext cx="30003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i="1" dirty="0" smtClean="0"/>
              <a:t>Герб </a:t>
            </a:r>
            <a:r>
              <a:rPr lang="ru-RU" sz="2400" i="1" dirty="0" err="1" smtClean="0"/>
              <a:t>Чановского</a:t>
            </a:r>
            <a:r>
              <a:rPr lang="ru-RU" sz="2400" i="1" dirty="0" smtClean="0"/>
              <a:t> района утверждён 12 апреля 2005 года</a:t>
            </a:r>
            <a:endParaRPr lang="ru-RU" sz="2400" i="1" dirty="0"/>
          </a:p>
        </p:txBody>
      </p:sp>
      <p:pic>
        <p:nvPicPr>
          <p:cNvPr id="16388" name="Picture 4" descr="C:\Users\Olga\Desktop\0aac786321ce96062aed688c2daf1e8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4714884"/>
            <a:ext cx="2357374" cy="19288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Географическое положение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4294967295"/>
          </p:nvPr>
        </p:nvSpPr>
        <p:spPr>
          <a:xfrm>
            <a:off x="-142908" y="928670"/>
            <a:ext cx="9286908" cy="3000396"/>
          </a:xfrm>
        </p:spPr>
        <p:txBody>
          <a:bodyPr>
            <a:normAutofit fontScale="40000" lnSpcReduction="20000"/>
          </a:bodyPr>
          <a:lstStyle/>
          <a:p>
            <a:pPr algn="ctr">
              <a:lnSpc>
                <a:spcPct val="120000"/>
              </a:lnSpc>
              <a:buNone/>
            </a:pPr>
            <a:r>
              <a:rPr lang="ru-RU" dirty="0" smtClean="0"/>
              <a:t>     </a:t>
            </a:r>
            <a:r>
              <a:rPr lang="ru-RU" sz="5000" dirty="0" smtClean="0"/>
              <a:t>Чановский район расположен на западе Новосибирской области. Граничит с Венгеровским, Куйбышевским, Барабинским, Купинским, Чистоозёрным  и Татарским районами Новосибирской области. Протяженность района с севера на юг составляет 98 км и с запада на восток - 104 км.  </a:t>
            </a:r>
          </a:p>
          <a:p>
            <a:pPr algn="ctr">
              <a:lnSpc>
                <a:spcPct val="120000"/>
              </a:lnSpc>
              <a:buNone/>
            </a:pPr>
            <a:r>
              <a:rPr lang="ru-RU" sz="5000" dirty="0" smtClean="0"/>
              <a:t> Чановский район имеет выгодное географическое  положение. Это обосновано, во –первых прохождением через него Транссибирской железнодорожной магистрали и  федеральной дороги «Байкал; во –вторых - исключительным природоресурсным потенциалом.</a:t>
            </a:r>
            <a:endParaRPr lang="ru-RU" sz="5000" dirty="0"/>
          </a:p>
        </p:txBody>
      </p:sp>
      <p:pic>
        <p:nvPicPr>
          <p:cNvPr id="17410" name="Picture 2" descr="C:\Users\Olga\Desktop\Karachinsko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3786190"/>
            <a:ext cx="8128000" cy="254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Из истории основания района</a:t>
            </a:r>
            <a:endParaRPr lang="ru-RU" sz="3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2844" y="857232"/>
            <a:ext cx="385765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Первая группа сел, возникших в XVII веке—</a:t>
            </a:r>
            <a:r>
              <a:rPr lang="ru-RU" dirty="0" err="1" smtClean="0"/>
              <a:t>Тармакуль</a:t>
            </a:r>
            <a:r>
              <a:rPr lang="ru-RU" dirty="0" smtClean="0"/>
              <a:t> (1640 г.), Старые Карачи (1674), </a:t>
            </a:r>
            <a:r>
              <a:rPr lang="ru-RU" dirty="0" err="1" smtClean="0"/>
              <a:t>Осинцево</a:t>
            </a:r>
            <a:r>
              <a:rPr lang="ru-RU" dirty="0" smtClean="0"/>
              <a:t> (1675), </a:t>
            </a:r>
            <a:r>
              <a:rPr lang="ru-RU" dirty="0" err="1" smtClean="0"/>
              <a:t>Аул-Кошкуль</a:t>
            </a:r>
            <a:r>
              <a:rPr lang="ru-RU" dirty="0" smtClean="0"/>
              <a:t> (1680). </a:t>
            </a:r>
            <a:r>
              <a:rPr lang="ru-RU" dirty="0" err="1" smtClean="0"/>
              <a:t>Погорелка</a:t>
            </a:r>
            <a:r>
              <a:rPr lang="ru-RU" dirty="0" smtClean="0"/>
              <a:t> (1680), </a:t>
            </a:r>
            <a:r>
              <a:rPr lang="ru-RU" dirty="0" err="1" smtClean="0"/>
              <a:t>Сергино</a:t>
            </a:r>
            <a:r>
              <a:rPr lang="ru-RU" dirty="0" smtClean="0"/>
              <a:t> (1686).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643702" y="928670"/>
            <a:ext cx="214312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 smtClean="0"/>
              <a:t>Возникновение посёлка Чаны связано со строительством Сибирской магистрали. В 1890    году была проложена трасса будущей железной дороги и определено место строительства станции Карачи (так первоначально называлась ст. Чаны) 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5500702"/>
            <a:ext cx="65722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В 1875 году появилась </a:t>
            </a:r>
            <a:r>
              <a:rPr lang="ru-RU" dirty="0" err="1" smtClean="0"/>
              <a:t>Ново-Покровская</a:t>
            </a:r>
            <a:r>
              <a:rPr lang="ru-RU" dirty="0" smtClean="0"/>
              <a:t> заимка, которая со строительством железной дороги в 1892 году превратилась в большое село. В этом же году прибыла первая партия переселенцев из Орловской губернии в количестве 15 семей. </a:t>
            </a:r>
            <a:endParaRPr lang="ru-RU" dirty="0"/>
          </a:p>
        </p:txBody>
      </p:sp>
      <p:pic>
        <p:nvPicPr>
          <p:cNvPr id="7" name="Picture 4" descr="C:\Users\Olga\Desktop\Новая папка (2)\fcf5b2b95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2428868"/>
            <a:ext cx="4714908" cy="3000396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0" y="3000372"/>
            <a:ext cx="18573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 err="1" smtClean="0"/>
              <a:t>Железнодо</a:t>
            </a:r>
            <a:r>
              <a:rPr lang="ru-RU" i="1" dirty="0" smtClean="0"/>
              <a:t>- </a:t>
            </a:r>
            <a:r>
              <a:rPr lang="ru-RU" i="1" dirty="0" err="1" smtClean="0"/>
              <a:t>рожная</a:t>
            </a:r>
            <a:r>
              <a:rPr lang="ru-RU" i="1" dirty="0" smtClean="0"/>
              <a:t> станция Чаны. </a:t>
            </a:r>
            <a:r>
              <a:rPr lang="ru-RU" i="1" dirty="0" err="1" smtClean="0"/>
              <a:t>Нач</a:t>
            </a:r>
            <a:r>
              <a:rPr lang="ru-RU" i="1" dirty="0" smtClean="0"/>
              <a:t>. 20 века. </a:t>
            </a:r>
            <a:endParaRPr lang="ru-RU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Из истории основания района</a:t>
            </a:r>
            <a:endParaRPr lang="ru-RU" sz="3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1142984"/>
            <a:ext cx="228601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25 мая 1925 года Президиум ВЦИК утвердил постановление об образовании Сибирского края с центром в г. </a:t>
            </a:r>
            <a:r>
              <a:rPr lang="ru-RU" dirty="0" err="1" smtClean="0"/>
              <a:t>Новониколаевске</a:t>
            </a:r>
            <a:r>
              <a:rPr lang="ru-RU" dirty="0" smtClean="0"/>
              <a:t> в составе губерний: Омской, Новониколаевской, Алтайской, Томской, Енисейской, а также автономной области </a:t>
            </a:r>
            <a:r>
              <a:rPr lang="ru-RU" dirty="0" err="1" smtClean="0"/>
              <a:t>Ойротии</a:t>
            </a:r>
            <a:r>
              <a:rPr lang="ru-RU" dirty="0" smtClean="0"/>
              <a:t>.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715140" y="1000108"/>
            <a:ext cx="221456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 smtClean="0"/>
              <a:t>В состав Новониколаевской губернии вошли три округа: Новониколаевский, </a:t>
            </a:r>
            <a:r>
              <a:rPr lang="ru-RU" dirty="0" err="1" smtClean="0"/>
              <a:t>Барабинский</a:t>
            </a:r>
            <a:r>
              <a:rPr lang="ru-RU" dirty="0" smtClean="0"/>
              <a:t> и Каменский. Чановский район с центром в с. Чаны образован в составе Сибирского края Новониколаевской губернии </a:t>
            </a:r>
            <a:r>
              <a:rPr lang="ru-RU" dirty="0" err="1" smtClean="0"/>
              <a:t>Барабинского</a:t>
            </a:r>
            <a:r>
              <a:rPr lang="ru-RU" dirty="0" smtClean="0"/>
              <a:t> округа. </a:t>
            </a:r>
            <a:endParaRPr lang="ru-RU" dirty="0"/>
          </a:p>
        </p:txBody>
      </p:sp>
      <p:pic>
        <p:nvPicPr>
          <p:cNvPr id="18434" name="Picture 2" descr="C:\Users\Olga\Desktop\3d529099e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1000108"/>
            <a:ext cx="2286000" cy="1447800"/>
          </a:xfrm>
          <a:prstGeom prst="rect">
            <a:avLst/>
          </a:prstGeom>
          <a:noFill/>
        </p:spPr>
      </p:pic>
      <p:pic>
        <p:nvPicPr>
          <p:cNvPr id="18435" name="Picture 3" descr="C:\Users\Olga\Desktop\6878e72b4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2000240"/>
            <a:ext cx="2286000" cy="1590675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4714876" y="1357298"/>
            <a:ext cx="13743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i="1" dirty="0" smtClean="0">
                <a:latin typeface="Constantia" pitchFamily="18" charset="0"/>
                <a:ea typeface="Times New Roman" pitchFamily="18" charset="0"/>
                <a:cs typeface="Arial" pitchFamily="34" charset="0"/>
              </a:rPr>
              <a:t>с.Покровка</a:t>
            </a:r>
            <a:endParaRPr lang="ru-RU" sz="2000" i="1" dirty="0" smtClean="0">
              <a:latin typeface="Constantia" pitchFamily="18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357422" y="2714620"/>
            <a:ext cx="21483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i="1" dirty="0" smtClean="0">
                <a:latin typeface="Constantia" pitchFamily="18" charset="0"/>
                <a:ea typeface="Times New Roman" pitchFamily="18" charset="0"/>
                <a:cs typeface="Arial" pitchFamily="34" charset="0"/>
              </a:rPr>
              <a:t>пос. Октябрьский</a:t>
            </a:r>
            <a:endParaRPr lang="ru-RU" sz="2000" i="1" dirty="0" smtClean="0">
              <a:latin typeface="Constantia" pitchFamily="18" charset="0"/>
              <a:ea typeface="Times New Roman" pitchFamily="18" charset="0"/>
              <a:cs typeface="Arial" pitchFamily="34" charset="0"/>
            </a:endParaRPr>
          </a:p>
        </p:txBody>
      </p:sp>
      <p:pic>
        <p:nvPicPr>
          <p:cNvPr id="18438" name="Picture 6" descr="C:\Users\Olga\Desktop\media_preview37135_710x56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86050" y="3714752"/>
            <a:ext cx="3286148" cy="2058987"/>
          </a:xfrm>
          <a:prstGeom prst="rect">
            <a:avLst/>
          </a:prstGeom>
          <a:noFill/>
        </p:spPr>
      </p:pic>
      <p:sp>
        <p:nvSpPr>
          <p:cNvPr id="18439" name="Rectangle 7"/>
          <p:cNvSpPr>
            <a:spLocks noChangeArrowheads="1"/>
          </p:cNvSpPr>
          <p:nvPr/>
        </p:nvSpPr>
        <p:spPr bwMode="auto">
          <a:xfrm>
            <a:off x="2786050" y="5786454"/>
            <a:ext cx="328614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Магазин постройки начала ХХ века в пос. Чаны, сохранился и сегодня.</a:t>
            </a:r>
            <a:r>
              <a:rPr lang="ru-RU" i="1" dirty="0" smtClean="0">
                <a:latin typeface="+mj-lt"/>
                <a:ea typeface="Times New Roman" pitchFamily="18" charset="0"/>
                <a:cs typeface="Arial" pitchFamily="34" charset="0"/>
              </a:rPr>
              <a:t>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001156" cy="1143000"/>
          </a:xfrm>
        </p:spPr>
        <p:txBody>
          <a:bodyPr>
            <a:normAutofit/>
          </a:bodyPr>
          <a:lstStyle/>
          <a:p>
            <a:r>
              <a:rPr lang="ru-RU" sz="2800" dirty="0" err="1" smtClean="0"/>
              <a:t>Историко</a:t>
            </a:r>
            <a:r>
              <a:rPr lang="ru-RU" sz="2800" dirty="0" smtClean="0"/>
              <a:t> – культурные ландшафты </a:t>
            </a:r>
            <a:r>
              <a:rPr lang="ru-RU" sz="2800" dirty="0" err="1" smtClean="0"/>
              <a:t>Чановского</a:t>
            </a:r>
            <a:r>
              <a:rPr lang="ru-RU" sz="2800" dirty="0" smtClean="0"/>
              <a:t> района. Природные памятники</a:t>
            </a: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143504" y="1357298"/>
            <a:ext cx="350043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Район расположен в </a:t>
            </a:r>
            <a:r>
              <a:rPr lang="ru-RU" dirty="0" err="1" smtClean="0"/>
              <a:t>Причановской</a:t>
            </a:r>
            <a:r>
              <a:rPr lang="ru-RU" dirty="0" smtClean="0"/>
              <a:t> равнине.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071670" y="457200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1506" name="Picture 2" descr="C:\Users\Olga\Desktop\4080259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285860"/>
            <a:ext cx="4762500" cy="2343150"/>
          </a:xfrm>
          <a:prstGeom prst="rect">
            <a:avLst/>
          </a:prstGeom>
          <a:noFill/>
        </p:spPr>
      </p:pic>
      <p:pic>
        <p:nvPicPr>
          <p:cNvPr id="21507" name="Picture 3" descr="C:\Users\Olga\Desktop\загружено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3000372"/>
            <a:ext cx="4143404" cy="3171825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1285852" y="4572008"/>
            <a:ext cx="335755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На территории протекает река </a:t>
            </a:r>
            <a:r>
              <a:rPr lang="ru-RU" dirty="0" err="1" smtClean="0"/>
              <a:t>Омь</a:t>
            </a:r>
            <a:r>
              <a:rPr lang="ru-RU" dirty="0" smtClean="0"/>
              <a:t> с правым притоком </a:t>
            </a:r>
            <a:r>
              <a:rPr lang="ru-RU" dirty="0" err="1" smtClean="0"/>
              <a:t>Ича</a:t>
            </a:r>
            <a:r>
              <a:rPr lang="ru-RU" dirty="0" smtClean="0"/>
              <a:t> на северо-востоке. 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85786" y="5072074"/>
            <a:ext cx="750099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/>
              <a:t>Наибольшее количество озер района – 280 – расположено в Барабинской зоне, из них 32 соленых.                                                                   Озеро Чаны является крупнейшим озером Западной Сибири. Название его происходит из тюркского языка «чан» и переводится как «большой сосуд». </a:t>
            </a:r>
            <a:endParaRPr lang="ru-RU" sz="2000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000108"/>
            <a:ext cx="7858180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85720" y="-142900"/>
            <a:ext cx="8229600" cy="1143000"/>
          </a:xfrm>
        </p:spPr>
        <p:txBody>
          <a:bodyPr/>
          <a:lstStyle/>
          <a:p>
            <a:r>
              <a:rPr lang="ru-RU" dirty="0" smtClean="0"/>
              <a:t> Озеро Чаны 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714480" y="6000768"/>
            <a:ext cx="56436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 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402</TotalTime>
  <Words>1310</Words>
  <Application>Microsoft Office PowerPoint</Application>
  <PresentationFormat>Экран (4:3)</PresentationFormat>
  <Paragraphs>102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Слайд 1</vt:lpstr>
      <vt:lpstr>Чановский район</vt:lpstr>
      <vt:lpstr>Общие сведения</vt:lpstr>
      <vt:lpstr>Из истории создания герба Чановского района</vt:lpstr>
      <vt:lpstr>Географическое положение</vt:lpstr>
      <vt:lpstr>Из истории основания района</vt:lpstr>
      <vt:lpstr>Из истории основания района</vt:lpstr>
      <vt:lpstr>Историко – культурные ландшафты Чановского района. Природные памятники</vt:lpstr>
      <vt:lpstr> Озеро Чаны </vt:lpstr>
      <vt:lpstr>Слайд 10</vt:lpstr>
      <vt:lpstr>Слайд 11</vt:lpstr>
      <vt:lpstr>Слайд 12</vt:lpstr>
      <vt:lpstr>Слайд 13</vt:lpstr>
      <vt:lpstr>Памятники археологии</vt:lpstr>
      <vt:lpstr>Памятники истории</vt:lpstr>
      <vt:lpstr>Памятники истории</vt:lpstr>
      <vt:lpstr>Население Чановского района</vt:lpstr>
      <vt:lpstr>На территории многонационального Чановского района действует Центр национальных культур, в который входят восемь объединений:</vt:lpstr>
      <vt:lpstr>Деятельность Центра направлена на сохранение и пропаганду национальной культуры народов, проживающих на территории района, и укрепление межнациональной дружбы. </vt:lpstr>
      <vt:lpstr>Достопримечательности </vt:lpstr>
      <vt:lpstr>Достопримечательности</vt:lpstr>
      <vt:lpstr>Особенности хозяйства Чановского района.</vt:lpstr>
      <vt:lpstr>Рыбный промысел</vt:lpstr>
      <vt:lpstr>Охота</vt:lpstr>
      <vt:lpstr>«Синь озер небесная, степь со всех сторон, Родина чудесная - Чановский район!» </vt:lpstr>
      <vt:lpstr>Слайд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Министерство образования и науки РФ ФЕДЕРАЛЬНОЕ ГОСУДАРСТВЕННОЕ БЮДЖЕТНОЕ ОБРАЗОВАТЕЛЬНОЕ УЧРЕЖДЕНИЕ ВЫСШЕГО  ОБРАЗОВАНИЯ «НОВОСИБИРСКИЙ ГОСУДАРСТВЕННЫЙ ПЕДАГОГИЧЕСКИЙ УНИВЕРСИТЕТ»  ИНСТИТУТ ИСТОРИИ, ГУМАНИТАРНОГО И СОЦИАЛЬНОГО ОБРАЗОВАНИЯ КАФЕДРА ТЕОРИИ,  ИСТОРИИ КУЛЬТУРЫ И МУЗЕОЛОГИИ</dc:title>
  <dc:creator>ольга громыко</dc:creator>
  <cp:lastModifiedBy>Ольга Громыко</cp:lastModifiedBy>
  <cp:revision>51</cp:revision>
  <dcterms:created xsi:type="dcterms:W3CDTF">2018-11-16T10:53:44Z</dcterms:created>
  <dcterms:modified xsi:type="dcterms:W3CDTF">2025-01-17T07:43:30Z</dcterms:modified>
</cp:coreProperties>
</file>