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57" r:id="rId4"/>
    <p:sldId id="265" r:id="rId5"/>
    <p:sldId id="266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7" r:id="rId14"/>
    <p:sldId id="268" r:id="rId15"/>
    <p:sldId id="269" r:id="rId16"/>
    <p:sldId id="272" r:id="rId17"/>
    <p:sldId id="270" r:id="rId18"/>
    <p:sldId id="271" r:id="rId19"/>
    <p:sldId id="273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5" d="100"/>
          <a:sy n="35" d="100"/>
        </p:scale>
        <p:origin x="-1470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671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41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079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0926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43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626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514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483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8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27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23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76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55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50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989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946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05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5AEA423-A1CF-4223-A3D1-204E768311AB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197D7-DAC1-4976-872E-D08CCF73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7130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41.jpeg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Word_97-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3983" y="-1261085"/>
            <a:ext cx="9649072" cy="2889885"/>
          </a:xfrm>
          <a:ln>
            <a:solidFill>
              <a:schemeClr val="accent5"/>
            </a:solidFill>
          </a:ln>
        </p:spPr>
        <p:txBody>
          <a:bodyPr/>
          <a:lstStyle/>
          <a:p>
            <a:r>
              <a:rPr lang="ru-RU" sz="3600" b="1" dirty="0" smtClean="0"/>
              <a:t>Кашира – щит Москвы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esktop\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776864" cy="50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2656"/>
            <a:ext cx="2114750" cy="1152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150px-Coat_of_Arms_of_Kashira_(Moscow_oblast)_(1998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" y="0"/>
            <a:ext cx="142875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4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         Защитники г. Кашира</a:t>
            </a:r>
            <a:endParaRPr lang="ru-RU" sz="2800" b="1" dirty="0"/>
          </a:p>
        </p:txBody>
      </p:sp>
      <p:pic>
        <p:nvPicPr>
          <p:cNvPr id="1026" name="Picture 2" descr="C:\Users\Admin\Desktop\кашира\0_db11b_be1dcc1c_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52737"/>
            <a:ext cx="324036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кашира\kavkorpus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5544616" cy="333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кашира\konni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91024"/>
            <a:ext cx="4392488" cy="213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1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              Защитники г. Кашира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Исходным рубежом наступления был район теперешней развилки Волгоградского и Воронежского шоссе. Здесь установлен памятник героям боёв за Каширу- танк Т -  34.</a:t>
            </a:r>
            <a:endParaRPr lang="ru-RU" sz="1800" b="1" dirty="0"/>
          </a:p>
        </p:txBody>
      </p:sp>
      <p:pic>
        <p:nvPicPr>
          <p:cNvPr id="1026" name="Picture 2" descr="C:\Users\Admin\Desktop\кашира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784887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7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EBEBEB"/>
                </a:solidFill>
              </a:rPr>
              <a:t> </a:t>
            </a:r>
            <a:r>
              <a:rPr lang="ru-RU" sz="2800" dirty="0" smtClean="0">
                <a:solidFill>
                  <a:srgbClr val="EBEBEB"/>
                </a:solidFill>
              </a:rPr>
              <a:t>           </a:t>
            </a:r>
            <a:r>
              <a:rPr lang="ru-RU" sz="2800" b="1" dirty="0" smtClean="0">
                <a:solidFill>
                  <a:srgbClr val="EBEBEB"/>
                </a:solidFill>
              </a:rPr>
              <a:t>Схватка </a:t>
            </a:r>
            <a:r>
              <a:rPr lang="ru-RU" sz="2800" b="1" dirty="0">
                <a:solidFill>
                  <a:srgbClr val="EBEBEB"/>
                </a:solidFill>
              </a:rPr>
              <a:t>с врагом</a:t>
            </a:r>
            <a:r>
              <a:rPr lang="ru-RU" sz="2800" b="1" dirty="0" smtClean="0">
                <a:solidFill>
                  <a:srgbClr val="EBEBEB"/>
                </a:solidFill>
              </a:rPr>
              <a:t>. 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Ожесточённые бои развернулись за населённые пункты Верзилово, Пятница, Стародуб, расположенные в 10 -15 км южнее Каширы</a:t>
            </a:r>
            <a:endParaRPr lang="ru-RU" b="1" dirty="0"/>
          </a:p>
        </p:txBody>
      </p:sp>
      <p:pic>
        <p:nvPicPr>
          <p:cNvPr id="1026" name="Picture 2" descr="C:\Users\Admin\Desktop\кашира\11309_html_400c22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8965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кашира\iJE5F89N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3938482" cy="272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7055380" cy="1400530"/>
          </a:xfrm>
        </p:spPr>
        <p:txBody>
          <a:bodyPr/>
          <a:lstStyle/>
          <a:p>
            <a:pPr marL="342906" lvl="0" indent="-342906">
              <a:spcBef>
                <a:spcPts val="1000"/>
              </a:spcBef>
            </a:pPr>
            <a:r>
              <a:rPr lang="ru-RU" sz="2800" b="1" dirty="0" smtClean="0"/>
              <a:t>          Противник</a:t>
            </a:r>
            <a:r>
              <a:rPr lang="ru-RU" sz="2000" b="1" dirty="0" smtClean="0">
                <a:solidFill>
                  <a:prstClr val="white"/>
                </a:solidFill>
              </a:rPr>
              <a:t>  </a:t>
            </a:r>
            <a:r>
              <a:rPr lang="ru-RU" sz="2800" b="1" dirty="0" smtClean="0"/>
              <a:t>отступает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276872"/>
            <a:ext cx="6711654" cy="4195481"/>
          </a:xfrm>
        </p:spPr>
        <p:txBody>
          <a:bodyPr/>
          <a:lstStyle/>
          <a:p>
            <a:r>
              <a:rPr lang="ru-RU" b="1" dirty="0" smtClean="0"/>
              <a:t>Отступление противника превратилось в бегство. Фашисты бросали танки, артиллерию, снаряжение и имущество…</a:t>
            </a:r>
            <a:endParaRPr lang="ru-RU" b="1" dirty="0"/>
          </a:p>
        </p:txBody>
      </p:sp>
      <p:pic>
        <p:nvPicPr>
          <p:cNvPr id="1026" name="Picture 2" descr="C:\Users\Admin\Desktop\imagesU3S0ZF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246697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images91GZNP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56992"/>
            <a:ext cx="2664296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85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87" y="3356992"/>
            <a:ext cx="408575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241333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EBEBEB"/>
                </a:solidFill>
                <a:ea typeface="+mj-ea"/>
                <a:cs typeface="+mj-cs"/>
              </a:rPr>
              <a:t> </a:t>
            </a:r>
            <a:r>
              <a:rPr lang="ru-RU" sz="2000" b="1" dirty="0" smtClean="0">
                <a:solidFill>
                  <a:prstClr val="white"/>
                </a:solidFill>
                <a:ea typeface="+mj-ea"/>
                <a:cs typeface="+mj-cs"/>
              </a:rPr>
              <a:t>   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37110" y="6051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6" indent="-342906">
              <a:spcBef>
                <a:spcPts val="1000"/>
              </a:spcBef>
            </a:pPr>
            <a:r>
              <a:rPr lang="ru-RU" sz="2800" b="1" dirty="0" smtClean="0"/>
              <a:t>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993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Наступление немецко- фашистских  войск на Москву на юге остановлено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Прорыв немецкой 2-й танковой армии к Кашире был ликвидирован, и гитлеровский план сомкнуть танковые клещи к востоку от Москвы рухнул на юге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3789040"/>
            <a:ext cx="4735362" cy="2808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204" y="5877272"/>
            <a:ext cx="345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«Клещи в клещи» плакат, Кукрыниксы. 1941 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4524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332656"/>
            <a:ext cx="7055380" cy="152059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EBEBEB"/>
                </a:solidFill>
              </a:rPr>
              <a:t>               </a:t>
            </a:r>
            <a:r>
              <a:rPr lang="ru-RU" sz="2800" b="1" dirty="0">
                <a:solidFill>
                  <a:srgbClr val="EBEBEB"/>
                </a:solidFill>
              </a:rPr>
              <a:t>Мы помним … 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1412776"/>
            <a:ext cx="5112568" cy="525658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3672944" cy="4752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6021288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Монумент « Конникам П,А. Белова» в посёлке Одоев, Тульская область.</a:t>
            </a:r>
            <a:endParaRPr lang="ru-RU" sz="1600" b="1" dirty="0"/>
          </a:p>
        </p:txBody>
      </p:sp>
      <p:pic>
        <p:nvPicPr>
          <p:cNvPr id="2050" name="Picture 2" descr="C:\Users\Admin\Desktop\кашира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82960"/>
            <a:ext cx="4104456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оссия - А.Пугачёва 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7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452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Наградные листы кавалеристов Белова П.А. за бои в Московской области (Кашира, Венёв, Мордвес, Пятница)</a:t>
            </a:r>
            <a:endParaRPr lang="ru-RU" sz="2800" b="1" dirty="0"/>
          </a:p>
        </p:txBody>
      </p:sp>
      <p:pic>
        <p:nvPicPr>
          <p:cNvPr id="2050" name="Picture 2" descr="C:\Users\Admin\Desktop\кашира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"/>
            <a:ext cx="2483768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кашира\РљР°РІР°Р»РµСЂРёСЃС‚С‹ Р‘РµР»РѕРІР° 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492896"/>
            <a:ext cx="2592288" cy="37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кашира\Р”СѓР± Рё РІ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3168352" cy="40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кашира\Nag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88840"/>
            <a:ext cx="295232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99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/>
              <a:t>                    Мы помним …</a:t>
            </a:r>
            <a:endParaRPr lang="ru-RU" sz="2400" b="1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822854"/>
              </p:ext>
            </p:extLst>
          </p:nvPr>
        </p:nvGraphicFramePr>
        <p:xfrm>
          <a:off x="182739" y="1315623"/>
          <a:ext cx="4570413" cy="3769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Презентация" r:id="rId3" imgW="4218553" imgH="3163786" progId="PowerPoint.Show.8">
                  <p:embed/>
                </p:oleObj>
              </mc:Choice>
              <mc:Fallback>
                <p:oleObj name="Презентация" r:id="rId3" imgW="4218553" imgH="3163786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739" y="1315623"/>
                        <a:ext cx="4570413" cy="3769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C:\Users\Admin\Desktop\кашира\602444833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32047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кашира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248472" cy="163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544522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А.Выборнов. Всего за годы ВОВ он сбил 27 самолётов противника.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38574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      Мы помним…   </a:t>
            </a:r>
            <a:endParaRPr lang="ru-RU" sz="3200" b="1" dirty="0"/>
          </a:p>
        </p:txBody>
      </p:sp>
      <p:pic>
        <p:nvPicPr>
          <p:cNvPr id="2050" name="Picture 2" descr="C:\Users\Admin\Desktop\кашира\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80728"/>
            <a:ext cx="518457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кашира\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268" y="2305965"/>
            <a:ext cx="345638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кашира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34" y="1"/>
            <a:ext cx="3590054" cy="160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5733256"/>
            <a:ext cx="5050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На митинге. 9 мая 2014 год. Деревня  «Лёдово» Каширский район Московская область.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770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                 Мы помним…</a:t>
            </a:r>
            <a:endParaRPr lang="ru-RU" sz="2800" b="1" dirty="0"/>
          </a:p>
        </p:txBody>
      </p:sp>
      <p:pic>
        <p:nvPicPr>
          <p:cNvPr id="2050" name="Picture 2" descr="C:\Users\Admin\Desktop\кашира\1264764705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6336704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C:\Users\Admin\Desktop\кашира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36" y="190355"/>
            <a:ext cx="2592288" cy="1412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714" y="3260319"/>
            <a:ext cx="2592288" cy="1832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5261451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Памятник воинам, павшим в боях под Каширой. Посёлок Зендиково.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9700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itchFamily="34" charset="0"/>
              </a:rPr>
              <a:t>    Кашира – мой любимый город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3074" name="Picture 2" descr="C:\Users\Admin\Desktop\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20891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41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</a:t>
            </a:r>
            <a:br>
              <a:rPr lang="ru-RU" dirty="0" smtClean="0"/>
            </a:br>
            <a:r>
              <a:rPr lang="ru-RU" sz="4000" b="1" dirty="0" smtClean="0"/>
              <a:t>Автор Чупина Л.Ф.</a:t>
            </a:r>
            <a:br>
              <a:rPr lang="ru-RU" sz="4000" b="1" dirty="0" smtClean="0"/>
            </a:br>
            <a:r>
              <a:rPr lang="ru-RU" sz="4000" b="1" dirty="0"/>
              <a:t> </a:t>
            </a:r>
            <a:r>
              <a:rPr lang="ru-RU" sz="4000" b="1" dirty="0" smtClean="0"/>
              <a:t>      Учитель истории и    обществознания МБОУ     «Лёдовская ООШ»      Каширский округ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08624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ПОДВИГ НАШИХ СОЛДАТ, СОВЕРШЁННЫЙ В ГОДЫ ВЕЛИКОЙ ОТЕЧЕСТВЕННОЙ ВОЙНЫ, НАВСЕГДА ОСТАНЕТСЯ ПОДВИГОМ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88600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 smtClean="0">
                <a:latin typeface="Arial Black" pitchFamily="34" charset="0"/>
                <a:ea typeface="Batang" pitchFamily="18" charset="-127"/>
              </a:rPr>
              <a:t>   Именно в нашей земле были остановлены части танковой армии Гудериана и путь на Москву   им     был  </a:t>
            </a:r>
            <a:r>
              <a:rPr lang="ru-RU" b="1" dirty="0" smtClean="0">
                <a:latin typeface="Arial Black" pitchFamily="34" charset="0"/>
                <a:ea typeface="Batang" pitchFamily="18" charset="-127"/>
              </a:rPr>
              <a:t>закрыт</a:t>
            </a:r>
            <a:r>
              <a:rPr lang="ru-RU" b="1" dirty="0" smtClean="0">
                <a:latin typeface="Arial Black" pitchFamily="34" charset="0"/>
                <a:ea typeface="Batang" pitchFamily="18" charset="-127"/>
              </a:rPr>
              <a:t>.</a:t>
            </a:r>
            <a:endParaRPr lang="ru-RU" b="1" dirty="0">
              <a:solidFill>
                <a:prstClr val="black"/>
              </a:solidFill>
              <a:latin typeface="Arial Black" pitchFamily="34" charset="0"/>
              <a:ea typeface="Batang" pitchFamily="18" charset="-127"/>
            </a:endParaRPr>
          </a:p>
        </p:txBody>
      </p:sp>
      <p:pic>
        <p:nvPicPr>
          <p:cNvPr id="1026" name="Picture 2" descr="C:\Users\Admin\Desktop\p48_kart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55888"/>
            <a:ext cx="3456384" cy="32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iTWQAK1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968" y="2655888"/>
            <a:ext cx="752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iU3QTBLA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00079"/>
            <a:ext cx="3960440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iCQADVT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51" y="4102297"/>
            <a:ext cx="1373683" cy="184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оссия - А.Пугачёва 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0" y="5956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a typeface="Calibri"/>
                <a:cs typeface="Times New Roman"/>
              </a:rPr>
              <a:t>  </a:t>
            </a:r>
            <a:endParaRPr lang="ru-RU" sz="56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378495"/>
              </p:ext>
            </p:extLst>
          </p:nvPr>
        </p:nvGraphicFramePr>
        <p:xfrm>
          <a:off x="467544" y="548680"/>
          <a:ext cx="8352928" cy="590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Document" r:id="rId3" imgW="7679149" imgH="13126039" progId="Word.Document.8">
                  <p:embed/>
                </p:oleObj>
              </mc:Choice>
              <mc:Fallback>
                <p:oleObj name="Document" r:id="rId3" imgW="7679149" imgH="13126039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548680"/>
                        <a:ext cx="8352928" cy="5904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059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1741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Немецкое наступление  </a:t>
            </a:r>
            <a:endParaRPr lang="ru-RU" sz="3200" b="1" dirty="0"/>
          </a:p>
        </p:txBody>
      </p:sp>
      <p:pic>
        <p:nvPicPr>
          <p:cNvPr id="1026" name="Picture 2" descr="C:\Users\Admin\Desktop\кашира\20773297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4" y="1196752"/>
            <a:ext cx="410445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кашира\2069698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06379"/>
            <a:ext cx="475252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кашира\54SxcuVu7S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77072"/>
            <a:ext cx="475252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7100" y="5409220"/>
            <a:ext cx="322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Создатель танковых войск Вермахта Гейнц Гудериан. </a:t>
            </a:r>
          </a:p>
          <a:p>
            <a:r>
              <a:rPr lang="ru-RU" b="1" dirty="0" smtClean="0"/>
              <a:t>Как всегда с улыбкой на лице.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1792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0796"/>
            <a:ext cx="8229600" cy="141763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        Тула « город – герой»</a:t>
            </a:r>
            <a:endParaRPr lang="ru-RU" sz="3200" b="1" dirty="0"/>
          </a:p>
        </p:txBody>
      </p:sp>
      <p:pic>
        <p:nvPicPr>
          <p:cNvPr id="1026" name="Picture 2" descr="C:\Users\Admin\Desktop\3639166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80729"/>
            <a:ext cx="561662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tul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08720"/>
            <a:ext cx="288031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587727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Оборона    г . Тулы.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949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       Тула «город – герой»</a:t>
            </a:r>
            <a:endParaRPr lang="ru-RU" sz="3200" b="1" dirty="0">
              <a:latin typeface="+mn-lt"/>
            </a:endParaRPr>
          </a:p>
        </p:txBody>
      </p:sp>
      <p:pic>
        <p:nvPicPr>
          <p:cNvPr id="1026" name="Picture 2" descr="C:\Users\Admin\Desktop\9May_8307_lifeintula-r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590465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Zvezda-geroya-kop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5892" y="1340768"/>
            <a:ext cx="300658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7494" y="5301208"/>
            <a:ext cx="5428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7 декабря 1976 г. Г. Туле присвоено почётное звание    « город – герой » 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55179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188640"/>
            <a:ext cx="7055380" cy="237626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Оборона г. Венёв Тульской области</a:t>
            </a:r>
            <a:endParaRPr lang="ru-RU" sz="2800" b="1" dirty="0"/>
          </a:p>
        </p:txBody>
      </p:sp>
      <p:pic>
        <p:nvPicPr>
          <p:cNvPr id="5" name="Picture 2" descr="C:\Users\Admin\Desktop\tolstogo1941-s5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1124744"/>
            <a:ext cx="4896545" cy="49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V-Tulskoy-oblast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960439" cy="224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685022_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9121"/>
            <a:ext cx="4824536" cy="279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9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          Защитники г. Кашира</a:t>
            </a:r>
            <a:endParaRPr lang="ru-RU" sz="2800" b="1" dirty="0"/>
          </a:p>
        </p:txBody>
      </p:sp>
      <p:pic>
        <p:nvPicPr>
          <p:cNvPr id="1026" name="Picture 2" descr="C:\Users\Admin\Desktop\кашира\Белов,_Павел_Алекс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96753"/>
            <a:ext cx="3456383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кашира\i_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1196752"/>
            <a:ext cx="528523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кашира\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3356992"/>
            <a:ext cx="528523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4710" y="5157192"/>
            <a:ext cx="3151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П.А. Белов – один из лучших военачальников, прошёл путь от рядового до генерала, успешно командовал войсками в самых тяжёлых условиях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1991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387</TotalTime>
  <Words>347</Words>
  <Application>Microsoft Office PowerPoint</Application>
  <PresentationFormat>Экран (4:3)</PresentationFormat>
  <Paragraphs>38</Paragraphs>
  <Slides>20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Ион</vt:lpstr>
      <vt:lpstr>Document</vt:lpstr>
      <vt:lpstr>Презентация</vt:lpstr>
      <vt:lpstr>Кашира – щит Москвы  </vt:lpstr>
      <vt:lpstr>    Кашира – мой любимый город</vt:lpstr>
      <vt:lpstr>ПОДВИГ НАШИХ СОЛДАТ, СОВЕРШЁННЫЙ В ГОДЫ ВЕЛИКОЙ ОТЕЧЕСТВЕННОЙ ВОЙНЫ, НАВСЕГДА ОСТАНЕТСЯ ПОДВИГОМ</vt:lpstr>
      <vt:lpstr> </vt:lpstr>
      <vt:lpstr>Немецкое наступление  </vt:lpstr>
      <vt:lpstr>        Тула « город – герой»</vt:lpstr>
      <vt:lpstr>       Тула «город – герой»</vt:lpstr>
      <vt:lpstr>Оборона г. Венёв Тульской области</vt:lpstr>
      <vt:lpstr>          Защитники г. Кашира</vt:lpstr>
      <vt:lpstr>         Защитники г. Кашира</vt:lpstr>
      <vt:lpstr>              Защитники г. Кашира</vt:lpstr>
      <vt:lpstr>            Схватка с врагом. </vt:lpstr>
      <vt:lpstr>          Противник  отступает</vt:lpstr>
      <vt:lpstr>Наступление немецко- фашистских  войск на Москву на юге остановлено</vt:lpstr>
      <vt:lpstr>               Мы помним … </vt:lpstr>
      <vt:lpstr>Наградные листы кавалеристов Белова П.А. за бои в Московской области (Кашира, Венёв, Мордвес, Пятница)</vt:lpstr>
      <vt:lpstr>                    Мы помним …</vt:lpstr>
      <vt:lpstr>      Мы помним…   </vt:lpstr>
      <vt:lpstr>                 Мы помним…</vt:lpstr>
      <vt:lpstr>           Автор Чупина Л.Ф.        Учитель истории и    обществознания МБОУ     «Лёдовская ООШ»      Каширский округ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БОЯХ ПОД КАШИРОЙ   Великая Отечественная война   70 л</dc:title>
  <dc:creator>Admin</dc:creator>
  <cp:lastModifiedBy>Пользователь</cp:lastModifiedBy>
  <cp:revision>150</cp:revision>
  <dcterms:created xsi:type="dcterms:W3CDTF">2015-02-28T13:36:58Z</dcterms:created>
  <dcterms:modified xsi:type="dcterms:W3CDTF">2017-06-18T07:00:47Z</dcterms:modified>
</cp:coreProperties>
</file>