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sldIdLst>
    <p:sldId id="256" r:id="rId2"/>
    <p:sldId id="297" r:id="rId3"/>
    <p:sldId id="298" r:id="rId4"/>
    <p:sldId id="301" r:id="rId5"/>
    <p:sldId id="294" r:id="rId6"/>
    <p:sldId id="300" r:id="rId7"/>
    <p:sldId id="303" r:id="rId8"/>
    <p:sldId id="304" r:id="rId9"/>
    <p:sldId id="261" r:id="rId10"/>
    <p:sldId id="262" r:id="rId11"/>
    <p:sldId id="263" r:id="rId12"/>
    <p:sldId id="264" r:id="rId13"/>
    <p:sldId id="310" r:id="rId14"/>
    <p:sldId id="257" r:id="rId15"/>
    <p:sldId id="305" r:id="rId16"/>
    <p:sldId id="258" r:id="rId17"/>
    <p:sldId id="259" r:id="rId18"/>
    <p:sldId id="267" r:id="rId19"/>
    <p:sldId id="266" r:id="rId20"/>
    <p:sldId id="268" r:id="rId21"/>
    <p:sldId id="269" r:id="rId22"/>
    <p:sldId id="270" r:id="rId23"/>
    <p:sldId id="271" r:id="rId24"/>
    <p:sldId id="272" r:id="rId25"/>
    <p:sldId id="273" r:id="rId26"/>
    <p:sldId id="274" r:id="rId27"/>
    <p:sldId id="275" r:id="rId28"/>
    <p:sldId id="265" r:id="rId29"/>
    <p:sldId id="276" r:id="rId30"/>
    <p:sldId id="277" r:id="rId31"/>
    <p:sldId id="278" r:id="rId32"/>
    <p:sldId id="279" r:id="rId33"/>
    <p:sldId id="280" r:id="rId34"/>
    <p:sldId id="281" r:id="rId35"/>
    <p:sldId id="282" r:id="rId36"/>
    <p:sldId id="283" r:id="rId37"/>
    <p:sldId id="285" r:id="rId38"/>
    <p:sldId id="287" r:id="rId39"/>
    <p:sldId id="286" r:id="rId40"/>
    <p:sldId id="288" r:id="rId41"/>
    <p:sldId id="306" r:id="rId42"/>
    <p:sldId id="307" r:id="rId43"/>
    <p:sldId id="308" r:id="rId44"/>
    <p:sldId id="309" r:id="rId4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06" autoAdjust="0"/>
    <p:restoredTop sz="94660"/>
  </p:normalViewPr>
  <p:slideViewPr>
    <p:cSldViewPr snapToGrid="0">
      <p:cViewPr>
        <p:scale>
          <a:sx n="93" d="100"/>
          <a:sy n="93" d="100"/>
        </p:scale>
        <p:origin x="-58" y="10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F302AF57-6484-443F-87E0-CF66E4FA2112}" type="datetimeFigureOut">
              <a:rPr lang="ru-RU" smtClean="0"/>
              <a:t>25.02.2017</a:t>
            </a:fld>
            <a:endParaRPr lang="ru-RU"/>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ru-RU"/>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E41FEAB2-8A61-42B3-9F90-218B1FF854AB}" type="slidenum">
              <a:rPr lang="ru-RU" smtClean="0"/>
              <a:t>‹#›</a:t>
            </a:fld>
            <a:endParaRPr lang="ru-RU"/>
          </a:p>
        </p:txBody>
      </p:sp>
    </p:spTree>
    <p:extLst>
      <p:ext uri="{BB962C8B-B14F-4D97-AF65-F5344CB8AC3E}">
        <p14:creationId xmlns:p14="http://schemas.microsoft.com/office/powerpoint/2010/main" val="234085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302AF57-6484-443F-87E0-CF66E4FA2112}" type="datetimeFigureOut">
              <a:rPr lang="ru-RU" smtClean="0"/>
              <a:t>25.02.2017</a:t>
            </a:fld>
            <a:endParaRPr lang="ru-RU"/>
          </a:p>
        </p:txBody>
      </p:sp>
      <p:sp>
        <p:nvSpPr>
          <p:cNvPr id="6" name="Footer Placeholder 5"/>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41FEAB2-8A61-42B3-9F90-218B1FF854AB}" type="slidenum">
              <a:rPr lang="ru-RU" smtClean="0"/>
              <a:t>‹#›</a:t>
            </a:fld>
            <a:endParaRPr lang="ru-RU"/>
          </a:p>
        </p:txBody>
      </p:sp>
    </p:spTree>
    <p:extLst>
      <p:ext uri="{BB962C8B-B14F-4D97-AF65-F5344CB8AC3E}">
        <p14:creationId xmlns:p14="http://schemas.microsoft.com/office/powerpoint/2010/main" val="916320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F302AF57-6484-443F-87E0-CF66E4FA2112}" type="datetimeFigureOut">
              <a:rPr lang="ru-RU" smtClean="0"/>
              <a:t>25.02.2017</a:t>
            </a:fld>
            <a:endParaRPr lang="ru-RU"/>
          </a:p>
        </p:txBody>
      </p:sp>
      <p:sp>
        <p:nvSpPr>
          <p:cNvPr id="5" name="Footer Placeholder 4"/>
          <p:cNvSpPr>
            <a:spLocks noGrp="1"/>
          </p:cNvSpPr>
          <p:nvPr>
            <p:ph type="ftr" sz="quarter" idx="11"/>
          </p:nvPr>
        </p:nvSpPr>
        <p:spPr/>
        <p:txBody>
          <a:bodyPr/>
          <a:lstStyle/>
          <a:p>
            <a:endParaRPr lang="ru-RU"/>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41FEAB2-8A61-42B3-9F90-218B1FF854AB}" type="slidenum">
              <a:rPr lang="ru-RU" smtClean="0"/>
              <a:t>‹#›</a:t>
            </a:fld>
            <a:endParaRPr lang="ru-RU"/>
          </a:p>
        </p:txBody>
      </p:sp>
    </p:spTree>
    <p:extLst>
      <p:ext uri="{BB962C8B-B14F-4D97-AF65-F5344CB8AC3E}">
        <p14:creationId xmlns:p14="http://schemas.microsoft.com/office/powerpoint/2010/main" val="1595567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ru-RU" smtClean="0"/>
              <a:t>Образец заголовка</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F302AF57-6484-443F-87E0-CF66E4FA2112}" type="datetimeFigureOut">
              <a:rPr lang="ru-RU" smtClean="0"/>
              <a:t>25.02.2017</a:t>
            </a:fld>
            <a:endParaRPr lang="ru-RU"/>
          </a:p>
        </p:txBody>
      </p:sp>
      <p:sp>
        <p:nvSpPr>
          <p:cNvPr id="5" name="Footer Placeholder 4"/>
          <p:cNvSpPr>
            <a:spLocks noGrp="1"/>
          </p:cNvSpPr>
          <p:nvPr>
            <p:ph type="ftr" sz="quarter" idx="11"/>
          </p:nvPr>
        </p:nvSpPr>
        <p:spPr/>
        <p:txBody>
          <a:bodyPr/>
          <a:lstStyle/>
          <a:p>
            <a:endParaRPr lang="ru-RU"/>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41FEAB2-8A61-42B3-9F90-218B1FF854AB}" type="slidenum">
              <a:rPr lang="ru-RU" smtClean="0"/>
              <a:t>‹#›</a:t>
            </a:fld>
            <a:endParaRPr lang="ru-RU"/>
          </a:p>
        </p:txBody>
      </p:sp>
    </p:spTree>
    <p:extLst>
      <p:ext uri="{BB962C8B-B14F-4D97-AF65-F5344CB8AC3E}">
        <p14:creationId xmlns:p14="http://schemas.microsoft.com/office/powerpoint/2010/main" val="2022573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302AF57-6484-443F-87E0-CF66E4FA2112}" type="datetimeFigureOut">
              <a:rPr lang="ru-RU" smtClean="0"/>
              <a:t>25.02.2017</a:t>
            </a:fld>
            <a:endParaRPr lang="ru-RU"/>
          </a:p>
        </p:txBody>
      </p:sp>
      <p:sp>
        <p:nvSpPr>
          <p:cNvPr id="5" name="Footer Placeholder 4"/>
          <p:cNvSpPr>
            <a:spLocks noGrp="1"/>
          </p:cNvSpPr>
          <p:nvPr>
            <p:ph type="ftr" sz="quarter" idx="11"/>
          </p:nvPr>
        </p:nvSpPr>
        <p:spPr/>
        <p:txBody>
          <a:bodyPr/>
          <a:lstStyle/>
          <a:p>
            <a:endParaRPr lang="ru-RU"/>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41FEAB2-8A61-42B3-9F90-218B1FF854AB}" type="slidenum">
              <a:rPr lang="ru-RU" smtClean="0"/>
              <a:t>‹#›</a:t>
            </a:fld>
            <a:endParaRPr lang="ru-RU"/>
          </a:p>
        </p:txBody>
      </p:sp>
    </p:spTree>
    <p:extLst>
      <p:ext uri="{BB962C8B-B14F-4D97-AF65-F5344CB8AC3E}">
        <p14:creationId xmlns:p14="http://schemas.microsoft.com/office/powerpoint/2010/main" val="4092453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302AF57-6484-443F-87E0-CF66E4FA2112}" type="datetimeFigureOut">
              <a:rPr lang="ru-RU" smtClean="0"/>
              <a:t>25.02.2017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41FEAB2-8A61-42B3-9F90-218B1FF854AB}" type="slidenum">
              <a:rPr lang="ru-RU" smtClean="0"/>
              <a:t>‹#›</a:t>
            </a:fld>
            <a:endParaRPr lang="ru-RU"/>
          </a:p>
        </p:txBody>
      </p:sp>
    </p:spTree>
    <p:extLst>
      <p:ext uri="{BB962C8B-B14F-4D97-AF65-F5344CB8AC3E}">
        <p14:creationId xmlns:p14="http://schemas.microsoft.com/office/powerpoint/2010/main" val="3542610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302AF57-6484-443F-87E0-CF66E4FA2112}" type="datetimeFigureOut">
              <a:rPr lang="ru-RU" smtClean="0"/>
              <a:t>25.02.2017</a:t>
            </a:fld>
            <a:endParaRPr lang="ru-RU"/>
          </a:p>
        </p:txBody>
      </p:sp>
      <p:sp>
        <p:nvSpPr>
          <p:cNvPr id="8" name="Footer Placeholder 7"/>
          <p:cNvSpPr>
            <a:spLocks noGrp="1"/>
          </p:cNvSpPr>
          <p:nvPr>
            <p:ph type="ftr" sz="quarter" idx="11"/>
          </p:nvPr>
        </p:nvSpPr>
        <p:spPr>
          <a:xfrm>
            <a:off x="561111" y="6391838"/>
            <a:ext cx="3644282" cy="304801"/>
          </a:xfrm>
        </p:spPr>
        <p:txBody>
          <a:bodyPr/>
          <a:lstStyle/>
          <a:p>
            <a:endParaRPr lang="ru-RU"/>
          </a:p>
        </p:txBody>
      </p:sp>
      <p:sp>
        <p:nvSpPr>
          <p:cNvPr id="9" name="Slide Number Placeholder 8"/>
          <p:cNvSpPr>
            <a:spLocks noGrp="1"/>
          </p:cNvSpPr>
          <p:nvPr>
            <p:ph type="sldNum" sz="quarter" idx="12"/>
          </p:nvPr>
        </p:nvSpPr>
        <p:spPr/>
        <p:txBody>
          <a:bodyPr/>
          <a:lstStyle/>
          <a:p>
            <a:fld id="{E41FEAB2-8A61-42B3-9F90-218B1FF854AB}" type="slidenum">
              <a:rPr lang="ru-RU" smtClean="0"/>
              <a:t>‹#›</a:t>
            </a:fld>
            <a:endParaRPr lang="ru-RU"/>
          </a:p>
        </p:txBody>
      </p:sp>
    </p:spTree>
    <p:extLst>
      <p:ext uri="{BB962C8B-B14F-4D97-AF65-F5344CB8AC3E}">
        <p14:creationId xmlns:p14="http://schemas.microsoft.com/office/powerpoint/2010/main" val="2063150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F302AF57-6484-443F-87E0-CF66E4FA2112}" type="datetimeFigureOut">
              <a:rPr lang="ru-RU" smtClean="0"/>
              <a:t>25.02.2017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1FEAB2-8A61-42B3-9F90-218B1FF854AB}" type="slidenum">
              <a:rPr lang="ru-RU" smtClean="0"/>
              <a:t>‹#›</a:t>
            </a:fld>
            <a:endParaRPr lang="ru-RU"/>
          </a:p>
        </p:txBody>
      </p:sp>
    </p:spTree>
    <p:extLst>
      <p:ext uri="{BB962C8B-B14F-4D97-AF65-F5344CB8AC3E}">
        <p14:creationId xmlns:p14="http://schemas.microsoft.com/office/powerpoint/2010/main" val="1234586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F302AF57-6484-443F-87E0-CF66E4FA2112}" type="datetimeFigureOut">
              <a:rPr lang="ru-RU" smtClean="0"/>
              <a:t>25.02.2017</a:t>
            </a:fld>
            <a:endParaRPr lang="ru-RU"/>
          </a:p>
        </p:txBody>
      </p:sp>
      <p:sp>
        <p:nvSpPr>
          <p:cNvPr id="5" name="Footer Placeholder 4"/>
          <p:cNvSpPr>
            <a:spLocks noGrp="1"/>
          </p:cNvSpPr>
          <p:nvPr>
            <p:ph type="ftr" sz="quarter" idx="11"/>
          </p:nvPr>
        </p:nvSpPr>
        <p:spPr/>
        <p:txBody>
          <a:bodyPr/>
          <a:lstStyle/>
          <a:p>
            <a:endParaRPr lang="ru-RU"/>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41FEAB2-8A61-42B3-9F90-218B1FF854AB}" type="slidenum">
              <a:rPr lang="ru-RU" smtClean="0"/>
              <a:t>‹#›</a:t>
            </a:fld>
            <a:endParaRPr lang="ru-RU"/>
          </a:p>
        </p:txBody>
      </p:sp>
    </p:spTree>
    <p:extLst>
      <p:ext uri="{BB962C8B-B14F-4D97-AF65-F5344CB8AC3E}">
        <p14:creationId xmlns:p14="http://schemas.microsoft.com/office/powerpoint/2010/main" val="4006910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302AF57-6484-443F-87E0-CF66E4FA2112}" type="datetimeFigureOut">
              <a:rPr lang="ru-RU" smtClean="0"/>
              <a:t>25.02.2017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1FEAB2-8A61-42B3-9F90-218B1FF854AB}" type="slidenum">
              <a:rPr lang="ru-RU" smtClean="0"/>
              <a:t>‹#›</a:t>
            </a:fld>
            <a:endParaRPr lang="ru-RU"/>
          </a:p>
        </p:txBody>
      </p:sp>
    </p:spTree>
    <p:extLst>
      <p:ext uri="{BB962C8B-B14F-4D97-AF65-F5344CB8AC3E}">
        <p14:creationId xmlns:p14="http://schemas.microsoft.com/office/powerpoint/2010/main" val="3316055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302AF57-6484-443F-87E0-CF66E4FA2112}" type="datetimeFigureOut">
              <a:rPr lang="ru-RU" smtClean="0"/>
              <a:t>25.02.2017</a:t>
            </a:fld>
            <a:endParaRPr lang="ru-RU"/>
          </a:p>
        </p:txBody>
      </p:sp>
      <p:sp>
        <p:nvSpPr>
          <p:cNvPr id="5" name="Footer Placeholder 4"/>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41FEAB2-8A61-42B3-9F90-218B1FF854AB}" type="slidenum">
              <a:rPr lang="ru-RU" smtClean="0"/>
              <a:t>‹#›</a:t>
            </a:fld>
            <a:endParaRPr lang="ru-RU"/>
          </a:p>
        </p:txBody>
      </p:sp>
    </p:spTree>
    <p:extLst>
      <p:ext uri="{BB962C8B-B14F-4D97-AF65-F5344CB8AC3E}">
        <p14:creationId xmlns:p14="http://schemas.microsoft.com/office/powerpoint/2010/main" val="213227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302AF57-6484-443F-87E0-CF66E4FA2112}" type="datetimeFigureOut">
              <a:rPr lang="ru-RU" smtClean="0"/>
              <a:t>25.02.2017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41FEAB2-8A61-42B3-9F90-218B1FF854AB}" type="slidenum">
              <a:rPr lang="ru-RU" smtClean="0"/>
              <a:t>‹#›</a:t>
            </a:fld>
            <a:endParaRPr lang="ru-RU"/>
          </a:p>
        </p:txBody>
      </p:sp>
    </p:spTree>
    <p:extLst>
      <p:ext uri="{BB962C8B-B14F-4D97-AF65-F5344CB8AC3E}">
        <p14:creationId xmlns:p14="http://schemas.microsoft.com/office/powerpoint/2010/main" val="3974986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302AF57-6484-443F-87E0-CF66E4FA2112}" type="datetimeFigureOut">
              <a:rPr lang="ru-RU" smtClean="0"/>
              <a:t>25.02.2017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41FEAB2-8A61-42B3-9F90-218B1FF854AB}" type="slidenum">
              <a:rPr lang="ru-RU" smtClean="0"/>
              <a:t>‹#›</a:t>
            </a:fld>
            <a:endParaRPr lang="ru-RU"/>
          </a:p>
        </p:txBody>
      </p:sp>
    </p:spTree>
    <p:extLst>
      <p:ext uri="{BB962C8B-B14F-4D97-AF65-F5344CB8AC3E}">
        <p14:creationId xmlns:p14="http://schemas.microsoft.com/office/powerpoint/2010/main" val="1796592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302AF57-6484-443F-87E0-CF66E4FA2112}" type="datetimeFigureOut">
              <a:rPr lang="ru-RU" smtClean="0"/>
              <a:t>25.02.2017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41FEAB2-8A61-42B3-9F90-218B1FF854AB}" type="slidenum">
              <a:rPr lang="ru-RU" smtClean="0"/>
              <a:t>‹#›</a:t>
            </a:fld>
            <a:endParaRPr lang="ru-RU"/>
          </a:p>
        </p:txBody>
      </p:sp>
    </p:spTree>
    <p:extLst>
      <p:ext uri="{BB962C8B-B14F-4D97-AF65-F5344CB8AC3E}">
        <p14:creationId xmlns:p14="http://schemas.microsoft.com/office/powerpoint/2010/main" val="4094096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02AF57-6484-443F-87E0-CF66E4FA2112}" type="datetimeFigureOut">
              <a:rPr lang="ru-RU" smtClean="0"/>
              <a:t>25.02.2017</a:t>
            </a:fld>
            <a:endParaRPr lang="ru-RU"/>
          </a:p>
        </p:txBody>
      </p:sp>
      <p:sp>
        <p:nvSpPr>
          <p:cNvPr id="3" name="Footer Placeholder 2"/>
          <p:cNvSpPr>
            <a:spLocks noGrp="1"/>
          </p:cNvSpPr>
          <p:nvPr>
            <p:ph type="ftr" sz="quarter" idx="11"/>
          </p:nvPr>
        </p:nvSpPr>
        <p:spPr/>
        <p:txBody>
          <a:bodyPr/>
          <a:lstStyle/>
          <a:p>
            <a:endParaRPr lang="ru-RU"/>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41FEAB2-8A61-42B3-9F90-218B1FF854AB}" type="slidenum">
              <a:rPr lang="ru-RU" smtClean="0"/>
              <a:t>‹#›</a:t>
            </a:fld>
            <a:endParaRPr lang="ru-RU"/>
          </a:p>
        </p:txBody>
      </p:sp>
    </p:spTree>
    <p:extLst>
      <p:ext uri="{BB962C8B-B14F-4D97-AF65-F5344CB8AC3E}">
        <p14:creationId xmlns:p14="http://schemas.microsoft.com/office/powerpoint/2010/main" val="303292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302AF57-6484-443F-87E0-CF66E4FA2112}" type="datetimeFigureOut">
              <a:rPr lang="ru-RU" smtClean="0"/>
              <a:t>25.02.2017</a:t>
            </a:fld>
            <a:endParaRPr lang="ru-RU"/>
          </a:p>
        </p:txBody>
      </p:sp>
      <p:sp>
        <p:nvSpPr>
          <p:cNvPr id="6" name="Footer Placeholder 5"/>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41FEAB2-8A61-42B3-9F90-218B1FF854AB}" type="slidenum">
              <a:rPr lang="ru-RU" smtClean="0"/>
              <a:t>‹#›</a:t>
            </a:fld>
            <a:endParaRPr lang="ru-RU"/>
          </a:p>
        </p:txBody>
      </p:sp>
    </p:spTree>
    <p:extLst>
      <p:ext uri="{BB962C8B-B14F-4D97-AF65-F5344CB8AC3E}">
        <p14:creationId xmlns:p14="http://schemas.microsoft.com/office/powerpoint/2010/main" val="813211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ru-RU" smtClean="0"/>
              <a:t>Вставка рисунка</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302AF57-6484-443F-87E0-CF66E4FA2112}" type="datetimeFigureOut">
              <a:rPr lang="ru-RU" smtClean="0"/>
              <a:t>25.02.2017</a:t>
            </a:fld>
            <a:endParaRPr lang="ru-RU"/>
          </a:p>
        </p:txBody>
      </p:sp>
      <p:sp>
        <p:nvSpPr>
          <p:cNvPr id="6" name="Footer Placeholder 5"/>
          <p:cNvSpPr>
            <a:spLocks noGrp="1"/>
          </p:cNvSpPr>
          <p:nvPr>
            <p:ph type="ftr" sz="quarter" idx="11"/>
          </p:nvPr>
        </p:nvSpPr>
        <p:spPr/>
        <p:txBody>
          <a:bodyPr/>
          <a:lstStyle/>
          <a:p>
            <a:endParaRPr lang="ru-RU"/>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41FEAB2-8A61-42B3-9F90-218B1FF854AB}" type="slidenum">
              <a:rPr lang="ru-RU" smtClean="0"/>
              <a:t>‹#›</a:t>
            </a:fld>
            <a:endParaRPr lang="ru-RU"/>
          </a:p>
        </p:txBody>
      </p:sp>
    </p:spTree>
    <p:extLst>
      <p:ext uri="{BB962C8B-B14F-4D97-AF65-F5344CB8AC3E}">
        <p14:creationId xmlns:p14="http://schemas.microsoft.com/office/powerpoint/2010/main" val="2109665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F302AF57-6484-443F-87E0-CF66E4FA2112}" type="datetimeFigureOut">
              <a:rPr lang="ru-RU" smtClean="0"/>
              <a:t>25.02.2017</a:t>
            </a:fld>
            <a:endParaRPr lang="ru-RU"/>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ru-RU"/>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E41FEAB2-8A61-42B3-9F90-218B1FF854AB}" type="slidenum">
              <a:rPr lang="ru-RU" smtClean="0"/>
              <a:t>‹#›</a:t>
            </a:fld>
            <a:endParaRPr lang="ru-RU"/>
          </a:p>
        </p:txBody>
      </p:sp>
    </p:spTree>
    <p:extLst>
      <p:ext uri="{BB962C8B-B14F-4D97-AF65-F5344CB8AC3E}">
        <p14:creationId xmlns:p14="http://schemas.microsoft.com/office/powerpoint/2010/main" val="369407414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pedsovet.su/metodika/priemy/5673_metod_klaster_na_uroke-" TargetMode="External"/><Relationship Id="rId2" Type="http://schemas.openxmlformats.org/officeDocument/2006/relationships/hyperlink" Target="http://teachtech.ru/intellekt-karty-i-onlajn-doski/3-besplatnyx-servisa-dlya-sozdaniya-intellekt-kart.html-" TargetMode="External"/><Relationship Id="rId1" Type="http://schemas.openxmlformats.org/officeDocument/2006/relationships/slideLayout" Target="../slideLayouts/slideLayout2.xml"/><Relationship Id="rId5" Type="http://schemas.openxmlformats.org/officeDocument/2006/relationships/hyperlink" Target="https://liteka.ru/library/read/179/1-" TargetMode="External"/><Relationship Id="rId4" Type="http://schemas.openxmlformats.org/officeDocument/2006/relationships/hyperlink" Target="http://www.liveinternet.ru/users/5496447/post379296614/-"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54955" y="1326524"/>
            <a:ext cx="9135266" cy="2987900"/>
          </a:xfrm>
        </p:spPr>
        <p:txBody>
          <a:bodyPr/>
          <a:lstStyle/>
          <a:p>
            <a:pPr algn="ctr"/>
            <a:r>
              <a:rPr lang="ru-RU" sz="3200" dirty="0" smtClean="0">
                <a:solidFill>
                  <a:srgbClr val="FFFF00"/>
                </a:solidFill>
              </a:rPr>
              <a:t>Методическая разработка урока английского языка в 8 классе с применением образовательной технологии </a:t>
            </a:r>
            <a:r>
              <a:rPr lang="en-US" sz="3200" dirty="0" smtClean="0">
                <a:solidFill>
                  <a:srgbClr val="FFFF00"/>
                </a:solidFill>
              </a:rPr>
              <a:t>“case-study”</a:t>
            </a:r>
            <a:r>
              <a:rPr lang="ru-RU" sz="3200" dirty="0" smtClean="0">
                <a:solidFill>
                  <a:schemeClr val="accent1">
                    <a:lumMod val="20000"/>
                    <a:lumOff val="80000"/>
                  </a:schemeClr>
                </a:solidFill>
              </a:rPr>
              <a:t> </a:t>
            </a:r>
            <a:r>
              <a:rPr lang="ru-RU" sz="3200" u="sng" dirty="0" smtClean="0">
                <a:solidFill>
                  <a:schemeClr val="accent1">
                    <a:lumMod val="20000"/>
                    <a:lumOff val="80000"/>
                  </a:schemeClr>
                </a:solidFill>
              </a:rPr>
              <a:t>по </a:t>
            </a:r>
            <a:r>
              <a:rPr lang="ru-RU" sz="3200" u="sng" dirty="0" smtClean="0">
                <a:solidFill>
                  <a:schemeClr val="accent1">
                    <a:lumMod val="20000"/>
                    <a:lumOff val="80000"/>
                  </a:schemeClr>
                </a:solidFill>
              </a:rPr>
              <a:t>теме</a:t>
            </a:r>
            <a:r>
              <a:rPr lang="ru-RU" sz="3200" dirty="0" smtClean="0">
                <a:solidFill>
                  <a:schemeClr val="accent1">
                    <a:lumMod val="20000"/>
                    <a:lumOff val="80000"/>
                  </a:schemeClr>
                </a:solidFill>
              </a:rPr>
              <a:t>:</a:t>
            </a:r>
            <a:r>
              <a:rPr lang="en-US" sz="3200" dirty="0" smtClean="0">
                <a:solidFill>
                  <a:schemeClr val="accent1">
                    <a:lumMod val="20000"/>
                    <a:lumOff val="80000"/>
                  </a:schemeClr>
                </a:solidFill>
              </a:rPr>
              <a:t> </a:t>
            </a:r>
            <a:r>
              <a:rPr lang="en-US" sz="2400" dirty="0" smtClean="0"/>
              <a:t>The story of Ernest Hemingway's </a:t>
            </a:r>
            <a:r>
              <a:rPr lang="ru-RU" sz="2400" dirty="0" smtClean="0"/>
              <a:t>«</a:t>
            </a:r>
            <a:r>
              <a:rPr lang="en-US" sz="2400" dirty="0" smtClean="0"/>
              <a:t>The Old Man and the Sea</a:t>
            </a:r>
            <a:r>
              <a:rPr lang="ru-RU" sz="2400" dirty="0" smtClean="0"/>
              <a:t>»</a:t>
            </a:r>
            <a:r>
              <a:rPr lang="en-US" sz="2400" dirty="0" smtClean="0"/>
              <a:t>, as</a:t>
            </a:r>
            <a:r>
              <a:rPr lang="ru-RU" sz="2400" dirty="0" smtClean="0"/>
              <a:t> </a:t>
            </a:r>
            <a:r>
              <a:rPr lang="en-US" sz="2400" dirty="0" smtClean="0"/>
              <a:t>example a cultural value in the relationship between the older generation and the younger generation on the pages of foreign </a:t>
            </a:r>
            <a:r>
              <a:rPr lang="fr-FR" sz="2400" dirty="0" smtClean="0"/>
              <a:t>literature</a:t>
            </a:r>
            <a:r>
              <a:rPr lang="ru-RU" sz="2400" dirty="0" smtClean="0"/>
              <a:t>.</a:t>
            </a:r>
            <a:endParaRPr lang="ru-RU" sz="2400" dirty="0">
              <a:solidFill>
                <a:schemeClr val="bg1"/>
              </a:solidFill>
            </a:endParaRPr>
          </a:p>
        </p:txBody>
      </p:sp>
      <p:sp>
        <p:nvSpPr>
          <p:cNvPr id="3" name="Подзаголовок 2"/>
          <p:cNvSpPr>
            <a:spLocks noGrp="1"/>
          </p:cNvSpPr>
          <p:nvPr>
            <p:ph type="subTitle" idx="1"/>
          </p:nvPr>
        </p:nvSpPr>
        <p:spPr>
          <a:xfrm>
            <a:off x="1316197" y="4430331"/>
            <a:ext cx="6089155" cy="1300998"/>
          </a:xfrm>
        </p:spPr>
        <p:txBody>
          <a:bodyPr>
            <a:normAutofit fontScale="92500" lnSpcReduction="10000"/>
          </a:bodyPr>
          <a:lstStyle/>
          <a:p>
            <a:r>
              <a:rPr lang="ru-RU" u="sng" dirty="0" smtClean="0">
                <a:solidFill>
                  <a:schemeClr val="accent4">
                    <a:lumMod val="20000"/>
                    <a:lumOff val="80000"/>
                  </a:schemeClr>
                </a:solidFill>
              </a:rPr>
              <a:t>Выполнила </a:t>
            </a:r>
            <a:r>
              <a:rPr lang="ru-RU" u="sng" dirty="0" smtClean="0">
                <a:solidFill>
                  <a:schemeClr val="accent4">
                    <a:lumMod val="20000"/>
                    <a:lumOff val="80000"/>
                  </a:schemeClr>
                </a:solidFill>
              </a:rPr>
              <a:t>:</a:t>
            </a:r>
            <a:endParaRPr lang="en-US" u="sng" dirty="0" smtClean="0">
              <a:solidFill>
                <a:schemeClr val="accent4">
                  <a:lumMod val="20000"/>
                  <a:lumOff val="80000"/>
                </a:schemeClr>
              </a:solidFill>
            </a:endParaRPr>
          </a:p>
          <a:p>
            <a:r>
              <a:rPr lang="ru-RU" dirty="0" smtClean="0">
                <a:solidFill>
                  <a:schemeClr val="accent4">
                    <a:lumMod val="20000"/>
                    <a:lumOff val="80000"/>
                  </a:schemeClr>
                </a:solidFill>
              </a:rPr>
              <a:t>Студентка факультета иностранных языков </a:t>
            </a:r>
            <a:r>
              <a:rPr lang="ru-RU" dirty="0" err="1" smtClean="0">
                <a:solidFill>
                  <a:schemeClr val="accent4">
                    <a:lumMod val="20000"/>
                    <a:lumOff val="80000"/>
                  </a:schemeClr>
                </a:solidFill>
              </a:rPr>
              <a:t>ОмГПУ</a:t>
            </a:r>
            <a:endParaRPr lang="ru-RU" dirty="0" smtClean="0">
              <a:solidFill>
                <a:schemeClr val="accent4">
                  <a:lumMod val="20000"/>
                  <a:lumOff val="80000"/>
                </a:schemeClr>
              </a:solidFill>
            </a:endParaRPr>
          </a:p>
          <a:p>
            <a:r>
              <a:rPr lang="ru-RU" dirty="0" smtClean="0">
                <a:solidFill>
                  <a:schemeClr val="accent4">
                    <a:lumMod val="20000"/>
                    <a:lumOff val="80000"/>
                  </a:schemeClr>
                </a:solidFill>
              </a:rPr>
              <a:t>успенская </a:t>
            </a:r>
            <a:r>
              <a:rPr lang="ru-RU" dirty="0" smtClean="0">
                <a:solidFill>
                  <a:schemeClr val="accent4">
                    <a:lumMod val="20000"/>
                    <a:lumOff val="80000"/>
                  </a:schemeClr>
                </a:solidFill>
              </a:rPr>
              <a:t>любовь </a:t>
            </a:r>
            <a:r>
              <a:rPr lang="ru-RU" dirty="0" err="1" smtClean="0">
                <a:solidFill>
                  <a:schemeClr val="accent4">
                    <a:lumMod val="20000"/>
                    <a:lumOff val="80000"/>
                  </a:schemeClr>
                </a:solidFill>
              </a:rPr>
              <a:t>сергеевна</a:t>
            </a:r>
            <a:endParaRPr lang="ru-RU" dirty="0">
              <a:solidFill>
                <a:schemeClr val="accent4">
                  <a:lumMod val="20000"/>
                  <a:lumOff val="80000"/>
                </a:schemeClr>
              </a:solidFill>
            </a:endParaRPr>
          </a:p>
        </p:txBody>
      </p:sp>
    </p:spTree>
    <p:extLst>
      <p:ext uri="{BB962C8B-B14F-4D97-AF65-F5344CB8AC3E}">
        <p14:creationId xmlns:p14="http://schemas.microsoft.com/office/powerpoint/2010/main" val="2758387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en-US" dirty="0" smtClean="0"/>
              <a:t> The </a:t>
            </a:r>
            <a:r>
              <a:rPr lang="ru-RU" dirty="0" smtClean="0"/>
              <a:t>с</a:t>
            </a:r>
            <a:r>
              <a:rPr lang="fr-FR" dirty="0" smtClean="0"/>
              <a:t>omments by </a:t>
            </a:r>
            <a:r>
              <a:rPr lang="fr-FR" dirty="0"/>
              <a:t>the problem</a:t>
            </a:r>
            <a:endParaRPr lang="ru-RU" dirty="0"/>
          </a:p>
        </p:txBody>
      </p:sp>
      <p:sp>
        <p:nvSpPr>
          <p:cNvPr id="3" name="Объект 2"/>
          <p:cNvSpPr>
            <a:spLocks noGrp="1"/>
          </p:cNvSpPr>
          <p:nvPr>
            <p:ph idx="1"/>
          </p:nvPr>
        </p:nvSpPr>
        <p:spPr>
          <a:xfrm>
            <a:off x="704194" y="2331076"/>
            <a:ext cx="8825659" cy="4056845"/>
          </a:xfrm>
        </p:spPr>
        <p:txBody>
          <a:bodyPr/>
          <a:lstStyle/>
          <a:p>
            <a:r>
              <a:rPr lang="en-US" sz="2000" dirty="0"/>
              <a:t>The authors of works of Russian and foreign literature </a:t>
            </a:r>
            <a:r>
              <a:rPr lang="en-US" sz="2000" dirty="0" smtClean="0"/>
              <a:t>very often </a:t>
            </a:r>
            <a:r>
              <a:rPr lang="en-US" sz="2000" dirty="0"/>
              <a:t>use the theme: </a:t>
            </a:r>
            <a:r>
              <a:rPr lang="ru-RU" sz="2000" dirty="0" smtClean="0">
                <a:solidFill>
                  <a:schemeClr val="tx1"/>
                </a:solidFill>
              </a:rPr>
              <a:t> «</a:t>
            </a:r>
            <a:r>
              <a:rPr lang="en-US" sz="2000" dirty="0" smtClean="0">
                <a:solidFill>
                  <a:schemeClr val="tx1"/>
                </a:solidFill>
              </a:rPr>
              <a:t>The</a:t>
            </a:r>
            <a:r>
              <a:rPr lang="ru-RU" sz="2000" dirty="0" smtClean="0">
                <a:solidFill>
                  <a:schemeClr val="tx1"/>
                </a:solidFill>
              </a:rPr>
              <a:t> </a:t>
            </a:r>
            <a:r>
              <a:rPr lang="en-US" sz="2000" dirty="0" smtClean="0">
                <a:solidFill>
                  <a:schemeClr val="tx1"/>
                </a:solidFill>
              </a:rPr>
              <a:t>problems</a:t>
            </a:r>
            <a:r>
              <a:rPr lang="en-US" sz="2000" dirty="0" smtClean="0"/>
              <a:t> </a:t>
            </a:r>
            <a:r>
              <a:rPr lang="en-US" sz="2000" dirty="0"/>
              <a:t>of the relationship between the older generation and the </a:t>
            </a:r>
            <a:r>
              <a:rPr lang="en-US" sz="2000" dirty="0" smtClean="0"/>
              <a:t>younger</a:t>
            </a:r>
            <a:r>
              <a:rPr lang="ru-RU" sz="2000" dirty="0" smtClean="0"/>
              <a:t> </a:t>
            </a:r>
            <a:r>
              <a:rPr lang="en-US" sz="2000" dirty="0" smtClean="0"/>
              <a:t>generation</a:t>
            </a:r>
            <a:r>
              <a:rPr lang="ru-RU" sz="2000" dirty="0" smtClean="0"/>
              <a:t>»</a:t>
            </a:r>
            <a:r>
              <a:rPr lang="en-US" sz="2000" dirty="0"/>
              <a:t> in </a:t>
            </a:r>
            <a:r>
              <a:rPr lang="fr-FR" sz="2000" dirty="0"/>
              <a:t>purpose of educating </a:t>
            </a:r>
            <a:r>
              <a:rPr lang="en-US" sz="2000" dirty="0" smtClean="0"/>
              <a:t> </a:t>
            </a:r>
            <a:r>
              <a:rPr lang="en-US" sz="2000" dirty="0"/>
              <a:t>spiritual and moral </a:t>
            </a:r>
            <a:r>
              <a:rPr lang="en-US" sz="2000" dirty="0" smtClean="0"/>
              <a:t>personality. </a:t>
            </a:r>
            <a:r>
              <a:rPr lang="ru-RU" sz="2000" dirty="0" smtClean="0"/>
              <a:t> </a:t>
            </a:r>
            <a:r>
              <a:rPr lang="en-US" sz="2000" dirty="0"/>
              <a:t>An example of such work is the Ernest Hemingway "The Old Man and the </a:t>
            </a:r>
            <a:r>
              <a:rPr lang="en-US" sz="2000" dirty="0" smtClean="0"/>
              <a:t>Sea</a:t>
            </a:r>
            <a:r>
              <a:rPr lang="ru-RU" sz="2000" dirty="0" smtClean="0"/>
              <a:t>» </a:t>
            </a:r>
            <a:r>
              <a:rPr lang="en-US" sz="2000" dirty="0" smtClean="0"/>
              <a:t> </a:t>
            </a:r>
            <a:r>
              <a:rPr lang="en-US" sz="2000" dirty="0"/>
              <a:t>I</a:t>
            </a:r>
            <a:r>
              <a:rPr lang="en-US" sz="2000" dirty="0" smtClean="0"/>
              <a:t>n </a:t>
            </a:r>
            <a:r>
              <a:rPr lang="en-US" sz="2000" dirty="0"/>
              <a:t>our modern times it is very important on the example of the great works of literature to </a:t>
            </a:r>
            <a:r>
              <a:rPr lang="en-US" sz="2000" dirty="0" smtClean="0"/>
              <a:t>teach the pupils </a:t>
            </a:r>
            <a:r>
              <a:rPr lang="en-US" sz="2000" dirty="0"/>
              <a:t>to respect the older generation, his experience and the historical value of the era in which he lived</a:t>
            </a:r>
            <a:r>
              <a:rPr lang="en-US" sz="2000" dirty="0" smtClean="0"/>
              <a:t>.  </a:t>
            </a:r>
            <a:endParaRPr lang="en-US" sz="2000" dirty="0"/>
          </a:p>
          <a:p>
            <a:pPr marL="0" indent="0">
              <a:buNone/>
            </a:pPr>
            <a:endParaRPr lang="ru-RU" sz="2000" dirty="0" smtClean="0">
              <a:solidFill>
                <a:schemeClr val="tx1"/>
              </a:solidFill>
            </a:endParaRPr>
          </a:p>
          <a:p>
            <a:pPr marL="0" indent="0">
              <a:buNone/>
            </a:pPr>
            <a:endParaRPr lang="ru-RU" sz="2400" dirty="0" smtClean="0">
              <a:solidFill>
                <a:schemeClr val="tx1"/>
              </a:solidFill>
            </a:endParaRPr>
          </a:p>
          <a:p>
            <a:endParaRPr lang="ru-RU" sz="2400" dirty="0">
              <a:solidFill>
                <a:schemeClr val="tx1"/>
              </a:solidFill>
            </a:endParaRPr>
          </a:p>
          <a:p>
            <a:endParaRPr lang="ru-RU" sz="2400" dirty="0" smtClean="0">
              <a:solidFill>
                <a:schemeClr val="tx1"/>
              </a:solidFill>
            </a:endParaRPr>
          </a:p>
          <a:p>
            <a:endParaRPr lang="ru-RU" sz="2400" dirty="0" smtClean="0">
              <a:solidFill>
                <a:schemeClr val="tx1"/>
              </a:solidFill>
            </a:endParaRPr>
          </a:p>
          <a:p>
            <a:endParaRPr lang="ru-RU" sz="2400" dirty="0" smtClean="0">
              <a:solidFill>
                <a:schemeClr val="tx1"/>
              </a:solidFill>
            </a:endParaRPr>
          </a:p>
          <a:p>
            <a:endParaRPr lang="ru-RU" sz="2400" dirty="0" smtClean="0">
              <a:solidFill>
                <a:schemeClr val="tx1"/>
              </a:solidFill>
            </a:endParaRPr>
          </a:p>
          <a:p>
            <a:endParaRPr lang="ru-RU" dirty="0"/>
          </a:p>
        </p:txBody>
      </p:sp>
    </p:spTree>
    <p:extLst>
      <p:ext uri="{BB962C8B-B14F-4D97-AF65-F5344CB8AC3E}">
        <p14:creationId xmlns:p14="http://schemas.microsoft.com/office/powerpoint/2010/main" val="1746723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Task</a:t>
            </a:r>
            <a:endParaRPr lang="ru-RU" dirty="0"/>
          </a:p>
        </p:txBody>
      </p:sp>
      <p:sp>
        <p:nvSpPr>
          <p:cNvPr id="3" name="Объект 2"/>
          <p:cNvSpPr>
            <a:spLocks noGrp="1"/>
          </p:cNvSpPr>
          <p:nvPr>
            <p:ph idx="1"/>
          </p:nvPr>
        </p:nvSpPr>
        <p:spPr>
          <a:xfrm>
            <a:off x="734096" y="2472744"/>
            <a:ext cx="9182271" cy="3547056"/>
          </a:xfrm>
        </p:spPr>
        <p:txBody>
          <a:bodyPr>
            <a:normAutofit/>
          </a:bodyPr>
          <a:lstStyle/>
          <a:p>
            <a:r>
              <a:rPr lang="ru-RU" sz="1600" dirty="0" smtClean="0">
                <a:solidFill>
                  <a:schemeClr val="tx1"/>
                </a:solidFill>
              </a:rPr>
              <a:t>Дорогие учащиеся!!!   Вам предоставляется возможность  познакомиться с произведением американского писателя, классика мировой литературы, Э. Хемингуэя и проявить свои творческие способности в решении кейса по теме: </a:t>
            </a:r>
            <a:r>
              <a:rPr lang="en-US" sz="1600" dirty="0" smtClean="0">
                <a:solidFill>
                  <a:schemeClr val="accent2">
                    <a:lumMod val="75000"/>
                  </a:schemeClr>
                </a:solidFill>
              </a:rPr>
              <a:t>“</a:t>
            </a:r>
            <a:r>
              <a:rPr lang="en-US" sz="1600" dirty="0">
                <a:solidFill>
                  <a:schemeClr val="accent2">
                    <a:lumMod val="75000"/>
                  </a:schemeClr>
                </a:solidFill>
              </a:rPr>
              <a:t>The story of Ernest Hemingway's </a:t>
            </a:r>
            <a:r>
              <a:rPr lang="ru-RU" sz="1600" dirty="0">
                <a:solidFill>
                  <a:schemeClr val="accent2">
                    <a:lumMod val="75000"/>
                  </a:schemeClr>
                </a:solidFill>
              </a:rPr>
              <a:t>«</a:t>
            </a:r>
            <a:r>
              <a:rPr lang="en-US" sz="1600" dirty="0">
                <a:solidFill>
                  <a:schemeClr val="accent2">
                    <a:lumMod val="75000"/>
                  </a:schemeClr>
                </a:solidFill>
              </a:rPr>
              <a:t>The Old Man and the Sea</a:t>
            </a:r>
            <a:r>
              <a:rPr lang="ru-RU" sz="1600" dirty="0">
                <a:solidFill>
                  <a:schemeClr val="accent2">
                    <a:lumMod val="75000"/>
                  </a:schemeClr>
                </a:solidFill>
              </a:rPr>
              <a:t>»</a:t>
            </a:r>
            <a:r>
              <a:rPr lang="en-US" sz="1600" dirty="0">
                <a:solidFill>
                  <a:schemeClr val="accent2">
                    <a:lumMod val="75000"/>
                  </a:schemeClr>
                </a:solidFill>
              </a:rPr>
              <a:t>, as</a:t>
            </a:r>
            <a:r>
              <a:rPr lang="ru-RU" sz="1600" dirty="0">
                <a:solidFill>
                  <a:schemeClr val="accent2">
                    <a:lumMod val="75000"/>
                  </a:schemeClr>
                </a:solidFill>
              </a:rPr>
              <a:t> </a:t>
            </a:r>
            <a:r>
              <a:rPr lang="en-US" sz="1600" dirty="0">
                <a:solidFill>
                  <a:schemeClr val="accent2">
                    <a:lumMod val="75000"/>
                  </a:schemeClr>
                </a:solidFill>
              </a:rPr>
              <a:t>example a cultural value in the relationship between the older generation and the younger generation on the pages of foreign </a:t>
            </a:r>
            <a:r>
              <a:rPr lang="fr-FR" sz="1600" dirty="0">
                <a:solidFill>
                  <a:schemeClr val="accent2">
                    <a:lumMod val="75000"/>
                  </a:schemeClr>
                </a:solidFill>
              </a:rPr>
              <a:t>literature</a:t>
            </a:r>
            <a:r>
              <a:rPr lang="ru-RU" sz="1600" dirty="0">
                <a:solidFill>
                  <a:schemeClr val="accent2">
                    <a:lumMod val="75000"/>
                  </a:schemeClr>
                </a:solidFill>
              </a:rPr>
              <a:t>.</a:t>
            </a:r>
            <a:r>
              <a:rPr lang="ru-RU" sz="1600" dirty="0" smtClean="0">
                <a:solidFill>
                  <a:schemeClr val="accent2">
                    <a:lumMod val="75000"/>
                  </a:schemeClr>
                </a:solidFill>
              </a:rPr>
              <a:t> </a:t>
            </a:r>
            <a:r>
              <a:rPr lang="en-US" sz="1600" dirty="0" smtClean="0">
                <a:solidFill>
                  <a:schemeClr val="accent2">
                    <a:lumMod val="75000"/>
                  </a:schemeClr>
                </a:solidFill>
              </a:rPr>
              <a:t>“ </a:t>
            </a:r>
            <a:r>
              <a:rPr lang="ru-RU" sz="1600" dirty="0">
                <a:solidFill>
                  <a:schemeClr val="accent2">
                    <a:lumMod val="75000"/>
                  </a:schemeClr>
                </a:solidFill>
              </a:rPr>
              <a:t> </a:t>
            </a:r>
            <a:r>
              <a:rPr lang="ru-RU" sz="1600" dirty="0" smtClean="0">
                <a:solidFill>
                  <a:schemeClr val="tx1"/>
                </a:solidFill>
              </a:rPr>
              <a:t>Вы делитесь на 2 группы. Каждой группе будут даны вопросы и задания, связанные с тематикой повести « Старик и море» .  Вы отвечаете на вопросы и выполняете задания на английском языке. На заключительном этапе работы с кейсом мы проведем дебаты по теме: </a:t>
            </a:r>
            <a:r>
              <a:rPr lang="ru-RU" sz="1600" dirty="0" smtClean="0">
                <a:solidFill>
                  <a:srgbClr val="FF0000"/>
                </a:solidFill>
              </a:rPr>
              <a:t>«</a:t>
            </a:r>
            <a:r>
              <a:rPr lang="en-US" sz="1600" dirty="0" smtClean="0">
                <a:solidFill>
                  <a:srgbClr val="FF0000"/>
                </a:solidFill>
              </a:rPr>
              <a:t>What would I </a:t>
            </a:r>
            <a:r>
              <a:rPr lang="en-US" sz="1600" dirty="0">
                <a:solidFill>
                  <a:srgbClr val="FF0000"/>
                </a:solidFill>
              </a:rPr>
              <a:t>change in a society that was not a problem </a:t>
            </a:r>
            <a:r>
              <a:rPr lang="en-US" sz="1600" dirty="0" smtClean="0">
                <a:solidFill>
                  <a:srgbClr val="FF0000"/>
                </a:solidFill>
              </a:rPr>
              <a:t>of </a:t>
            </a:r>
            <a:r>
              <a:rPr lang="en-US" sz="1600" dirty="0">
                <a:solidFill>
                  <a:srgbClr val="FF0000"/>
                </a:solidFill>
              </a:rPr>
              <a:t>relationship between the older and younger </a:t>
            </a:r>
            <a:r>
              <a:rPr lang="en-US" sz="1600" dirty="0" smtClean="0">
                <a:solidFill>
                  <a:srgbClr val="FF0000"/>
                </a:solidFill>
              </a:rPr>
              <a:t>generations</a:t>
            </a:r>
            <a:r>
              <a:rPr lang="ru-RU" sz="1600" dirty="0" smtClean="0">
                <a:solidFill>
                  <a:srgbClr val="FF0000"/>
                </a:solidFill>
              </a:rPr>
              <a:t>?»(</a:t>
            </a:r>
            <a:r>
              <a:rPr lang="en-US" sz="1600" dirty="0" smtClean="0"/>
              <a:t> </a:t>
            </a:r>
            <a:r>
              <a:rPr lang="ru-RU" sz="1600" dirty="0" smtClean="0"/>
              <a:t>Что</a:t>
            </a:r>
            <a:r>
              <a:rPr lang="en-US" sz="1600" dirty="0" smtClean="0"/>
              <a:t> </a:t>
            </a:r>
            <a:r>
              <a:rPr lang="ru-RU" sz="1600" dirty="0" smtClean="0"/>
              <a:t>бы я  изменил  в обществе, чтобы не было проблемы взаимоотношения между старшим поколением и младшим?</a:t>
            </a:r>
            <a:r>
              <a:rPr lang="ru-RU" sz="1600" dirty="0" smtClean="0">
                <a:solidFill>
                  <a:srgbClr val="FF0000"/>
                </a:solidFill>
              </a:rPr>
              <a:t>)</a:t>
            </a:r>
            <a:r>
              <a:rPr lang="ru-RU" sz="1600" dirty="0" smtClean="0"/>
              <a:t>   и каждая группа предложит свои варианты решения данной проблемы на английском языке.   </a:t>
            </a:r>
            <a:r>
              <a:rPr lang="en-US" sz="1600" dirty="0" smtClean="0"/>
              <a:t>G</a:t>
            </a:r>
            <a:r>
              <a:rPr lang="fr-FR" sz="1600" dirty="0" smtClean="0"/>
              <a:t>ood luck!</a:t>
            </a:r>
            <a:r>
              <a:rPr lang="ru-RU" sz="1600" dirty="0" smtClean="0"/>
              <a:t> </a:t>
            </a:r>
            <a:endParaRPr lang="ru-RU" sz="1600" dirty="0">
              <a:solidFill>
                <a:schemeClr val="tx1"/>
              </a:solidFill>
            </a:endParaRPr>
          </a:p>
          <a:p>
            <a:endParaRPr lang="ru-RU" dirty="0"/>
          </a:p>
        </p:txBody>
      </p:sp>
    </p:spTree>
    <p:extLst>
      <p:ext uri="{BB962C8B-B14F-4D97-AF65-F5344CB8AC3E}">
        <p14:creationId xmlns:p14="http://schemas.microsoft.com/office/powerpoint/2010/main" val="821473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798489"/>
            <a:ext cx="8813294" cy="927279"/>
          </a:xfrm>
        </p:spPr>
        <p:txBody>
          <a:bodyPr/>
          <a:lstStyle/>
          <a:p>
            <a:r>
              <a:rPr lang="ru-RU" sz="1800" dirty="0" smtClean="0"/>
              <a:t>Проанализируйте эпизоды из произведения и ответьте на вопросы в форме кластера и </a:t>
            </a:r>
            <a:r>
              <a:rPr lang="ru-RU" sz="1800" dirty="0" err="1" smtClean="0"/>
              <a:t>синквейна</a:t>
            </a:r>
            <a:r>
              <a:rPr lang="ru-RU" sz="1800" dirty="0" smtClean="0"/>
              <a:t>. </a:t>
            </a:r>
            <a:endParaRPr lang="ru-RU" sz="18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8641" y="2305318"/>
            <a:ext cx="8847787" cy="4095482"/>
          </a:xfrm>
        </p:spPr>
      </p:pic>
    </p:spTree>
    <p:extLst>
      <p:ext uri="{BB962C8B-B14F-4D97-AF65-F5344CB8AC3E}">
        <p14:creationId xmlns:p14="http://schemas.microsoft.com/office/powerpoint/2010/main" val="1978769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4498" y="973668"/>
            <a:ext cx="8761413" cy="706964"/>
          </a:xfrm>
        </p:spPr>
        <p:txBody>
          <a:bodyPr/>
          <a:lstStyle/>
          <a:p>
            <a:r>
              <a:rPr lang="ru-RU" dirty="0" smtClean="0"/>
              <a:t>Описание работы с </a:t>
            </a:r>
            <a:r>
              <a:rPr lang="ru-RU" dirty="0" err="1" smtClean="0"/>
              <a:t>синквейном</a:t>
            </a:r>
            <a:r>
              <a:rPr lang="ru-RU" dirty="0" smtClean="0"/>
              <a:t>.</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8946" y="2240924"/>
            <a:ext cx="9079606" cy="4314422"/>
          </a:xfrm>
        </p:spPr>
      </p:pic>
    </p:spTree>
    <p:extLst>
      <p:ext uri="{BB962C8B-B14F-4D97-AF65-F5344CB8AC3E}">
        <p14:creationId xmlns:p14="http://schemas.microsoft.com/office/powerpoint/2010/main" val="986760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6975" y="695460"/>
            <a:ext cx="8950817" cy="1056068"/>
          </a:xfrm>
        </p:spPr>
        <p:txBody>
          <a:bodyPr/>
          <a:lstStyle/>
          <a:p>
            <a:r>
              <a:rPr lang="ru-RU" sz="1800" dirty="0" smtClean="0">
                <a:hlinkClick r:id="rId2" action="ppaction://hlinksldjump"/>
              </a:rPr>
              <a:t>Ответить на вопросы в форме </a:t>
            </a:r>
            <a:r>
              <a:rPr lang="ru-RU" sz="1800" dirty="0" err="1" smtClean="0">
                <a:hlinkClick r:id="rId2" action="ppaction://hlinksldjump"/>
              </a:rPr>
              <a:t>синквейна</a:t>
            </a:r>
            <a:r>
              <a:rPr lang="ru-RU" sz="1800" dirty="0" smtClean="0">
                <a:hlinkClick r:id="rId2" action="ppaction://hlinksldjump"/>
              </a:rPr>
              <a:t>:  </a:t>
            </a:r>
            <a:r>
              <a:rPr lang="en-US" sz="1800" dirty="0" smtClean="0">
                <a:hlinkClick r:id="rId2" action="ppaction://hlinksldjump"/>
              </a:rPr>
              <a:t>Why  did the boy love the old man with all his heart in spite of the fact that the old man was the unlucky sailor?</a:t>
            </a:r>
            <a:r>
              <a:rPr lang="ru-RU" sz="1800" dirty="0" smtClean="0">
                <a:hlinkClick r:id="rId2" action="ppaction://hlinksldjump"/>
              </a:rPr>
              <a:t>  </a:t>
            </a:r>
            <a:r>
              <a:rPr lang="en-US" sz="1800" dirty="0" smtClean="0">
                <a:hlinkClick r:id="rId2" action="ppaction://hlinksldjump"/>
              </a:rPr>
              <a:t>How do you think this</a:t>
            </a:r>
            <a:r>
              <a:rPr lang="ru-RU" sz="1800" dirty="0" smtClean="0">
                <a:hlinkClick r:id="rId2" action="ppaction://hlinksldjump"/>
              </a:rPr>
              <a:t> </a:t>
            </a:r>
            <a:r>
              <a:rPr lang="fr-FR" sz="1800" dirty="0" smtClean="0">
                <a:hlinkClick r:id="rId2" action="ppaction://hlinksldjump"/>
              </a:rPr>
              <a:t>situation </a:t>
            </a:r>
            <a:r>
              <a:rPr lang="en-US" sz="1800" dirty="0" smtClean="0">
                <a:hlinkClick r:id="rId2" action="ppaction://hlinksldjump"/>
              </a:rPr>
              <a:t> is an example of when the old man passed his experience to the boy</a:t>
            </a:r>
            <a:r>
              <a:rPr lang="ru-RU" sz="1800" dirty="0" smtClean="0">
                <a:hlinkClick r:id="rId2" action="ppaction://hlinksldjump"/>
              </a:rPr>
              <a:t>? </a:t>
            </a:r>
            <a:endParaRPr lang="ru-RU" sz="1800" dirty="0"/>
          </a:p>
        </p:txBody>
      </p:sp>
      <p:sp>
        <p:nvSpPr>
          <p:cNvPr id="4" name="Rectangle 1"/>
          <p:cNvSpPr>
            <a:spLocks noChangeArrowheads="1"/>
          </p:cNvSpPr>
          <p:nvPr/>
        </p:nvSpPr>
        <p:spPr bwMode="auto">
          <a:xfrm>
            <a:off x="746975" y="69579"/>
            <a:ext cx="4301543"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80808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2"/>
          <p:cNvSpPr>
            <a:spLocks noGrp="1" noChangeArrowheads="1"/>
          </p:cNvSpPr>
          <p:nvPr>
            <p:ph idx="1"/>
          </p:nvPr>
        </p:nvSpPr>
        <p:spPr bwMode="auto">
          <a:xfrm>
            <a:off x="373488" y="2758477"/>
            <a:ext cx="11372044"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defTabSz="914400" eaLnBrk="0" fontAlgn="base" hangingPunct="0">
              <a:spcBef>
                <a:spcPct val="0"/>
              </a:spcBef>
              <a:spcAft>
                <a:spcPct val="0"/>
              </a:spcAft>
              <a:buClrTx/>
              <a:buSzTx/>
              <a:buNone/>
            </a:pPr>
            <a:r>
              <a:rPr lang="en-US" sz="1400" b="1" dirty="0">
                <a:solidFill>
                  <a:srgbClr val="808080"/>
                </a:solidFill>
                <a:latin typeface="Times New Roman" panose="02020603050405020304" pitchFamily="18" charset="0"/>
                <a:ea typeface="Times New Roman" panose="02020603050405020304" pitchFamily="18" charset="0"/>
                <a:cs typeface="Times New Roman" panose="02020603050405020304" pitchFamily="18" charset="0"/>
              </a:rPr>
              <a:t>He was an old man who fished alone in a skiff in the Gulf Stream and he had gone eighty-four days now without taking a fish. In the first forty days a boy had been with him. But after forty days without a fish the boy's parents had told him that the old man was now definitely and finally </a:t>
            </a:r>
            <a:r>
              <a:rPr lang="en-US" sz="1400" b="1" dirty="0" err="1">
                <a:solidFill>
                  <a:srgbClr val="808080"/>
                </a:solidFill>
                <a:latin typeface="Times New Roman" panose="02020603050405020304" pitchFamily="18" charset="0"/>
                <a:ea typeface="Times New Roman" panose="02020603050405020304" pitchFamily="18" charset="0"/>
                <a:cs typeface="Times New Roman" panose="02020603050405020304" pitchFamily="18" charset="0"/>
              </a:rPr>
              <a:t>salao</a:t>
            </a:r>
            <a:r>
              <a:rPr lang="en-US" sz="1400" b="1" dirty="0">
                <a:solidFill>
                  <a:srgbClr val="808080"/>
                </a:solidFill>
                <a:latin typeface="Times New Roman" panose="02020603050405020304" pitchFamily="18" charset="0"/>
                <a:ea typeface="Times New Roman" panose="02020603050405020304" pitchFamily="18" charset="0"/>
                <a:cs typeface="Times New Roman" panose="02020603050405020304" pitchFamily="18" charset="0"/>
              </a:rPr>
              <a:t>, which is the worst form of unlucky, and the boy had gone at their orders in another boat which caught three good fish the first week. It made the boy sad to see the old man come in each day with his skiff empty and he always went down to help him carry either the coiled lines or the gaff and harpoon and the sail that was furled around the mast. The sail was patched with Hour sacks and, furled, it looked like the flag of permanent defeat.</a:t>
            </a:r>
            <a:endParaRPr lang="ru-RU" sz="1400" dirty="0">
              <a:solidFill>
                <a:schemeClr val="tx1"/>
              </a:solidFill>
            </a:endParaRPr>
          </a:p>
          <a:p>
            <a:pPr marL="0" lvl="0" indent="0" defTabSz="914400" eaLnBrk="0" fontAlgn="base" hangingPunct="0">
              <a:spcBef>
                <a:spcPct val="0"/>
              </a:spcBef>
              <a:spcAft>
                <a:spcPct val="0"/>
              </a:spcAft>
              <a:buClrTx/>
              <a:buSzTx/>
              <a:buNone/>
            </a:pPr>
            <a:r>
              <a:rPr lang="en-US" sz="1400" b="1" dirty="0">
                <a:solidFill>
                  <a:srgbClr val="808080"/>
                </a:solidFill>
                <a:latin typeface="Times New Roman" panose="02020603050405020304" pitchFamily="18" charset="0"/>
                <a:ea typeface="Times New Roman" panose="02020603050405020304" pitchFamily="18" charset="0"/>
                <a:cs typeface="Times New Roman" panose="02020603050405020304" pitchFamily="18" charset="0"/>
              </a:rPr>
              <a:t>    The old man was thin and gaunt with deep wrinkles in the back of his neck. The brown blotches of the benevolent skin cancer the sun brings from its </a:t>
            </a:r>
            <a:r>
              <a:rPr lang="en-US" sz="1400" b="1" dirty="0" err="1">
                <a:solidFill>
                  <a:srgbClr val="808080"/>
                </a:solidFill>
                <a:latin typeface="Times New Roman" panose="02020603050405020304" pitchFamily="18" charset="0"/>
                <a:ea typeface="Times New Roman" panose="02020603050405020304" pitchFamily="18" charset="0"/>
                <a:cs typeface="Times New Roman" panose="02020603050405020304" pitchFamily="18" charset="0"/>
              </a:rPr>
              <a:t>eflection</a:t>
            </a:r>
            <a:r>
              <a:rPr lang="en-US" sz="1400" b="1" dirty="0">
                <a:solidFill>
                  <a:srgbClr val="808080"/>
                </a:solidFill>
                <a:latin typeface="Times New Roman" panose="02020603050405020304" pitchFamily="18" charset="0"/>
                <a:ea typeface="Times New Roman" panose="02020603050405020304" pitchFamily="18" charset="0"/>
                <a:cs typeface="Times New Roman" panose="02020603050405020304" pitchFamily="18" charset="0"/>
              </a:rPr>
              <a:t> on the tropic sea were on his cheeks. The blotches ran well down the sides of his face and his hands had the deep-creased scars from handling heavy fish on the cords. But none of these scars were fresh. They were as old as erosions in a fishless desert.</a:t>
            </a:r>
            <a:endParaRPr lang="ru-RU" sz="1400" dirty="0">
              <a:solidFill>
                <a:schemeClr val="tx1"/>
              </a:solidFill>
            </a:endParaRPr>
          </a:p>
          <a:p>
            <a:pPr marL="0" lvl="0" indent="0" defTabSz="914400" eaLnBrk="0" fontAlgn="base" hangingPunct="0">
              <a:spcBef>
                <a:spcPct val="0"/>
              </a:spcBef>
              <a:spcAft>
                <a:spcPct val="0"/>
              </a:spcAft>
              <a:buClrTx/>
              <a:buSzTx/>
              <a:buNone/>
            </a:pPr>
            <a:r>
              <a:rPr lang="en-US" sz="1400" b="1" dirty="0">
                <a:solidFill>
                  <a:srgbClr val="808080"/>
                </a:solidFill>
                <a:latin typeface="Times New Roman" panose="02020603050405020304" pitchFamily="18" charset="0"/>
                <a:ea typeface="Times New Roman" panose="02020603050405020304" pitchFamily="18" charset="0"/>
                <a:cs typeface="Times New Roman" panose="02020603050405020304" pitchFamily="18" charset="0"/>
              </a:rPr>
              <a:t>    Everything about him was old except his eyes and they were the same color as the sea and were cheerful and undefeated.</a:t>
            </a:r>
            <a:endParaRPr lang="ru-RU" sz="1400" dirty="0">
              <a:solidFill>
                <a:schemeClr val="tx1"/>
              </a:solidFill>
            </a:endParaRPr>
          </a:p>
          <a:p>
            <a:pPr marL="0" lvl="0" indent="0" defTabSz="914400" eaLnBrk="0" fontAlgn="base" hangingPunct="0">
              <a:spcBef>
                <a:spcPct val="0"/>
              </a:spcBef>
              <a:spcAft>
                <a:spcPct val="0"/>
              </a:spcAft>
              <a:buClrTx/>
              <a:buSzTx/>
              <a:buNone/>
            </a:pPr>
            <a:r>
              <a:rPr lang="en-US" sz="1400" b="1" dirty="0">
                <a:solidFill>
                  <a:srgbClr val="808080"/>
                </a:solidFill>
                <a:latin typeface="Times New Roman" panose="02020603050405020304" pitchFamily="18" charset="0"/>
                <a:ea typeface="Times New Roman" panose="02020603050405020304" pitchFamily="18" charset="0"/>
                <a:cs typeface="Times New Roman" panose="02020603050405020304" pitchFamily="18" charset="0"/>
              </a:rPr>
              <a:t>    "Santiago," the boy said to him as they climbed the bank from where the skiff was hauled up. "I could go with you again. We've made some money."</a:t>
            </a:r>
            <a:endParaRPr lang="ru-RU" sz="1400" dirty="0">
              <a:solidFill>
                <a:schemeClr val="tx1"/>
              </a:solidFill>
            </a:endParaRPr>
          </a:p>
          <a:p>
            <a:pPr marL="0" lvl="0" indent="0" defTabSz="914400" eaLnBrk="0" fontAlgn="base" hangingPunct="0">
              <a:spcBef>
                <a:spcPct val="0"/>
              </a:spcBef>
              <a:spcAft>
                <a:spcPct val="0"/>
              </a:spcAft>
              <a:buClrTx/>
              <a:buSzTx/>
              <a:buNone/>
            </a:pPr>
            <a:r>
              <a:rPr lang="en-US" sz="1400" b="1" dirty="0">
                <a:solidFill>
                  <a:srgbClr val="808080"/>
                </a:solidFill>
                <a:latin typeface="Times New Roman" panose="02020603050405020304" pitchFamily="18" charset="0"/>
                <a:ea typeface="Times New Roman" panose="02020603050405020304" pitchFamily="18" charset="0"/>
                <a:cs typeface="Times New Roman" panose="02020603050405020304" pitchFamily="18" charset="0"/>
              </a:rPr>
              <a:t>    The old man had taught the boy to fish and the boy loved him.</a:t>
            </a:r>
            <a:endParaRPr lang="ru-RU" sz="1400" dirty="0">
              <a:solidFill>
                <a:schemeClr val="tx1"/>
              </a:solidFill>
            </a:endParaRPr>
          </a:p>
          <a:p>
            <a:pPr marL="0" lvl="0" indent="0" defTabSz="914400" eaLnBrk="0" fontAlgn="base" hangingPunct="0">
              <a:spcBef>
                <a:spcPct val="0"/>
              </a:spcBef>
              <a:spcAft>
                <a:spcPct val="0"/>
              </a:spcAft>
              <a:buClrTx/>
              <a:buSzTx/>
              <a:buNone/>
            </a:pPr>
            <a:r>
              <a:rPr lang="en-US" sz="1400" b="1" dirty="0">
                <a:solidFill>
                  <a:srgbClr val="808080"/>
                </a:solidFill>
                <a:latin typeface="Times New Roman" panose="02020603050405020304" pitchFamily="18" charset="0"/>
                <a:ea typeface="Times New Roman" panose="02020603050405020304" pitchFamily="18" charset="0"/>
                <a:cs typeface="Times New Roman" panose="02020603050405020304" pitchFamily="18" charset="0"/>
              </a:rPr>
              <a:t>    "No," the old man said. "You're with a lucky boat. Stay with them."</a:t>
            </a:r>
            <a:endParaRPr lang="en-US" sz="1400" dirty="0">
              <a:solidFill>
                <a:schemeClr val="tx1"/>
              </a:solidFill>
              <a:latin typeface="Arial" panose="020B0604020202020204" pitchFamily="34" charset="0"/>
            </a:endParaRPr>
          </a:p>
        </p:txBody>
      </p:sp>
    </p:spTree>
    <p:extLst>
      <p:ext uri="{BB962C8B-B14F-4D97-AF65-F5344CB8AC3E}">
        <p14:creationId xmlns:p14="http://schemas.microsoft.com/office/powerpoint/2010/main" val="1579043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612" y="973668"/>
            <a:ext cx="9130755" cy="706964"/>
          </a:xfrm>
        </p:spPr>
        <p:txBody>
          <a:bodyPr/>
          <a:lstStyle/>
          <a:p>
            <a:r>
              <a:rPr lang="en-US" dirty="0" smtClean="0"/>
              <a:t>Russian translation</a:t>
            </a:r>
            <a:endParaRPr lang="ru-RU" dirty="0"/>
          </a:p>
        </p:txBody>
      </p:sp>
      <p:sp>
        <p:nvSpPr>
          <p:cNvPr id="3" name="Объект 2"/>
          <p:cNvSpPr>
            <a:spLocks noGrp="1"/>
          </p:cNvSpPr>
          <p:nvPr>
            <p:ph idx="1"/>
          </p:nvPr>
        </p:nvSpPr>
        <p:spPr>
          <a:xfrm>
            <a:off x="399246" y="2382590"/>
            <a:ext cx="11629622" cy="4159877"/>
          </a:xfrm>
        </p:spPr>
        <p:txBody>
          <a:bodyPr>
            <a:normAutofit fontScale="77500" lnSpcReduction="20000"/>
          </a:bodyPr>
          <a:lstStyle/>
          <a:p>
            <a:r>
              <a:rPr lang="ru-RU" b="1" dirty="0"/>
              <a:t>Старик рыбачил один на своей лодке в Гольфстриме. Вот уже восемьдесят четыре дня он ходил в море и не поймал ни одной рыбы. Первые сорок дней с ним был мальчик. Но день за днем не приносил улова, и родители сказали мальчику, что старик теперь уже явно </a:t>
            </a:r>
            <a:r>
              <a:rPr lang="ru-RU" b="1" dirty="0" err="1"/>
              <a:t>salao</a:t>
            </a:r>
            <a:r>
              <a:rPr lang="ru-RU" b="1" dirty="0"/>
              <a:t>, то есть "самый что ни на есть невезучий", и велели ходить в море на другой лодке, которая действительно привезла три хорошие рыбы в первую же неделю. Мальчику тяжело было смотреть, как старик каждый день возвращается ни с чем, и он выходил на берег, чтобы помочь ему отнести домой снасти или багор, гарпун и обернутый вокруг мачты парус. Парус был весь в заплатах из мешковины и, свернутый, напоминал знамя наголову разбитого полка.</a:t>
            </a:r>
            <a:endParaRPr lang="ru-RU" dirty="0"/>
          </a:p>
          <a:p>
            <a:r>
              <a:rPr lang="ru-RU" b="1" dirty="0"/>
              <a:t>    Старик был худ и изможден, затылок его прорезали глубокие морщины, а щеки были покрыты коричневыми пятнами неопасного кожного рака, который вызывают солнечные лучи, отраженные гладью тропического моря.</a:t>
            </a:r>
            <a:endParaRPr lang="ru-RU" dirty="0"/>
          </a:p>
          <a:p>
            <a:r>
              <a:rPr lang="ru-RU" b="1" dirty="0"/>
              <a:t>    Пятна спускались по щекам до самой шеи, на руках виднелись глубокие шрамы, прорезанные бечевой, когда он вытаскивал крупную рыбу. Однако свежих шрамов не было. Они были стары, как трещины в давно уже безводной пустыне.</a:t>
            </a:r>
            <a:endParaRPr lang="ru-RU" dirty="0"/>
          </a:p>
          <a:p>
            <a:r>
              <a:rPr lang="ru-RU" b="1" dirty="0"/>
              <a:t>    Все у него было старое, кроме глаз, а глаза были цветом похожи на море, веселые глаза человека, который не сдается.</a:t>
            </a:r>
            <a:endParaRPr lang="ru-RU" dirty="0"/>
          </a:p>
          <a:p>
            <a:r>
              <a:rPr lang="ru-RU" b="1" dirty="0"/>
              <a:t>    - Сантьяго, - сказал ему мальчик, когда они вдвоем поднимались по дороге от берега, где стояла она</a:t>
            </a:r>
            <a:endParaRPr lang="ru-RU" dirty="0"/>
          </a:p>
          <a:p>
            <a:pPr marL="0" indent="0">
              <a:buNone/>
            </a:pPr>
            <a:r>
              <a:rPr lang="ru-RU" b="1" dirty="0" smtClean="0"/>
              <a:t>На </a:t>
            </a:r>
            <a:r>
              <a:rPr lang="ru-RU" b="1" dirty="0"/>
              <a:t>причале лодка, - теперь я опять могу пойти с тобой в море. Мы уже заработали немного денег.</a:t>
            </a:r>
            <a:endParaRPr lang="ru-RU" dirty="0"/>
          </a:p>
          <a:p>
            <a:r>
              <a:rPr lang="ru-RU" b="1" dirty="0"/>
              <a:t>    Старик научил мальчика рыбачить, и мальчик его любил.</a:t>
            </a:r>
            <a:endParaRPr lang="ru-RU" dirty="0"/>
          </a:p>
          <a:p>
            <a:r>
              <a:rPr lang="ru-RU" b="1" dirty="0"/>
              <a:t>    - Нет, - сказал старик, - ты попал на счастливую лодку. Оставайся на ней.</a:t>
            </a:r>
            <a:endParaRPr lang="ru-RU" dirty="0"/>
          </a:p>
          <a:p>
            <a:endParaRPr lang="ru-RU" dirty="0"/>
          </a:p>
        </p:txBody>
      </p:sp>
    </p:spTree>
    <p:extLst>
      <p:ext uri="{BB962C8B-B14F-4D97-AF65-F5344CB8AC3E}">
        <p14:creationId xmlns:p14="http://schemas.microsoft.com/office/powerpoint/2010/main" val="215944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7279" y="631066"/>
            <a:ext cx="8809150" cy="1056066"/>
          </a:xfrm>
        </p:spPr>
        <p:txBody>
          <a:bodyPr/>
          <a:lstStyle/>
          <a:p>
            <a:r>
              <a:rPr lang="ru-RU" sz="2400" dirty="0" smtClean="0">
                <a:hlinkClick r:id="rId2" action="ppaction://hlinksldjump"/>
              </a:rPr>
              <a:t>Ответить на вопрос в форме кластера: </a:t>
            </a:r>
            <a:r>
              <a:rPr lang="en-US" sz="2400" dirty="0" smtClean="0">
                <a:hlinkClick r:id="rId2" action="ppaction://hlinksldjump"/>
              </a:rPr>
              <a:t>What moral quality</a:t>
            </a:r>
            <a:r>
              <a:rPr lang="ru-RU" sz="2400" dirty="0" smtClean="0">
                <a:hlinkClick r:id="rId2" action="ppaction://hlinksldjump"/>
              </a:rPr>
              <a:t> </a:t>
            </a:r>
            <a:r>
              <a:rPr lang="en-US" sz="2400" dirty="0" smtClean="0">
                <a:hlinkClick r:id="rId2" action="ppaction://hlinksldjump"/>
              </a:rPr>
              <a:t>have the old man and the boy</a:t>
            </a:r>
            <a:r>
              <a:rPr lang="ru-RU" sz="2400" dirty="0" smtClean="0">
                <a:hlinkClick r:id="rId2" action="ppaction://hlinksldjump"/>
              </a:rPr>
              <a:t>?   </a:t>
            </a:r>
            <a:endParaRPr lang="ru-RU" sz="2400" dirty="0"/>
          </a:p>
        </p:txBody>
      </p:sp>
      <p:sp>
        <p:nvSpPr>
          <p:cNvPr id="5" name="Объект 4"/>
          <p:cNvSpPr>
            <a:spLocks noGrp="1"/>
          </p:cNvSpPr>
          <p:nvPr>
            <p:ph idx="1"/>
          </p:nvPr>
        </p:nvSpPr>
        <p:spPr>
          <a:xfrm>
            <a:off x="489396" y="2279560"/>
            <a:ext cx="11513713" cy="4417453"/>
          </a:xfrm>
        </p:spPr>
        <p:txBody>
          <a:bodyPr>
            <a:normAutofit fontScale="55000" lnSpcReduction="20000"/>
          </a:bodyPr>
          <a:lstStyle/>
          <a:p>
            <a:r>
              <a:rPr lang="en-US" b="1" dirty="0"/>
              <a:t>"</a:t>
            </a:r>
            <a:r>
              <a:rPr lang="en-US" sz="2300" b="1" dirty="0"/>
              <a:t>Santiago," the boy said.</a:t>
            </a:r>
            <a:endParaRPr lang="ru-RU" sz="2300" dirty="0"/>
          </a:p>
          <a:p>
            <a:r>
              <a:rPr lang="en-US" sz="2300" b="1" dirty="0"/>
              <a:t>    "Yes," the old man said He was holding his glass and thinking of many years ago.</a:t>
            </a:r>
            <a:endParaRPr lang="ru-RU" sz="2300" dirty="0"/>
          </a:p>
          <a:p>
            <a:r>
              <a:rPr lang="en-US" sz="2300" b="1" dirty="0"/>
              <a:t>    "Can I go out to get sardines for you for tomorrow?"</a:t>
            </a:r>
            <a:endParaRPr lang="ru-RU" sz="2300" dirty="0"/>
          </a:p>
          <a:p>
            <a:r>
              <a:rPr lang="en-US" sz="2300" b="1" dirty="0"/>
              <a:t>    "No. Go and play baseball. I can still row and Rogelio will throw the net."</a:t>
            </a:r>
            <a:endParaRPr lang="ru-RU" sz="2300" dirty="0"/>
          </a:p>
          <a:p>
            <a:r>
              <a:rPr lang="en-US" sz="2300" b="1" dirty="0"/>
              <a:t>    "I would like to go. If I cannot fish with you, I would like to serve in some way."</a:t>
            </a:r>
            <a:endParaRPr lang="ru-RU" sz="2300" dirty="0"/>
          </a:p>
          <a:p>
            <a:r>
              <a:rPr lang="en-US" sz="2300" b="1" dirty="0"/>
              <a:t>    "You bought me a beer," the old man said. "You are already a man."</a:t>
            </a:r>
            <a:endParaRPr lang="ru-RU" sz="2300" dirty="0"/>
          </a:p>
          <a:p>
            <a:r>
              <a:rPr lang="en-US" sz="2300" b="1" dirty="0"/>
              <a:t>    "How old was I when you first took me in a boat?"</a:t>
            </a:r>
            <a:endParaRPr lang="ru-RU" sz="2300" dirty="0"/>
          </a:p>
          <a:p>
            <a:r>
              <a:rPr lang="en-US" sz="2300" b="1" dirty="0"/>
              <a:t>Five and you nearly were killed when I brought the fish in too green and he nearly tore the boat to pieces. Can you remember'?"</a:t>
            </a:r>
            <a:endParaRPr lang="ru-RU" sz="2300" dirty="0"/>
          </a:p>
          <a:p>
            <a:r>
              <a:rPr lang="en-US" sz="2300" b="1" dirty="0"/>
              <a:t>    "I can remember the tail slapping and banging and the thwart breaking and the noise of the clubbing. I can remember you throwing me into the bow where the wet coiled lines were and feeling the whole boat shiver and the noise of you clubbing him like chopping a tree down and the sweet blood smell all over me."</a:t>
            </a:r>
            <a:endParaRPr lang="ru-RU" sz="2300" dirty="0"/>
          </a:p>
          <a:p>
            <a:r>
              <a:rPr lang="en-US" sz="2300" b="1" dirty="0"/>
              <a:t>    "Can you really remember that or did I just tell it to you?"</a:t>
            </a:r>
            <a:endParaRPr lang="ru-RU" sz="2300" dirty="0"/>
          </a:p>
          <a:p>
            <a:r>
              <a:rPr lang="en-US" sz="2300" b="1" dirty="0"/>
              <a:t>    "I remember everything from when we first went together."</a:t>
            </a:r>
            <a:endParaRPr lang="ru-RU" sz="2300" dirty="0"/>
          </a:p>
          <a:p>
            <a:r>
              <a:rPr lang="en-US" sz="2300" b="1" dirty="0"/>
              <a:t>    The old man looked at him with his sun-burned, confident loving eyes</a:t>
            </a:r>
            <a:r>
              <a:rPr lang="en-US" sz="2300" b="1" dirty="0" smtClean="0"/>
              <a:t>.</a:t>
            </a:r>
            <a:r>
              <a:rPr lang="fr-FR" dirty="0"/>
              <a:t/>
            </a:r>
            <a:br>
              <a:rPr lang="fr-FR" dirty="0"/>
            </a:br>
            <a:endParaRPr lang="fr-FR" sz="6400" dirty="0"/>
          </a:p>
        </p:txBody>
      </p:sp>
    </p:spTree>
    <p:extLst>
      <p:ext uri="{BB962C8B-B14F-4D97-AF65-F5344CB8AC3E}">
        <p14:creationId xmlns:p14="http://schemas.microsoft.com/office/powerpoint/2010/main" val="1160271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580" y="973668"/>
            <a:ext cx="9233787" cy="706964"/>
          </a:xfrm>
        </p:spPr>
        <p:txBody>
          <a:bodyPr/>
          <a:lstStyle/>
          <a:p>
            <a:r>
              <a:rPr lang="fr-FR" dirty="0"/>
              <a:t>Russian translation</a:t>
            </a:r>
            <a:endParaRPr lang="ru-RU" dirty="0"/>
          </a:p>
        </p:txBody>
      </p:sp>
      <p:sp>
        <p:nvSpPr>
          <p:cNvPr id="3" name="Объект 2"/>
          <p:cNvSpPr>
            <a:spLocks noGrp="1"/>
          </p:cNvSpPr>
          <p:nvPr>
            <p:ph idx="1"/>
          </p:nvPr>
        </p:nvSpPr>
        <p:spPr>
          <a:xfrm>
            <a:off x="463640" y="2279560"/>
            <a:ext cx="10586434" cy="4443211"/>
          </a:xfrm>
        </p:spPr>
        <p:txBody>
          <a:bodyPr>
            <a:normAutofit fontScale="85000" lnSpcReduction="20000"/>
          </a:bodyPr>
          <a:lstStyle/>
          <a:p>
            <a:r>
              <a:rPr lang="ru-RU" dirty="0"/>
              <a:t>Сантьяго, — сказал мальчик.</a:t>
            </a:r>
          </a:p>
          <a:p>
            <a:r>
              <a:rPr lang="ru-RU" dirty="0"/>
              <a:t>— Да? — откликнулся старик. Он смотрел на свой стакан с пивом и вспоминал давно минувшие дни.</a:t>
            </a:r>
          </a:p>
          <a:p>
            <a:r>
              <a:rPr lang="ru-RU" dirty="0"/>
              <a:t>— Можно, я наловлю тебе на завтра сардин?</a:t>
            </a:r>
          </a:p>
          <a:p>
            <a:r>
              <a:rPr lang="ru-RU" dirty="0"/>
              <a:t>— Не стоит. Поиграй лучше в бейсбол. Я еще сам могу грести, а </a:t>
            </a:r>
            <a:r>
              <a:rPr lang="ru-RU" dirty="0" err="1"/>
              <a:t>Роджелио</a:t>
            </a:r>
            <a:r>
              <a:rPr lang="ru-RU" dirty="0"/>
              <a:t> забросит сети.</a:t>
            </a:r>
          </a:p>
          <a:p>
            <a:r>
              <a:rPr lang="ru-RU" dirty="0"/>
              <a:t>— Нет, дай лучше мне. Если мне нельзя с тобой рыбачить, я хочу помочь тебе хоть чем-нибудь.</a:t>
            </a:r>
          </a:p>
          <a:p>
            <a:r>
              <a:rPr lang="ru-RU" dirty="0"/>
              <a:t>— Да ведь ты угостил меня пивом, — сказал старик. — Ты уже взрослый мужчина.</a:t>
            </a:r>
          </a:p>
          <a:p>
            <a:r>
              <a:rPr lang="ru-RU" dirty="0"/>
              <a:t>— Сколько мне было лет, когда ты первый раз взял меня в море?</a:t>
            </a:r>
          </a:p>
          <a:p>
            <a:r>
              <a:rPr lang="ru-RU" dirty="0"/>
              <a:t>— Пять, и ты чуть было не погиб, когда я втащил в лодку совсем еще живую рыбу и она чуть не разнесла все в щепки, помнишь?</a:t>
            </a:r>
          </a:p>
          <a:p>
            <a:r>
              <a:rPr lang="ru-RU" dirty="0"/>
              <a:t>— Помню, как она била хвостом и сломала банку и как ты громко колотил ее дубинкой. Помню, ты швырнул меня на нос, где лежали мокрые снасти, а лодка вся дрожала, и твоя дубинка стучала, словно рубили дерево, и кругом стоял приторный запах крови.</a:t>
            </a:r>
          </a:p>
          <a:p>
            <a:r>
              <a:rPr lang="ru-RU" dirty="0"/>
              <a:t>— Ты правда все это помнишь, или я тебе потом рассказывал?</a:t>
            </a:r>
          </a:p>
          <a:p>
            <a:r>
              <a:rPr lang="ru-RU" dirty="0"/>
              <a:t>— Я помню все с самого первого дня, когда ты взял меня в море.</a:t>
            </a:r>
          </a:p>
          <a:p>
            <a:r>
              <a:rPr lang="ru-RU" dirty="0"/>
              <a:t>Старик поглядел на него воспаленными от солнца, доверчивыми и любящими глазами:</a:t>
            </a:r>
          </a:p>
          <a:p>
            <a:pPr marL="0" indent="0">
              <a:buNone/>
            </a:pPr>
            <a:endParaRPr lang="ru-RU" dirty="0"/>
          </a:p>
          <a:p>
            <a:pPr marL="0" indent="0">
              <a:buNone/>
            </a:pPr>
            <a:endParaRPr lang="ru-RU" dirty="0"/>
          </a:p>
        </p:txBody>
      </p:sp>
    </p:spTree>
    <p:extLst>
      <p:ext uri="{BB962C8B-B14F-4D97-AF65-F5344CB8AC3E}">
        <p14:creationId xmlns:p14="http://schemas.microsoft.com/office/powerpoint/2010/main" val="38973600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8693" y="1012304"/>
            <a:ext cx="8761413" cy="706964"/>
          </a:xfrm>
        </p:spPr>
        <p:txBody>
          <a:bodyPr/>
          <a:lstStyle/>
          <a:p>
            <a:r>
              <a:rPr lang="en-US" dirty="0" smtClean="0">
                <a:hlinkClick r:id="rId2" action="ppaction://hlinksldjump"/>
              </a:rPr>
              <a:t>Episode 2 </a:t>
            </a:r>
            <a:endParaRPr lang="ru-RU" dirty="0"/>
          </a:p>
        </p:txBody>
      </p:sp>
      <p:sp>
        <p:nvSpPr>
          <p:cNvPr id="3" name="Объект 2"/>
          <p:cNvSpPr>
            <a:spLocks noGrp="1"/>
          </p:cNvSpPr>
          <p:nvPr>
            <p:ph idx="1"/>
          </p:nvPr>
        </p:nvSpPr>
        <p:spPr>
          <a:xfrm>
            <a:off x="618186" y="2318197"/>
            <a:ext cx="9362428" cy="3701603"/>
          </a:xfrm>
        </p:spPr>
        <p:txBody>
          <a:bodyPr>
            <a:normAutofit fontScale="85000" lnSpcReduction="20000"/>
          </a:bodyPr>
          <a:lstStyle/>
          <a:p>
            <a:r>
              <a:rPr lang="en-US" b="1" dirty="0"/>
              <a:t>If you were my boy I'd take you out and gamble," he said. "But you are your father's and your mother's and you are in a lucky boat."</a:t>
            </a:r>
            <a:endParaRPr lang="ru-RU" dirty="0"/>
          </a:p>
          <a:p>
            <a:r>
              <a:rPr lang="en-US" b="1" dirty="0"/>
              <a:t>    "May I get the sardines? I know where I can get four baits too."</a:t>
            </a:r>
            <a:endParaRPr lang="ru-RU" dirty="0"/>
          </a:p>
          <a:p>
            <a:r>
              <a:rPr lang="en-US" b="1" dirty="0"/>
              <a:t>    "I have mine left from today. I put them in salt in the box."</a:t>
            </a:r>
            <a:endParaRPr lang="ru-RU" dirty="0"/>
          </a:p>
          <a:p>
            <a:r>
              <a:rPr lang="en-US" b="1" dirty="0"/>
              <a:t>    "Let me get four fresh ones."</a:t>
            </a:r>
            <a:endParaRPr lang="ru-RU" dirty="0"/>
          </a:p>
          <a:p>
            <a:r>
              <a:rPr lang="en-US" b="1" dirty="0"/>
              <a:t>    "One," the old man said. His hope and his confidence had never gone. But now they were freshening as when the breeze rises.</a:t>
            </a:r>
            <a:endParaRPr lang="ru-RU" dirty="0"/>
          </a:p>
          <a:p>
            <a:r>
              <a:rPr lang="en-US" b="1" dirty="0"/>
              <a:t>    "Two," the boy said.</a:t>
            </a:r>
            <a:endParaRPr lang="ru-RU" dirty="0"/>
          </a:p>
          <a:p>
            <a:r>
              <a:rPr lang="en-US" b="1" dirty="0"/>
              <a:t>    "Two," the old man agreed. "You didn't steal them?"</a:t>
            </a:r>
            <a:endParaRPr lang="ru-RU" dirty="0"/>
          </a:p>
          <a:p>
            <a:r>
              <a:rPr lang="en-US" b="1" dirty="0"/>
              <a:t>    "I would," the boy said. "But I bought these</a:t>
            </a:r>
            <a:r>
              <a:rPr lang="en-US" b="1" dirty="0" smtClean="0"/>
              <a:t>.“</a:t>
            </a:r>
          </a:p>
          <a:p>
            <a:r>
              <a:rPr lang="en-US" b="1" dirty="0"/>
              <a:t>"Thank you," the old man said. He was too simple to wonder when he had attained humility. But he knew he had attained it and he knew it was not </a:t>
            </a:r>
            <a:r>
              <a:rPr lang="en-US" b="1" dirty="0" smtClean="0"/>
              <a:t>disgraceful  </a:t>
            </a:r>
            <a:r>
              <a:rPr lang="en-US" b="1" dirty="0"/>
              <a:t>and it carried no loss of true pride.</a:t>
            </a:r>
            <a:endParaRPr lang="ru-RU" dirty="0"/>
          </a:p>
          <a:p>
            <a:pPr marL="0" indent="0">
              <a:buNone/>
            </a:pPr>
            <a:endParaRPr lang="ru-RU" dirty="0"/>
          </a:p>
        </p:txBody>
      </p:sp>
    </p:spTree>
    <p:extLst>
      <p:ext uri="{BB962C8B-B14F-4D97-AF65-F5344CB8AC3E}">
        <p14:creationId xmlns:p14="http://schemas.microsoft.com/office/powerpoint/2010/main" val="30264370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0006" y="973668"/>
            <a:ext cx="9066361" cy="706964"/>
          </a:xfrm>
        </p:spPr>
        <p:txBody>
          <a:bodyPr/>
          <a:lstStyle/>
          <a:p>
            <a:r>
              <a:rPr lang="en-US" dirty="0" smtClean="0"/>
              <a:t>Russian translation</a:t>
            </a:r>
            <a:endParaRPr lang="ru-RU" dirty="0"/>
          </a:p>
        </p:txBody>
      </p:sp>
      <p:sp>
        <p:nvSpPr>
          <p:cNvPr id="3" name="Объект 2"/>
          <p:cNvSpPr>
            <a:spLocks noGrp="1"/>
          </p:cNvSpPr>
          <p:nvPr>
            <p:ph idx="1"/>
          </p:nvPr>
        </p:nvSpPr>
        <p:spPr>
          <a:xfrm>
            <a:off x="626920" y="2266682"/>
            <a:ext cx="10114060" cy="4391695"/>
          </a:xfrm>
        </p:spPr>
        <p:txBody>
          <a:bodyPr>
            <a:normAutofit fontScale="77500" lnSpcReduction="20000"/>
          </a:bodyPr>
          <a:lstStyle/>
          <a:p>
            <a:r>
              <a:rPr lang="ru-RU" b="1" dirty="0"/>
              <a:t>Если бы ты был моим сыном, я бы и сейчас рискнул взять тебя с собой. Но у тебя есть отец и мать и ты попал на счастливую лодку.</a:t>
            </a:r>
            <a:endParaRPr lang="ru-RU" dirty="0"/>
          </a:p>
          <a:p>
            <a:r>
              <a:rPr lang="ru-RU" b="1" dirty="0"/>
              <a:t>    - Давай я все-таки схожу за сардинами. И я знаю, где можно достать четырех живцов.</a:t>
            </a:r>
            <a:endParaRPr lang="ru-RU" dirty="0"/>
          </a:p>
          <a:p>
            <a:r>
              <a:rPr lang="ru-RU" b="1" dirty="0"/>
              <a:t>    - У меня еще целы сегодняшние. Я положил их в ящик с солью.</a:t>
            </a:r>
            <a:endParaRPr lang="ru-RU" dirty="0"/>
          </a:p>
          <a:p>
            <a:r>
              <a:rPr lang="ru-RU" b="1" dirty="0"/>
              <a:t>    - Я достану тебе четырех свежих.</a:t>
            </a:r>
            <a:endParaRPr lang="ru-RU" dirty="0"/>
          </a:p>
          <a:p>
            <a:r>
              <a:rPr lang="ru-RU" b="1" dirty="0"/>
              <a:t>    - Одного, - возразил старик.</a:t>
            </a:r>
            <a:endParaRPr lang="ru-RU" dirty="0"/>
          </a:p>
          <a:p>
            <a:r>
              <a:rPr lang="ru-RU" b="1" dirty="0"/>
              <a:t>    Он и так никогда не терял ни надежды, ни веры в будущее, но теперь они крепли в его сердце, словно с моря подул свежий ветер.</a:t>
            </a:r>
            <a:endParaRPr lang="ru-RU" dirty="0"/>
          </a:p>
          <a:p>
            <a:r>
              <a:rPr lang="ru-RU" b="1" dirty="0"/>
              <a:t>    - Двух, - сказал мальчик.</a:t>
            </a:r>
            <a:endParaRPr lang="ru-RU" dirty="0"/>
          </a:p>
          <a:p>
            <a:r>
              <a:rPr lang="ru-RU" b="1" dirty="0"/>
              <a:t>    - Ладно, двух, - сдался старик. - А ты их, часом, не стащил?</a:t>
            </a:r>
            <a:endParaRPr lang="ru-RU" dirty="0"/>
          </a:p>
          <a:p>
            <a:r>
              <a:rPr lang="ru-RU" b="1" dirty="0"/>
              <a:t>    - Стащил бы, если бы понадобилось. Но я их купил.</a:t>
            </a:r>
            <a:endParaRPr lang="ru-RU" dirty="0"/>
          </a:p>
          <a:p>
            <a:pPr marL="0" indent="0">
              <a:buNone/>
            </a:pPr>
            <a:r>
              <a:rPr lang="ru-RU" b="1" dirty="0" smtClean="0"/>
              <a:t> </a:t>
            </a:r>
            <a:r>
              <a:rPr lang="ru-RU" b="1" dirty="0"/>
              <a:t>- Спасибо, - сказал старик.</a:t>
            </a:r>
            <a:endParaRPr lang="ru-RU" dirty="0"/>
          </a:p>
          <a:p>
            <a:r>
              <a:rPr lang="ru-RU" b="1" dirty="0"/>
              <a:t>    Он был слишком простодушен, чтобы задуматься о том, когда пришло к нему смирение. Но он знал, что смирение пришло, не принеся с собой ни позора, ни утраты человеческого достоинства.</a:t>
            </a:r>
            <a:endParaRPr lang="ru-RU" dirty="0"/>
          </a:p>
          <a:p>
            <a:pPr marL="0" indent="0">
              <a:buNone/>
            </a:pPr>
            <a:r>
              <a:rPr lang="ru-RU" b="1" dirty="0"/>
              <a:t>    </a:t>
            </a:r>
            <a:endParaRPr lang="ru-RU" dirty="0"/>
          </a:p>
          <a:p>
            <a:endParaRPr lang="ru-RU" dirty="0"/>
          </a:p>
        </p:txBody>
      </p:sp>
    </p:spTree>
    <p:extLst>
      <p:ext uri="{BB962C8B-B14F-4D97-AF65-F5344CB8AC3E}">
        <p14:creationId xmlns:p14="http://schemas.microsoft.com/office/powerpoint/2010/main" val="1419797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hlinkClick r:id="rId2" action="ppaction://hlinksldjump"/>
              </a:rPr>
              <a:t>Пример  социологического опроса</a:t>
            </a:r>
            <a:r>
              <a:rPr lang="ru-RU" dirty="0" smtClean="0"/>
              <a:t>. </a:t>
            </a:r>
            <a:endParaRPr lang="ru-RU" dirty="0"/>
          </a:p>
        </p:txBody>
      </p:sp>
      <p:pic>
        <p:nvPicPr>
          <p:cNvPr id="4" name="Объект 3"/>
          <p:cNvPicPr>
            <a:picLocks noGrp="1" noChangeAspect="1"/>
          </p:cNvPicPr>
          <p:nvPr>
            <p:ph idx="1"/>
          </p:nvPr>
        </p:nvPicPr>
        <p:blipFill>
          <a:blip r:embed="rId3"/>
          <a:stretch>
            <a:fillRect/>
          </a:stretch>
        </p:blipFill>
        <p:spPr>
          <a:xfrm>
            <a:off x="412469" y="1863467"/>
            <a:ext cx="11140226" cy="5182312"/>
          </a:xfrm>
          <a:prstGeom prst="rect">
            <a:avLst/>
          </a:prstGeom>
        </p:spPr>
      </p:pic>
    </p:spTree>
    <p:extLst>
      <p:ext uri="{BB962C8B-B14F-4D97-AF65-F5344CB8AC3E}">
        <p14:creationId xmlns:p14="http://schemas.microsoft.com/office/powerpoint/2010/main" val="7453578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hlinkClick r:id="rId2" action="ppaction://hlinksldjump"/>
              </a:rPr>
              <a:t>Episode 3</a:t>
            </a:r>
            <a:endParaRPr lang="ru-RU" dirty="0"/>
          </a:p>
        </p:txBody>
      </p:sp>
      <p:sp>
        <p:nvSpPr>
          <p:cNvPr id="3" name="Объект 2"/>
          <p:cNvSpPr>
            <a:spLocks noGrp="1"/>
          </p:cNvSpPr>
          <p:nvPr>
            <p:ph idx="1"/>
          </p:nvPr>
        </p:nvSpPr>
        <p:spPr>
          <a:xfrm>
            <a:off x="862886" y="2603500"/>
            <a:ext cx="9117728" cy="3416300"/>
          </a:xfrm>
        </p:spPr>
        <p:txBody>
          <a:bodyPr/>
          <a:lstStyle/>
          <a:p>
            <a:r>
              <a:rPr lang="en-US" b="1" dirty="0"/>
              <a:t>What do you have to eat?" the boy asked.</a:t>
            </a:r>
            <a:endParaRPr lang="ru-RU" dirty="0"/>
          </a:p>
          <a:p>
            <a:r>
              <a:rPr lang="en-US" b="1" dirty="0"/>
              <a:t>    "A pot of yellow rice with fish. Do you want some?"</a:t>
            </a:r>
            <a:endParaRPr lang="ru-RU" dirty="0"/>
          </a:p>
          <a:p>
            <a:r>
              <a:rPr lang="en-US" b="1" dirty="0"/>
              <a:t>    "No. I will eat at home. Do you want me to make the fire?"</a:t>
            </a:r>
            <a:endParaRPr lang="ru-RU" dirty="0"/>
          </a:p>
          <a:p>
            <a:r>
              <a:rPr lang="en-US" b="1" dirty="0"/>
              <a:t>    "No. I will make it later on. Or I may eat the rice cold</a:t>
            </a:r>
            <a:r>
              <a:rPr lang="en-US" b="1" dirty="0" smtClean="0"/>
              <a:t>.«</a:t>
            </a:r>
            <a:endParaRPr lang="ru-RU" b="1" dirty="0" smtClean="0"/>
          </a:p>
          <a:p>
            <a:r>
              <a:rPr lang="en-US" b="1" dirty="0"/>
              <a:t>"May I take the cast net?"</a:t>
            </a:r>
            <a:endParaRPr lang="ru-RU" dirty="0"/>
          </a:p>
          <a:p>
            <a:r>
              <a:rPr lang="en-US" b="1" dirty="0"/>
              <a:t>    "Of course."</a:t>
            </a:r>
            <a:endParaRPr lang="ru-RU" dirty="0"/>
          </a:p>
          <a:p>
            <a:r>
              <a:rPr lang="en-US" b="1" dirty="0"/>
              <a:t>    There was no cast net and the boy remembered when they had sold it. But they went through this fiction every day. There was no pot of yellow rice and fish and the boy knew this too.</a:t>
            </a:r>
            <a:endParaRPr lang="ru-RU" dirty="0"/>
          </a:p>
          <a:p>
            <a:endParaRPr lang="ru-RU" dirty="0"/>
          </a:p>
          <a:p>
            <a:endParaRPr lang="ru-RU" dirty="0"/>
          </a:p>
        </p:txBody>
      </p:sp>
    </p:spTree>
    <p:extLst>
      <p:ext uri="{BB962C8B-B14F-4D97-AF65-F5344CB8AC3E}">
        <p14:creationId xmlns:p14="http://schemas.microsoft.com/office/powerpoint/2010/main" val="9707193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Russian translation</a:t>
            </a:r>
            <a:endParaRPr lang="ru-RU" dirty="0"/>
          </a:p>
        </p:txBody>
      </p:sp>
      <p:sp>
        <p:nvSpPr>
          <p:cNvPr id="3" name="Объект 2"/>
          <p:cNvSpPr>
            <a:spLocks noGrp="1"/>
          </p:cNvSpPr>
          <p:nvPr>
            <p:ph idx="1"/>
          </p:nvPr>
        </p:nvSpPr>
        <p:spPr>
          <a:xfrm>
            <a:off x="695460" y="2459865"/>
            <a:ext cx="8834906" cy="4146997"/>
          </a:xfrm>
        </p:spPr>
        <p:txBody>
          <a:bodyPr/>
          <a:lstStyle/>
          <a:p>
            <a:r>
              <a:rPr lang="ru-RU" b="1" dirty="0"/>
              <a:t>- Что у тебя на ужин? - спросил мальчик.</a:t>
            </a:r>
            <a:endParaRPr lang="ru-RU" dirty="0"/>
          </a:p>
          <a:p>
            <a:r>
              <a:rPr lang="ru-RU" b="1" dirty="0"/>
              <a:t>    - Миска желтого риса с рыбой. Хочешь?</a:t>
            </a:r>
            <a:endParaRPr lang="ru-RU" dirty="0"/>
          </a:p>
          <a:p>
            <a:r>
              <a:rPr lang="ru-RU" b="1" dirty="0"/>
              <a:t>    - Нет, я поем дома. Развести тебе огонь?</a:t>
            </a:r>
            <a:endParaRPr lang="ru-RU" dirty="0"/>
          </a:p>
          <a:p>
            <a:r>
              <a:rPr lang="ru-RU" b="1" dirty="0"/>
              <a:t>    - Не надо. Я сам разведу попозже. А может, буду есть рис так, холодный.</a:t>
            </a:r>
            <a:endParaRPr lang="ru-RU" dirty="0"/>
          </a:p>
          <a:p>
            <a:r>
              <a:rPr lang="ru-RU" b="1" dirty="0"/>
              <a:t>    - Можно взять сеть?</a:t>
            </a:r>
            <a:endParaRPr lang="ru-RU" dirty="0"/>
          </a:p>
          <a:p>
            <a:r>
              <a:rPr lang="ru-RU" b="1" dirty="0"/>
              <a:t>    - Конечно</a:t>
            </a:r>
            <a:r>
              <a:rPr lang="ru-RU" b="1" dirty="0" smtClean="0"/>
              <a:t>.</a:t>
            </a:r>
          </a:p>
          <a:p>
            <a:r>
              <a:rPr lang="ru-RU" b="1" dirty="0"/>
              <a:t> Никакой сети давно не было - мальчик помнил, когда они ее продали. Однако оба каждый день делали вид, будто сеть у старика есть. Не было и миски с желтым рисом и рыбой, и это мальчик знал тоже.</a:t>
            </a:r>
            <a:endParaRPr lang="ru-RU" dirty="0"/>
          </a:p>
          <a:p>
            <a:endParaRPr lang="ru-RU" dirty="0"/>
          </a:p>
        </p:txBody>
      </p:sp>
    </p:spTree>
    <p:extLst>
      <p:ext uri="{BB962C8B-B14F-4D97-AF65-F5344CB8AC3E}">
        <p14:creationId xmlns:p14="http://schemas.microsoft.com/office/powerpoint/2010/main" val="13891485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hlinkClick r:id="rId2" action="ppaction://hlinksldjump"/>
              </a:rPr>
              <a:t>Episode 4</a:t>
            </a:r>
            <a:endParaRPr lang="ru-RU" dirty="0"/>
          </a:p>
        </p:txBody>
      </p:sp>
      <p:sp>
        <p:nvSpPr>
          <p:cNvPr id="3" name="Объект 2"/>
          <p:cNvSpPr>
            <a:spLocks noGrp="1"/>
          </p:cNvSpPr>
          <p:nvPr>
            <p:ph idx="1"/>
          </p:nvPr>
        </p:nvSpPr>
        <p:spPr>
          <a:xfrm>
            <a:off x="721218" y="2189408"/>
            <a:ext cx="9259396" cy="3830392"/>
          </a:xfrm>
        </p:spPr>
        <p:txBody>
          <a:bodyPr>
            <a:normAutofit fontScale="85000" lnSpcReduction="10000"/>
          </a:bodyPr>
          <a:lstStyle/>
          <a:p>
            <a:r>
              <a:rPr lang="en-US" b="1" dirty="0"/>
              <a:t>The boy left him there and when he came back the old man was still asleep.</a:t>
            </a:r>
            <a:endParaRPr lang="ru-RU" dirty="0"/>
          </a:p>
          <a:p>
            <a:r>
              <a:rPr lang="en-US" b="1" dirty="0"/>
              <a:t>    "Wake up old man," the boy said and put his hand on one of the old man's knees.</a:t>
            </a:r>
            <a:endParaRPr lang="ru-RU" dirty="0"/>
          </a:p>
          <a:p>
            <a:r>
              <a:rPr lang="en-US" b="1" dirty="0"/>
              <a:t>    The old man opened his eyes and for a moment he was coming back from a long way away. Then he smiled.</a:t>
            </a:r>
            <a:endParaRPr lang="ru-RU" dirty="0"/>
          </a:p>
          <a:p>
            <a:r>
              <a:rPr lang="en-US" b="1" dirty="0"/>
              <a:t>    "What have you got?" he asked.</a:t>
            </a:r>
            <a:endParaRPr lang="ru-RU" dirty="0"/>
          </a:p>
          <a:p>
            <a:r>
              <a:rPr lang="en-US" b="1" dirty="0"/>
              <a:t>    "Supper," said the boy. "We're going to have supper."</a:t>
            </a:r>
            <a:endParaRPr lang="ru-RU" dirty="0"/>
          </a:p>
          <a:p>
            <a:r>
              <a:rPr lang="en-US" b="1" dirty="0"/>
              <a:t>    "I'm not very hungry."</a:t>
            </a:r>
            <a:endParaRPr lang="ru-RU" dirty="0"/>
          </a:p>
          <a:p>
            <a:r>
              <a:rPr lang="en-US" b="1" dirty="0"/>
              <a:t>    "Come on and eat You can't fish and not eat."</a:t>
            </a:r>
            <a:endParaRPr lang="ru-RU" dirty="0"/>
          </a:p>
          <a:p>
            <a:r>
              <a:rPr lang="en-US" b="1" dirty="0"/>
              <a:t>    "I have," the old man said getting up and taking the newspaper and folding it. Then he started to fold the blanket.</a:t>
            </a:r>
            <a:endParaRPr lang="ru-RU" dirty="0"/>
          </a:p>
          <a:p>
            <a:r>
              <a:rPr lang="en-US" b="1" dirty="0"/>
              <a:t>    "Keep the blanket around you," the boy said. "You'll not fish without eating while I'm alive."</a:t>
            </a:r>
            <a:endParaRPr lang="ru-RU" dirty="0"/>
          </a:p>
          <a:p>
            <a:r>
              <a:rPr lang="en-US" b="1" dirty="0"/>
              <a:t>    "Then live a long time and take care of yourself," the old man said. "What are we eating?"</a:t>
            </a:r>
            <a:endParaRPr lang="ru-RU" dirty="0"/>
          </a:p>
          <a:p>
            <a:endParaRPr lang="ru-RU" dirty="0"/>
          </a:p>
        </p:txBody>
      </p:sp>
    </p:spTree>
    <p:extLst>
      <p:ext uri="{BB962C8B-B14F-4D97-AF65-F5344CB8AC3E}">
        <p14:creationId xmlns:p14="http://schemas.microsoft.com/office/powerpoint/2010/main" val="7713212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Russian translation</a:t>
            </a:r>
            <a:endParaRPr lang="ru-RU" dirty="0"/>
          </a:p>
        </p:txBody>
      </p:sp>
      <p:sp>
        <p:nvSpPr>
          <p:cNvPr id="3" name="Объект 2"/>
          <p:cNvSpPr>
            <a:spLocks noGrp="1"/>
          </p:cNvSpPr>
          <p:nvPr>
            <p:ph idx="1"/>
          </p:nvPr>
        </p:nvSpPr>
        <p:spPr>
          <a:xfrm>
            <a:off x="1154954" y="2318197"/>
            <a:ext cx="8825659" cy="3701603"/>
          </a:xfrm>
        </p:spPr>
        <p:txBody>
          <a:bodyPr>
            <a:normAutofit fontScale="77500" lnSpcReduction="20000"/>
          </a:bodyPr>
          <a:lstStyle/>
          <a:p>
            <a:r>
              <a:rPr lang="ru-RU" b="1" dirty="0"/>
              <a:t>Мальчик не стал его будить и ушел, а когда он вернулся снова, старик все еще спал.</a:t>
            </a:r>
            <a:endParaRPr lang="ru-RU" dirty="0"/>
          </a:p>
          <a:p>
            <a:r>
              <a:rPr lang="ru-RU" b="1" dirty="0"/>
              <a:t>    - Проснись! - позвал его мальчик и положил ему руку на колено.</a:t>
            </a:r>
            <a:endParaRPr lang="ru-RU" dirty="0"/>
          </a:p>
          <a:p>
            <a:r>
              <a:rPr lang="ru-RU" b="1" dirty="0"/>
              <a:t>    Старик открыл глаза и несколько мгновений возвращался откуда-то издалека. Потом он улыбнулся.</a:t>
            </a:r>
            <a:endParaRPr lang="ru-RU" dirty="0"/>
          </a:p>
          <a:p>
            <a:r>
              <a:rPr lang="ru-RU" b="1" dirty="0"/>
              <a:t>    - Что ты принес?</a:t>
            </a:r>
            <a:endParaRPr lang="ru-RU" dirty="0"/>
          </a:p>
          <a:p>
            <a:r>
              <a:rPr lang="ru-RU" b="1" dirty="0"/>
              <a:t>    - Ужин. Сейчас мы будем есть.</a:t>
            </a:r>
            <a:endParaRPr lang="ru-RU" dirty="0"/>
          </a:p>
          <a:p>
            <a:r>
              <a:rPr lang="ru-RU" b="1" dirty="0"/>
              <a:t>    - Да я не так уж голоден.</a:t>
            </a:r>
            <a:endParaRPr lang="ru-RU" dirty="0"/>
          </a:p>
          <a:p>
            <a:r>
              <a:rPr lang="ru-RU" b="1" dirty="0"/>
              <a:t>    - Давай есть. Нельзя ловить рыбу не евши. . - Мне случалось, - сказал старик, поднимаясь и складывая газету; потом он стал складывать одеяло.</a:t>
            </a:r>
            <a:endParaRPr lang="ru-RU" dirty="0"/>
          </a:p>
          <a:p>
            <a:r>
              <a:rPr lang="ru-RU" b="1" dirty="0"/>
              <a:t>    - Не снимай одеяла, - сказал мальчик. - Покуда я жив, я не дам тебе ловить рыбу не евши.</a:t>
            </a:r>
            <a:endParaRPr lang="ru-RU" dirty="0"/>
          </a:p>
          <a:p>
            <a:r>
              <a:rPr lang="ru-RU" b="1" dirty="0"/>
              <a:t>    - Тогда береги себя и живи как можно дольше, - сказал старик. - А что мы будем есть?</a:t>
            </a:r>
            <a:endParaRPr lang="ru-RU" dirty="0"/>
          </a:p>
          <a:p>
            <a:r>
              <a:rPr lang="ru-RU" b="1" dirty="0"/>
              <a:t>    - Черные бобы с рисом, жареные бананы и тушеную говядину.</a:t>
            </a:r>
            <a:endParaRPr lang="ru-RU" dirty="0"/>
          </a:p>
          <a:p>
            <a:endParaRPr lang="ru-RU" dirty="0"/>
          </a:p>
        </p:txBody>
      </p:sp>
    </p:spTree>
    <p:extLst>
      <p:ext uri="{BB962C8B-B14F-4D97-AF65-F5344CB8AC3E}">
        <p14:creationId xmlns:p14="http://schemas.microsoft.com/office/powerpoint/2010/main" val="27773863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hlinkClick r:id="rId2" action="ppaction://hlinksldjump"/>
              </a:rPr>
              <a:t>Episode 5</a:t>
            </a:r>
            <a:endParaRPr lang="ru-RU" dirty="0"/>
          </a:p>
        </p:txBody>
      </p:sp>
      <p:sp>
        <p:nvSpPr>
          <p:cNvPr id="3" name="Объект 2"/>
          <p:cNvSpPr>
            <a:spLocks noGrp="1"/>
          </p:cNvSpPr>
          <p:nvPr>
            <p:ph idx="1"/>
          </p:nvPr>
        </p:nvSpPr>
        <p:spPr>
          <a:xfrm>
            <a:off x="515156" y="2603500"/>
            <a:ext cx="9465458" cy="3416300"/>
          </a:xfrm>
        </p:spPr>
        <p:txBody>
          <a:bodyPr>
            <a:normAutofit fontScale="85000" lnSpcReduction="10000"/>
          </a:bodyPr>
          <a:lstStyle/>
          <a:p>
            <a:r>
              <a:rPr lang="en-US" b="1" dirty="0"/>
              <a:t>He was asleep when the boy looked in the door in the morning. It was blowing so hard that the drifting-boats would not be going out and the boy had slept late and then come to the old man's shack as he had come each morning. The boy saw that the old man was breathing and then he saw the old man's hands and he started to cry. He went out very quietly to go to bring some coffee and all the way down the road he was crying.</a:t>
            </a:r>
            <a:endParaRPr lang="ru-RU" dirty="0"/>
          </a:p>
          <a:p>
            <a:r>
              <a:rPr lang="en-US" b="1" dirty="0"/>
              <a:t>    Many fishermen were around the skiff looking at what was lashed beside it and one was in the water, his trousers rolled up, measuring the skeleton with a length of line.</a:t>
            </a:r>
            <a:endParaRPr lang="ru-RU" dirty="0"/>
          </a:p>
          <a:p>
            <a:r>
              <a:rPr lang="en-US" b="1" dirty="0"/>
              <a:t>    The boy did not go down. He had been there before and one of the fishermen was looking after the skiff for him.</a:t>
            </a:r>
            <a:endParaRPr lang="ru-RU" dirty="0"/>
          </a:p>
          <a:p>
            <a:r>
              <a:rPr lang="en-US" b="1" dirty="0"/>
              <a:t>    "How is he?" one of the fishermen shouted.</a:t>
            </a:r>
            <a:endParaRPr lang="ru-RU" dirty="0"/>
          </a:p>
          <a:p>
            <a:r>
              <a:rPr lang="en-US" b="1" dirty="0"/>
              <a:t>    "Sleeping," the boy called. He did not care that they saw him crying. "Let no one disturb him."</a:t>
            </a:r>
            <a:endParaRPr lang="ru-RU" dirty="0"/>
          </a:p>
          <a:p>
            <a:endParaRPr lang="ru-RU" dirty="0"/>
          </a:p>
        </p:txBody>
      </p:sp>
    </p:spTree>
    <p:extLst>
      <p:ext uri="{BB962C8B-B14F-4D97-AF65-F5344CB8AC3E}">
        <p14:creationId xmlns:p14="http://schemas.microsoft.com/office/powerpoint/2010/main" val="23940711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Russian translation</a:t>
            </a:r>
            <a:endParaRPr lang="ru-RU" dirty="0"/>
          </a:p>
        </p:txBody>
      </p:sp>
      <p:sp>
        <p:nvSpPr>
          <p:cNvPr id="3" name="Объект 2"/>
          <p:cNvSpPr>
            <a:spLocks noGrp="1"/>
          </p:cNvSpPr>
          <p:nvPr>
            <p:ph idx="1"/>
          </p:nvPr>
        </p:nvSpPr>
        <p:spPr/>
        <p:txBody>
          <a:bodyPr>
            <a:normAutofit fontScale="92500" lnSpcReduction="20000"/>
          </a:bodyPr>
          <a:lstStyle/>
          <a:p>
            <a:r>
              <a:rPr lang="ru-RU" b="1" dirty="0"/>
              <a:t>Он спал, когда утром в хижину заглянул мальчик. Ветер дул так сильно, что лодки не вышли в море, и мальчик проспал, а потом пришел в хижину старика, как приходил каждое утро. Мальчик убедился в том, что старик дышит, но потом увидел его руки и заплакал. Он тихонько вышел из хижины, чтобы принести кофе, и всю дорогу плакал.</a:t>
            </a:r>
            <a:endParaRPr lang="ru-RU" dirty="0"/>
          </a:p>
          <a:p>
            <a:r>
              <a:rPr lang="ru-RU" b="1" dirty="0"/>
              <a:t>    Вокруг лодки собралось множество рыбаков, и все они рассматривали то, что было к ней привязано; один из рыбаков, закатав штаны, стоял в воде и мерил скелет веревкой.</a:t>
            </a:r>
            <a:endParaRPr lang="ru-RU" dirty="0"/>
          </a:p>
          <a:p>
            <a:r>
              <a:rPr lang="ru-RU" b="1" dirty="0"/>
              <a:t>    Мальчик не стал к ним спускаться; он уже побывал внизу, и один из рыбаков пообещал ему присмотреть за лодкой.</a:t>
            </a:r>
            <a:endParaRPr lang="ru-RU" dirty="0"/>
          </a:p>
          <a:p>
            <a:r>
              <a:rPr lang="ru-RU" b="1" dirty="0"/>
              <a:t>    - Как он себя чувствует? - крикнул мальчику один из рыбаков.</a:t>
            </a:r>
            <a:endParaRPr lang="ru-RU" dirty="0"/>
          </a:p>
          <a:p>
            <a:r>
              <a:rPr lang="ru-RU" b="1" dirty="0"/>
              <a:t>    - Спит, - отозвался мальчик. Ему было все равно, что они видят, как он плачет. - Не надо его тревожить</a:t>
            </a:r>
            <a:endParaRPr lang="ru-RU" dirty="0"/>
          </a:p>
          <a:p>
            <a:endParaRPr lang="ru-RU" dirty="0"/>
          </a:p>
        </p:txBody>
      </p:sp>
    </p:spTree>
    <p:extLst>
      <p:ext uri="{BB962C8B-B14F-4D97-AF65-F5344CB8AC3E}">
        <p14:creationId xmlns:p14="http://schemas.microsoft.com/office/powerpoint/2010/main" val="32066815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hlinkClick r:id="rId2" action="ppaction://hlinksldjump"/>
              </a:rPr>
              <a:t>Episode 6</a:t>
            </a:r>
            <a:endParaRPr lang="ru-RU" dirty="0"/>
          </a:p>
        </p:txBody>
      </p:sp>
      <p:sp>
        <p:nvSpPr>
          <p:cNvPr id="3" name="Объект 2"/>
          <p:cNvSpPr>
            <a:spLocks noGrp="1"/>
          </p:cNvSpPr>
          <p:nvPr>
            <p:ph idx="1"/>
          </p:nvPr>
        </p:nvSpPr>
        <p:spPr>
          <a:xfrm>
            <a:off x="695460" y="2356834"/>
            <a:ext cx="9285154" cy="4501166"/>
          </a:xfrm>
        </p:spPr>
        <p:txBody>
          <a:bodyPr>
            <a:normAutofit lnSpcReduction="10000"/>
          </a:bodyPr>
          <a:lstStyle/>
          <a:p>
            <a:r>
              <a:rPr lang="en-US" b="1" dirty="0"/>
              <a:t>"Now we fish together again."</a:t>
            </a:r>
            <a:endParaRPr lang="ru-RU" dirty="0"/>
          </a:p>
          <a:p>
            <a:r>
              <a:rPr lang="en-US" b="1" dirty="0"/>
              <a:t>    "No. I am not lucky. I am not lucky anymore."</a:t>
            </a:r>
            <a:endParaRPr lang="ru-RU" dirty="0"/>
          </a:p>
          <a:p>
            <a:r>
              <a:rPr lang="en-US" b="1" dirty="0"/>
              <a:t>    "The hell with luck," the boy said. "I'll bring the luck with me."</a:t>
            </a:r>
            <a:endParaRPr lang="ru-RU" dirty="0"/>
          </a:p>
          <a:p>
            <a:r>
              <a:rPr lang="en-US" b="1" dirty="0"/>
              <a:t>    "What will your family say?"</a:t>
            </a:r>
            <a:endParaRPr lang="ru-RU" dirty="0"/>
          </a:p>
          <a:p>
            <a:r>
              <a:rPr lang="en-US" b="1" dirty="0"/>
              <a:t>    "I do not care. I caught two yesterday. But we will fish together now for I </a:t>
            </a:r>
            <a:r>
              <a:rPr lang="en-US" b="1" dirty="0" smtClean="0"/>
              <a:t>still</a:t>
            </a:r>
          </a:p>
          <a:p>
            <a:pPr marL="0" indent="0">
              <a:buNone/>
            </a:pPr>
            <a:r>
              <a:rPr lang="en-US" b="1" dirty="0" smtClean="0"/>
              <a:t> </a:t>
            </a:r>
            <a:r>
              <a:rPr lang="en-US" b="1" dirty="0"/>
              <a:t>have much to learn</a:t>
            </a:r>
            <a:r>
              <a:rPr lang="en-US" b="1" dirty="0" smtClean="0"/>
              <a:t>.“</a:t>
            </a:r>
          </a:p>
          <a:p>
            <a:pPr marL="0" indent="0">
              <a:buNone/>
            </a:pPr>
            <a:r>
              <a:rPr lang="en-US" b="1" dirty="0"/>
              <a:t>"I will have everything in order," the boy said. "You get your hands well old man."</a:t>
            </a:r>
            <a:endParaRPr lang="ru-RU" dirty="0"/>
          </a:p>
          <a:p>
            <a:r>
              <a:rPr lang="en-US" b="1" dirty="0"/>
              <a:t>You must get well fast for there is much that I can learn and you can teach me everything. How much did you suffer?"</a:t>
            </a:r>
            <a:endParaRPr lang="ru-RU" dirty="0"/>
          </a:p>
          <a:p>
            <a:r>
              <a:rPr lang="en-US" b="1" dirty="0"/>
              <a:t>    "Plenty," the old man said</a:t>
            </a:r>
            <a:r>
              <a:rPr lang="en-US" b="1" dirty="0" smtClean="0"/>
              <a:t>.</a:t>
            </a:r>
          </a:p>
          <a:p>
            <a:r>
              <a:rPr lang="en-US" b="1" dirty="0"/>
              <a:t>Up the road, in his shack, the old man was sleeping again. He was still sleeping on his face and the boy was sitting by him watching him. </a:t>
            </a:r>
            <a:r>
              <a:rPr lang="ru-RU" b="1" dirty="0" err="1"/>
              <a:t>The</a:t>
            </a:r>
            <a:r>
              <a:rPr lang="ru-RU" b="1" dirty="0"/>
              <a:t> </a:t>
            </a:r>
            <a:r>
              <a:rPr lang="ru-RU" b="1" dirty="0" err="1"/>
              <a:t>old</a:t>
            </a:r>
            <a:r>
              <a:rPr lang="ru-RU" b="1" dirty="0"/>
              <a:t> </a:t>
            </a:r>
            <a:r>
              <a:rPr lang="ru-RU" b="1" dirty="0" err="1"/>
              <a:t>man</a:t>
            </a:r>
            <a:r>
              <a:rPr lang="ru-RU" b="1" dirty="0"/>
              <a:t> </a:t>
            </a:r>
            <a:r>
              <a:rPr lang="ru-RU" b="1" dirty="0" err="1"/>
              <a:t>was</a:t>
            </a:r>
            <a:r>
              <a:rPr lang="ru-RU" b="1" dirty="0"/>
              <a:t> </a:t>
            </a:r>
            <a:r>
              <a:rPr lang="ru-RU" b="1" dirty="0" err="1"/>
              <a:t>dreaming</a:t>
            </a:r>
            <a:r>
              <a:rPr lang="ru-RU" b="1" dirty="0"/>
              <a:t> </a:t>
            </a:r>
            <a:r>
              <a:rPr lang="ru-RU" b="1" dirty="0" err="1"/>
              <a:t>about</a:t>
            </a:r>
            <a:r>
              <a:rPr lang="ru-RU" b="1" dirty="0"/>
              <a:t> </a:t>
            </a:r>
            <a:r>
              <a:rPr lang="ru-RU" b="1" dirty="0" err="1"/>
              <a:t>the</a:t>
            </a:r>
            <a:r>
              <a:rPr lang="ru-RU" b="1" dirty="0"/>
              <a:t> </a:t>
            </a:r>
            <a:r>
              <a:rPr lang="ru-RU" b="1" dirty="0" err="1"/>
              <a:t>lions</a:t>
            </a:r>
            <a:r>
              <a:rPr lang="ru-RU" b="1" dirty="0"/>
              <a:t>.</a:t>
            </a:r>
            <a:endParaRPr lang="ru-RU" dirty="0"/>
          </a:p>
          <a:p>
            <a:endParaRPr lang="ru-RU" dirty="0"/>
          </a:p>
          <a:p>
            <a:pPr marL="0" indent="0">
              <a:buNone/>
            </a:pPr>
            <a:endParaRPr lang="ru-RU" dirty="0"/>
          </a:p>
          <a:p>
            <a:endParaRPr lang="ru-RU" dirty="0"/>
          </a:p>
        </p:txBody>
      </p:sp>
    </p:spTree>
    <p:extLst>
      <p:ext uri="{BB962C8B-B14F-4D97-AF65-F5344CB8AC3E}">
        <p14:creationId xmlns:p14="http://schemas.microsoft.com/office/powerpoint/2010/main" val="2116706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Russian translation</a:t>
            </a:r>
            <a:endParaRPr lang="ru-RU" dirty="0"/>
          </a:p>
        </p:txBody>
      </p:sp>
      <p:sp>
        <p:nvSpPr>
          <p:cNvPr id="3" name="Объект 2"/>
          <p:cNvSpPr>
            <a:spLocks noGrp="1"/>
          </p:cNvSpPr>
          <p:nvPr>
            <p:ph idx="1"/>
          </p:nvPr>
        </p:nvSpPr>
        <p:spPr>
          <a:xfrm>
            <a:off x="633177" y="2253803"/>
            <a:ext cx="10429776" cy="4468969"/>
          </a:xfrm>
        </p:spPr>
        <p:txBody>
          <a:bodyPr>
            <a:normAutofit lnSpcReduction="10000"/>
          </a:bodyPr>
          <a:lstStyle/>
          <a:p>
            <a:r>
              <a:rPr lang="ru-RU" b="1" dirty="0"/>
              <a:t>Теперь мы опять будем рыбачить вместе.</a:t>
            </a:r>
            <a:endParaRPr lang="ru-RU" dirty="0"/>
          </a:p>
          <a:p>
            <a:r>
              <a:rPr lang="ru-RU" b="1" dirty="0"/>
              <a:t>  </a:t>
            </a:r>
            <a:r>
              <a:rPr lang="ru-RU" b="1" dirty="0" smtClean="0"/>
              <a:t>- </a:t>
            </a:r>
            <a:r>
              <a:rPr lang="ru-RU" b="1" dirty="0"/>
              <a:t>Нет. Я - несчастливый. Мне больше не везет.</a:t>
            </a:r>
            <a:endParaRPr lang="ru-RU" dirty="0"/>
          </a:p>
          <a:p>
            <a:r>
              <a:rPr lang="ru-RU" b="1" dirty="0"/>
              <a:t> </a:t>
            </a:r>
            <a:r>
              <a:rPr lang="ru-RU" b="1" dirty="0" smtClean="0"/>
              <a:t> </a:t>
            </a:r>
            <a:r>
              <a:rPr lang="ru-RU" b="1" dirty="0"/>
              <a:t>- Да наплевать на это везенье! - сказал мальчик. - Я тебе принесу счастье.</a:t>
            </a:r>
            <a:endParaRPr lang="ru-RU" dirty="0"/>
          </a:p>
          <a:p>
            <a:r>
              <a:rPr lang="ru-RU" b="1" dirty="0"/>
              <a:t>  </a:t>
            </a:r>
            <a:r>
              <a:rPr lang="ru-RU" b="1" dirty="0" smtClean="0"/>
              <a:t>- </a:t>
            </a:r>
            <a:r>
              <a:rPr lang="ru-RU" b="1" dirty="0"/>
              <a:t>А что скажут твои родные?</a:t>
            </a:r>
            <a:endParaRPr lang="ru-RU" dirty="0"/>
          </a:p>
          <a:p>
            <a:pPr marL="0" indent="0">
              <a:buNone/>
            </a:pPr>
            <a:r>
              <a:rPr lang="ru-RU" b="1" dirty="0" smtClean="0"/>
              <a:t>  </a:t>
            </a:r>
            <a:r>
              <a:rPr lang="ru-RU" b="1" dirty="0"/>
              <a:t>- Не важно. Я ведь поймал вчера две рыбы. Но теперь мы будем рыбачить с тобой вместе, потому что мне еще многому надо научиться</a:t>
            </a:r>
            <a:r>
              <a:rPr lang="ru-RU" b="1" dirty="0" smtClean="0"/>
              <a:t>.</a:t>
            </a:r>
            <a:endParaRPr lang="en-US" b="1" dirty="0" smtClean="0"/>
          </a:p>
          <a:p>
            <a:pPr marL="0" indent="0">
              <a:buNone/>
            </a:pPr>
            <a:r>
              <a:rPr lang="ru-RU" b="1" dirty="0"/>
              <a:t>К тому времени все будет в порядке, - сказал мальчик. - А ты пока что подлечи свои руки</a:t>
            </a:r>
            <a:r>
              <a:rPr lang="ru-RU" b="1" dirty="0" smtClean="0"/>
              <a:t>.</a:t>
            </a:r>
            <a:endParaRPr lang="en-US" b="1" dirty="0" smtClean="0"/>
          </a:p>
          <a:p>
            <a:r>
              <a:rPr lang="ru-RU" b="1" dirty="0"/>
              <a:t>- Ты должен поскорее поправиться, потому что я еще многому Должен у тебя научиться, а ты можешь научить меня всему на свете. Тебе было очень больно?</a:t>
            </a:r>
            <a:endParaRPr lang="ru-RU" dirty="0"/>
          </a:p>
          <a:p>
            <a:r>
              <a:rPr lang="ru-RU" b="1" dirty="0"/>
              <a:t>    - Очень, - сказал старик</a:t>
            </a:r>
            <a:r>
              <a:rPr lang="ru-RU" b="1" dirty="0" smtClean="0"/>
              <a:t>.</a:t>
            </a:r>
            <a:endParaRPr lang="en-US" b="1" dirty="0" smtClean="0"/>
          </a:p>
          <a:p>
            <a:r>
              <a:rPr lang="ru-RU" b="1" dirty="0"/>
              <a:t>Наверху, в своей хижине, старик опять спал. Он снова спал лицом вниз, и его сторожил мальчик. Старику снились львы.</a:t>
            </a:r>
            <a:endParaRPr lang="ru-RU" dirty="0"/>
          </a:p>
          <a:p>
            <a:endParaRPr lang="en-US" b="1" dirty="0" smtClean="0"/>
          </a:p>
          <a:p>
            <a:endParaRPr lang="ru-RU" dirty="0"/>
          </a:p>
          <a:p>
            <a:pPr marL="0" indent="0">
              <a:buNone/>
            </a:pPr>
            <a:endParaRPr lang="en-US" b="1" dirty="0" smtClean="0"/>
          </a:p>
          <a:p>
            <a:pPr marL="0" indent="0">
              <a:buNone/>
            </a:pPr>
            <a:endParaRPr lang="ru-RU" dirty="0"/>
          </a:p>
        </p:txBody>
      </p:sp>
    </p:spTree>
    <p:extLst>
      <p:ext uri="{BB962C8B-B14F-4D97-AF65-F5344CB8AC3E}">
        <p14:creationId xmlns:p14="http://schemas.microsoft.com/office/powerpoint/2010/main" val="7341712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631065"/>
            <a:ext cx="8761413" cy="1197735"/>
          </a:xfrm>
        </p:spPr>
        <p:txBody>
          <a:bodyPr/>
          <a:lstStyle/>
          <a:p>
            <a:r>
              <a:rPr lang="ru-RU" sz="1800" dirty="0" smtClean="0"/>
              <a:t>Проанализируйте эпизоды из произведения и ответьте на вопросы в форме ментальной карты и презентации. </a:t>
            </a:r>
            <a:endParaRPr lang="ru-RU" sz="18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6797" y="2484840"/>
            <a:ext cx="8422054" cy="3929062"/>
          </a:xfrm>
        </p:spPr>
      </p:pic>
    </p:spTree>
    <p:extLst>
      <p:ext uri="{BB962C8B-B14F-4D97-AF65-F5344CB8AC3E}">
        <p14:creationId xmlns:p14="http://schemas.microsoft.com/office/powerpoint/2010/main" val="3101081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734097"/>
            <a:ext cx="8825659" cy="946536"/>
          </a:xfrm>
        </p:spPr>
        <p:txBody>
          <a:bodyPr/>
          <a:lstStyle/>
          <a:p>
            <a:r>
              <a:rPr lang="ru-RU" sz="2000" dirty="0" smtClean="0">
                <a:hlinkClick r:id="rId2" action="ppaction://hlinksldjump"/>
              </a:rPr>
              <a:t>Ответить на вопросы в форме презентации: </a:t>
            </a:r>
            <a:r>
              <a:rPr lang="en-US" sz="2000" dirty="0" smtClean="0">
                <a:hlinkClick r:id="rId2" action="ppaction://hlinksldjump"/>
              </a:rPr>
              <a:t>Santiago </a:t>
            </a:r>
            <a:r>
              <a:rPr lang="en-US" sz="2000" dirty="0">
                <a:hlinkClick r:id="rId2" action="ppaction://hlinksldjump"/>
              </a:rPr>
              <a:t>is a person who does not give up. Is it true that he is a hero? how do you think he is an example for the current generation</a:t>
            </a:r>
            <a:r>
              <a:rPr lang="en-US" sz="2000" dirty="0" smtClean="0">
                <a:hlinkClick r:id="rId2" action="ppaction://hlinksldjump"/>
              </a:rPr>
              <a:t>?</a:t>
            </a:r>
            <a:r>
              <a:rPr lang="ru-RU" sz="2000" dirty="0" smtClean="0">
                <a:hlinkClick r:id="rId2" action="ppaction://hlinksldjump"/>
              </a:rPr>
              <a:t> </a:t>
            </a:r>
            <a:endParaRPr lang="ru-RU" sz="2000" dirty="0"/>
          </a:p>
        </p:txBody>
      </p:sp>
      <p:sp>
        <p:nvSpPr>
          <p:cNvPr id="3" name="Объект 2"/>
          <p:cNvSpPr>
            <a:spLocks noGrp="1"/>
          </p:cNvSpPr>
          <p:nvPr>
            <p:ph idx="1"/>
          </p:nvPr>
        </p:nvSpPr>
        <p:spPr>
          <a:xfrm>
            <a:off x="737040" y="2279561"/>
            <a:ext cx="10428943" cy="4378816"/>
          </a:xfrm>
        </p:spPr>
        <p:txBody>
          <a:bodyPr>
            <a:normAutofit/>
          </a:bodyPr>
          <a:lstStyle/>
          <a:p>
            <a:r>
              <a:rPr lang="en-US" sz="2800" b="1" dirty="0"/>
              <a:t>The old man settled himself to steer. He did not even watch the big shark sinking slowly in the water, showing first life-size, then small, then tiny. That always fascinated the old man. But he did not even watch it now.</a:t>
            </a:r>
            <a:endParaRPr lang="ru-RU" sz="2800" dirty="0"/>
          </a:p>
          <a:p>
            <a:r>
              <a:rPr lang="en-US" sz="2800" b="1" dirty="0" smtClean="0"/>
              <a:t> </a:t>
            </a:r>
            <a:r>
              <a:rPr lang="en-US" sz="2800" b="1" dirty="0"/>
              <a:t>"I have the gaff now," he said. "But it will do no good. I have the two oars and the tiller and the short club."</a:t>
            </a:r>
            <a:endParaRPr lang="ru-RU" sz="2800" dirty="0"/>
          </a:p>
          <a:p>
            <a:r>
              <a:rPr lang="en-US" sz="2800" b="1" dirty="0"/>
              <a:t> </a:t>
            </a:r>
            <a:r>
              <a:rPr lang="en-US" sz="2800" b="1" dirty="0" smtClean="0"/>
              <a:t> </a:t>
            </a:r>
            <a:r>
              <a:rPr lang="en-US" sz="2800" b="1" dirty="0"/>
              <a:t>Now they have beaten me, he thought. I am too old to club sharks to death. But I will try it as long as I have the oars and the short club and the tiller.</a:t>
            </a:r>
            <a:endParaRPr lang="ru-RU" sz="2800" dirty="0"/>
          </a:p>
          <a:p>
            <a:endParaRPr lang="ru-RU" sz="2800" dirty="0"/>
          </a:p>
        </p:txBody>
      </p:sp>
    </p:spTree>
    <p:extLst>
      <p:ext uri="{BB962C8B-B14F-4D97-AF65-F5344CB8AC3E}">
        <p14:creationId xmlns:p14="http://schemas.microsoft.com/office/powerpoint/2010/main" val="4111592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Вывод по результату опроса.</a:t>
            </a:r>
            <a:endParaRPr lang="ru-RU" dirty="0"/>
          </a:p>
        </p:txBody>
      </p:sp>
      <p:pic>
        <p:nvPicPr>
          <p:cNvPr id="4" name="Объект 3"/>
          <p:cNvPicPr>
            <a:picLocks noGrp="1" noChangeAspect="1"/>
          </p:cNvPicPr>
          <p:nvPr>
            <p:ph idx="1"/>
          </p:nvPr>
        </p:nvPicPr>
        <p:blipFill>
          <a:blip r:embed="rId2"/>
          <a:stretch>
            <a:fillRect/>
          </a:stretch>
        </p:blipFill>
        <p:spPr>
          <a:xfrm>
            <a:off x="235684" y="1730829"/>
            <a:ext cx="11638637" cy="4991943"/>
          </a:xfrm>
          <a:prstGeom prst="rect">
            <a:avLst/>
          </a:prstGeom>
        </p:spPr>
      </p:pic>
    </p:spTree>
    <p:extLst>
      <p:ext uri="{BB962C8B-B14F-4D97-AF65-F5344CB8AC3E}">
        <p14:creationId xmlns:p14="http://schemas.microsoft.com/office/powerpoint/2010/main" val="32704321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Russian translation</a:t>
            </a:r>
            <a:endParaRPr lang="ru-RU" dirty="0"/>
          </a:p>
        </p:txBody>
      </p:sp>
      <p:sp>
        <p:nvSpPr>
          <p:cNvPr id="3" name="Объект 2"/>
          <p:cNvSpPr>
            <a:spLocks noGrp="1"/>
          </p:cNvSpPr>
          <p:nvPr>
            <p:ph idx="1"/>
          </p:nvPr>
        </p:nvSpPr>
        <p:spPr>
          <a:xfrm>
            <a:off x="837128" y="2472744"/>
            <a:ext cx="9143486" cy="3547056"/>
          </a:xfrm>
        </p:spPr>
        <p:txBody>
          <a:bodyPr>
            <a:normAutofit lnSpcReduction="10000"/>
          </a:bodyPr>
          <a:lstStyle/>
          <a:p>
            <a:r>
              <a:rPr lang="ru-RU" b="1" dirty="0"/>
              <a:t>Старик дал ей вцепиться в рыбу, а потом ударил ее ножом, надетым на весло, по голове. Но акула рванулась назад, перекатываясь на спину, и лезвие ножа сломалось.</a:t>
            </a:r>
            <a:endParaRPr lang="ru-RU" dirty="0"/>
          </a:p>
          <a:p>
            <a:r>
              <a:rPr lang="ru-RU" b="1" dirty="0"/>
              <a:t>    Старик уселся за руль. Он даже не стал смотреть, как медленно тонет акула, становясь все меньше, а потом и совсем крошечной. Зрелище это всегда его захватывало. Но теперь он не захотел смотреть.</a:t>
            </a:r>
            <a:endParaRPr lang="ru-RU" dirty="0"/>
          </a:p>
          <a:p>
            <a:r>
              <a:rPr lang="ru-RU" b="1" dirty="0"/>
              <a:t>    - У меня остался багор, - сказал он. - Но какой от него толк? У меня есть еще два весла, румпель и дубинка.</a:t>
            </a:r>
            <a:endParaRPr lang="ru-RU" dirty="0"/>
          </a:p>
          <a:p>
            <a:r>
              <a:rPr lang="ru-RU" b="1" dirty="0"/>
              <a:t>    "Вот теперь они меня одолели, - подумал он. - Я слишком стар, чтобы убивать акул дубинкой. Но я буду сражаться с ними, покуда у меня есть весла, дубинка и румпель".</a:t>
            </a:r>
            <a:endParaRPr lang="ru-RU" dirty="0"/>
          </a:p>
          <a:p>
            <a:endParaRPr lang="ru-RU" dirty="0"/>
          </a:p>
        </p:txBody>
      </p:sp>
    </p:spTree>
    <p:extLst>
      <p:ext uri="{BB962C8B-B14F-4D97-AF65-F5344CB8AC3E}">
        <p14:creationId xmlns:p14="http://schemas.microsoft.com/office/powerpoint/2010/main" val="37381033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hlinkClick r:id="rId2" action="ppaction://hlinksldjump"/>
              </a:rPr>
              <a:t>Episode 2</a:t>
            </a:r>
            <a:endParaRPr lang="ru-RU" dirty="0"/>
          </a:p>
        </p:txBody>
      </p:sp>
      <p:sp>
        <p:nvSpPr>
          <p:cNvPr id="3" name="Объект 2"/>
          <p:cNvSpPr>
            <a:spLocks noGrp="1"/>
          </p:cNvSpPr>
          <p:nvPr>
            <p:ph idx="1"/>
          </p:nvPr>
        </p:nvSpPr>
        <p:spPr>
          <a:xfrm>
            <a:off x="824248" y="2603500"/>
            <a:ext cx="9156365" cy="3416300"/>
          </a:xfrm>
        </p:spPr>
        <p:txBody>
          <a:bodyPr/>
          <a:lstStyle/>
          <a:p>
            <a:r>
              <a:rPr lang="en-US" b="1" dirty="0"/>
              <a:t>He liked to think of the fish and what he could do to a shark if he were swimming free. I should have chopped the bill off to fight them with, he thought. But there was no hatchet and then there was no knife.</a:t>
            </a:r>
            <a:endParaRPr lang="ru-RU" dirty="0"/>
          </a:p>
          <a:p>
            <a:r>
              <a:rPr lang="en-US" b="1" dirty="0" smtClean="0"/>
              <a:t>But </a:t>
            </a:r>
            <a:r>
              <a:rPr lang="en-US" b="1" dirty="0"/>
              <a:t>if I had, and could have lashed it to an oar butt, what a weapon. Then we might have fought them together. What will you do now if they come in the night? What can you do?</a:t>
            </a:r>
            <a:endParaRPr lang="ru-RU" dirty="0"/>
          </a:p>
          <a:p>
            <a:r>
              <a:rPr lang="en-US" b="1" dirty="0"/>
              <a:t> </a:t>
            </a:r>
            <a:r>
              <a:rPr lang="en-US" b="1" dirty="0" smtClean="0"/>
              <a:t>"</a:t>
            </a:r>
            <a:r>
              <a:rPr lang="en-US" b="1" dirty="0"/>
              <a:t>Fight them," he said. "I'll fight them until I die."</a:t>
            </a:r>
            <a:endParaRPr lang="ru-RU" dirty="0"/>
          </a:p>
          <a:p>
            <a:endParaRPr lang="ru-RU" dirty="0"/>
          </a:p>
        </p:txBody>
      </p:sp>
    </p:spTree>
    <p:extLst>
      <p:ext uri="{BB962C8B-B14F-4D97-AF65-F5344CB8AC3E}">
        <p14:creationId xmlns:p14="http://schemas.microsoft.com/office/powerpoint/2010/main" val="33782459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8798" y="1063417"/>
            <a:ext cx="8831816" cy="984324"/>
          </a:xfrm>
        </p:spPr>
        <p:txBody>
          <a:bodyPr/>
          <a:lstStyle/>
          <a:p>
            <a:r>
              <a:rPr lang="en-US" dirty="0" smtClean="0"/>
              <a:t>Russian translation </a:t>
            </a:r>
            <a:endParaRPr lang="ru-RU" dirty="0"/>
          </a:p>
        </p:txBody>
      </p:sp>
      <p:sp>
        <p:nvSpPr>
          <p:cNvPr id="3" name="Текст 2"/>
          <p:cNvSpPr>
            <a:spLocks noGrp="1"/>
          </p:cNvSpPr>
          <p:nvPr>
            <p:ph type="body" sz="half" idx="2"/>
          </p:nvPr>
        </p:nvSpPr>
        <p:spPr>
          <a:xfrm>
            <a:off x="746976" y="2949261"/>
            <a:ext cx="9517486" cy="3696237"/>
          </a:xfrm>
        </p:spPr>
        <p:txBody>
          <a:bodyPr/>
          <a:lstStyle/>
          <a:p>
            <a:r>
              <a:rPr lang="ru-RU" b="1" dirty="0"/>
              <a:t>Ему нравилось думать о рыбе и о том, что она могла бы сделать с акулой, если бы свободно плыла по морю.</a:t>
            </a:r>
            <a:endParaRPr lang="ru-RU" dirty="0"/>
          </a:p>
          <a:p>
            <a:r>
              <a:rPr lang="ru-RU" b="1" dirty="0"/>
              <a:t> </a:t>
            </a:r>
            <a:r>
              <a:rPr lang="ru-RU" b="1" dirty="0" smtClean="0"/>
              <a:t>"</a:t>
            </a:r>
            <a:r>
              <a:rPr lang="ru-RU" b="1" dirty="0"/>
              <a:t>Надо было мне отрубить ее меч, чтобы сражаться им с акулами", - думал он. Но у него не было топора, а теперь уже не было и ножа.</a:t>
            </a:r>
            <a:endParaRPr lang="ru-RU" dirty="0"/>
          </a:p>
          <a:p>
            <a:r>
              <a:rPr lang="ru-RU" b="1" dirty="0" smtClean="0"/>
              <a:t> </a:t>
            </a:r>
            <a:r>
              <a:rPr lang="ru-RU" b="1" dirty="0"/>
              <a:t>"Но если бы у меня был ее меч, я мог бы привязать его к рукоятке весла - замечательное было бы оружие! Вот тогда бы мы с ней и в самом деле сражались бок о бок! А что ты теперь станешь делать, если они придут ночью? Что ты можешь сделать?"</a:t>
            </a:r>
            <a:endParaRPr lang="ru-RU" dirty="0"/>
          </a:p>
          <a:p>
            <a:r>
              <a:rPr lang="ru-RU" b="1" dirty="0"/>
              <a:t>  </a:t>
            </a:r>
            <a:r>
              <a:rPr lang="ru-RU" b="1" dirty="0" smtClean="0"/>
              <a:t> </a:t>
            </a:r>
            <a:r>
              <a:rPr lang="ru-RU" b="1" dirty="0"/>
              <a:t>- Драться, - сказал он, - драться, пока не умру.</a:t>
            </a:r>
            <a:endParaRPr lang="ru-RU" dirty="0"/>
          </a:p>
          <a:p>
            <a:endParaRPr lang="ru-RU" dirty="0"/>
          </a:p>
        </p:txBody>
      </p:sp>
    </p:spTree>
    <p:extLst>
      <p:ext uri="{BB962C8B-B14F-4D97-AF65-F5344CB8AC3E}">
        <p14:creationId xmlns:p14="http://schemas.microsoft.com/office/powerpoint/2010/main" val="18045978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hlinkClick r:id="rId2" action="ppaction://hlinksldjump"/>
              </a:rPr>
              <a:t>Episode 3</a:t>
            </a:r>
            <a:endParaRPr lang="ru-RU" dirty="0"/>
          </a:p>
        </p:txBody>
      </p:sp>
      <p:sp>
        <p:nvSpPr>
          <p:cNvPr id="3" name="Объект 2"/>
          <p:cNvSpPr>
            <a:spLocks noGrp="1"/>
          </p:cNvSpPr>
          <p:nvPr>
            <p:ph idx="1"/>
          </p:nvPr>
        </p:nvSpPr>
        <p:spPr>
          <a:xfrm>
            <a:off x="832982" y="2281528"/>
            <a:ext cx="8825659" cy="3416300"/>
          </a:xfrm>
        </p:spPr>
        <p:txBody>
          <a:bodyPr/>
          <a:lstStyle/>
          <a:p>
            <a:pPr marL="0" indent="0">
              <a:buNone/>
            </a:pPr>
            <a:r>
              <a:rPr lang="en-US" b="1" dirty="0"/>
              <a:t>He lay in the stern and steered and watched for the glow to come in the sky. I have half of him, he thought. Maybe I'll have the luck to bring the forward half in. I should have some luck. No, he said. You violated your luck when you went too far outside.</a:t>
            </a:r>
            <a:endParaRPr lang="ru-RU" dirty="0"/>
          </a:p>
          <a:p>
            <a:pPr marL="0" indent="0">
              <a:buNone/>
            </a:pPr>
            <a:r>
              <a:rPr lang="en-US" b="1" dirty="0" smtClean="0"/>
              <a:t> </a:t>
            </a:r>
            <a:r>
              <a:rPr lang="en-US" b="1" dirty="0"/>
              <a:t>"Don't be silly," he said aloud. "And keep awake and steer. You may have much luck yet.</a:t>
            </a:r>
            <a:endParaRPr lang="ru-RU" dirty="0"/>
          </a:p>
          <a:p>
            <a:pPr marL="0" indent="0">
              <a:buNone/>
            </a:pPr>
            <a:r>
              <a:rPr lang="en-US" b="1" dirty="0"/>
              <a:t>I'm </a:t>
            </a:r>
            <a:r>
              <a:rPr lang="en-US" b="1" dirty="0" err="1"/>
              <a:t>tireder</a:t>
            </a:r>
            <a:r>
              <a:rPr lang="en-US" b="1" dirty="0"/>
              <a:t> than I have ever been, he thought, and now the trade wind is rising. But that will be good to take him in with. I need </a:t>
            </a:r>
            <a:r>
              <a:rPr lang="en-US" b="1" dirty="0" smtClean="0"/>
              <a:t>that badly.</a:t>
            </a:r>
            <a:endParaRPr lang="ru-RU" dirty="0" smtClean="0"/>
          </a:p>
          <a:p>
            <a:pPr marL="0" indent="0">
              <a:buNone/>
            </a:pPr>
            <a:r>
              <a:rPr lang="en-US" b="1" dirty="0" smtClean="0"/>
              <a:t>  "I'll rest on the next turn as he goes out," he said. "I feel much better. Then in two or three turns more I will have him."</a:t>
            </a:r>
            <a:endParaRPr lang="ru-RU" dirty="0" smtClean="0"/>
          </a:p>
          <a:p>
            <a:endParaRPr lang="ru-RU" dirty="0"/>
          </a:p>
        </p:txBody>
      </p:sp>
    </p:spTree>
    <p:extLst>
      <p:ext uri="{BB962C8B-B14F-4D97-AF65-F5344CB8AC3E}">
        <p14:creationId xmlns:p14="http://schemas.microsoft.com/office/powerpoint/2010/main" val="15106740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Russian translation</a:t>
            </a:r>
            <a:endParaRPr lang="ru-RU" dirty="0"/>
          </a:p>
        </p:txBody>
      </p:sp>
      <p:sp>
        <p:nvSpPr>
          <p:cNvPr id="3" name="Объект 2"/>
          <p:cNvSpPr>
            <a:spLocks noGrp="1"/>
          </p:cNvSpPr>
          <p:nvPr>
            <p:ph idx="1"/>
          </p:nvPr>
        </p:nvSpPr>
        <p:spPr>
          <a:xfrm>
            <a:off x="953038" y="2240924"/>
            <a:ext cx="9027576" cy="3778876"/>
          </a:xfrm>
        </p:spPr>
        <p:txBody>
          <a:bodyPr/>
          <a:lstStyle/>
          <a:p>
            <a:r>
              <a:rPr lang="ru-RU" b="1" dirty="0"/>
              <a:t>Может быть, мне посчастливится, и я довезу до дому хоть ее </a:t>
            </a:r>
            <a:r>
              <a:rPr lang="ru-RU" b="1" dirty="0" smtClean="0"/>
              <a:t>переднюю</a:t>
            </a:r>
            <a:r>
              <a:rPr lang="en-US" dirty="0"/>
              <a:t> </a:t>
            </a:r>
            <a:r>
              <a:rPr lang="ru-RU" b="1" dirty="0" smtClean="0"/>
              <a:t>часть</a:t>
            </a:r>
            <a:r>
              <a:rPr lang="ru-RU" b="1" dirty="0"/>
              <a:t>. Должно же мне наконец повезти!.. Нет, - сказал он себе. - Ты надругался над собственной удачей, когда зашел так далеко в море".</a:t>
            </a:r>
            <a:endParaRPr lang="ru-RU" dirty="0"/>
          </a:p>
          <a:p>
            <a:r>
              <a:rPr lang="ru-RU" b="1" dirty="0" smtClean="0"/>
              <a:t>"</a:t>
            </a:r>
            <a:r>
              <a:rPr lang="ru-RU" b="1" dirty="0"/>
              <a:t>Не болтай глупостей, старик! - прервал он себя. - Не спи и следи за рулем. Тебе еще может привалить счастье</a:t>
            </a:r>
            <a:r>
              <a:rPr lang="ru-RU" b="1" dirty="0" smtClean="0"/>
              <a:t>".</a:t>
            </a:r>
            <a:endParaRPr lang="en-US" b="1" dirty="0" smtClean="0"/>
          </a:p>
          <a:p>
            <a:r>
              <a:rPr lang="ru-RU" b="1" dirty="0"/>
              <a:t>"Я устал так, как не уставал ни разу в жизни, - подумал старик, - а между тем ветер усиливается. Правда, ветер будет кстати, когда я повезу ее домой. Мне он очень пригодится, этот ветер".</a:t>
            </a:r>
            <a:endParaRPr lang="ru-RU" dirty="0"/>
          </a:p>
          <a:p>
            <a:r>
              <a:rPr lang="ru-RU" b="1" dirty="0"/>
              <a:t> </a:t>
            </a:r>
            <a:r>
              <a:rPr lang="ru-RU" b="1" dirty="0" smtClean="0"/>
              <a:t>  </a:t>
            </a:r>
            <a:r>
              <a:rPr lang="ru-RU" b="1" dirty="0"/>
              <a:t>- Я отдохну, когда она пойдет в новый круг, - сказал он. - Тем более что сейчас я себя чувствую гораздо лучше. Еще каких-нибудь два-три круга, и рыба будет моя.</a:t>
            </a:r>
            <a:endParaRPr lang="ru-RU" dirty="0"/>
          </a:p>
          <a:p>
            <a:endParaRPr lang="ru-RU" dirty="0"/>
          </a:p>
          <a:p>
            <a:endParaRPr lang="ru-RU" dirty="0"/>
          </a:p>
        </p:txBody>
      </p:sp>
    </p:spTree>
    <p:extLst>
      <p:ext uri="{BB962C8B-B14F-4D97-AF65-F5344CB8AC3E}">
        <p14:creationId xmlns:p14="http://schemas.microsoft.com/office/powerpoint/2010/main" val="21760256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hlinkClick r:id="rId2" action="ppaction://hlinksldjump"/>
              </a:rPr>
              <a:t>Episode 4</a:t>
            </a:r>
            <a:endParaRPr lang="ru-RU" dirty="0"/>
          </a:p>
        </p:txBody>
      </p:sp>
      <p:sp>
        <p:nvSpPr>
          <p:cNvPr id="3" name="Объект 2"/>
          <p:cNvSpPr>
            <a:spLocks noGrp="1"/>
          </p:cNvSpPr>
          <p:nvPr>
            <p:ph idx="1"/>
          </p:nvPr>
        </p:nvSpPr>
        <p:spPr>
          <a:xfrm>
            <a:off x="820104" y="2228045"/>
            <a:ext cx="8825659" cy="3727361"/>
          </a:xfrm>
        </p:spPr>
        <p:txBody>
          <a:bodyPr>
            <a:normAutofit fontScale="92500" lnSpcReduction="20000"/>
          </a:bodyPr>
          <a:lstStyle/>
          <a:p>
            <a:r>
              <a:rPr lang="en-US" b="1" dirty="0"/>
              <a:t>"I had better re-bait that little line out over the stern," he said. "If the fish decides to stay another night I will need to eat again and the water is low in the bottle. I don't think I can get anything but a dolphin here. But if I eat him fresh enough he won't be bad. I wish a flying fish would come on board tonight. But I have no light to attract them. A flying fish is excellent to eat raw and I would not have to cut him up. I must save all my strength now. Christ, I did not know he was so big.</a:t>
            </a:r>
            <a:endParaRPr lang="ru-RU" dirty="0"/>
          </a:p>
          <a:p>
            <a:r>
              <a:rPr lang="en-US" b="1" dirty="0"/>
              <a:t>   </a:t>
            </a:r>
            <a:r>
              <a:rPr lang="en-US" b="1" dirty="0" smtClean="0"/>
              <a:t>I'll </a:t>
            </a:r>
            <a:r>
              <a:rPr lang="en-US" b="1" dirty="0"/>
              <a:t>kill him though," he said. "In all his greatness and his glory."</a:t>
            </a:r>
            <a:endParaRPr lang="ru-RU" dirty="0"/>
          </a:p>
          <a:p>
            <a:r>
              <a:rPr lang="en-US" b="1" dirty="0"/>
              <a:t> </a:t>
            </a:r>
            <a:r>
              <a:rPr lang="en-US" b="1" dirty="0" smtClean="0"/>
              <a:t> </a:t>
            </a:r>
            <a:r>
              <a:rPr lang="en-US" b="1" dirty="0"/>
              <a:t>Although it is unjust, he thought. But I will show him what a man can do and what a man endures.</a:t>
            </a:r>
            <a:endParaRPr lang="ru-RU" dirty="0"/>
          </a:p>
          <a:p>
            <a:r>
              <a:rPr lang="en-US" b="1" dirty="0"/>
              <a:t>    "I told the boy I was a strange old man," he said. "Now is when I must prove it."</a:t>
            </a:r>
            <a:endParaRPr lang="ru-RU" dirty="0"/>
          </a:p>
          <a:p>
            <a:r>
              <a:rPr lang="en-US" b="1" dirty="0"/>
              <a:t>    The thousand times that he had proved it meant nothing. Now he was proving it again. Each time was a new time and he never thought about the past when he was doing it.</a:t>
            </a:r>
            <a:endParaRPr lang="ru-RU" dirty="0"/>
          </a:p>
          <a:p>
            <a:endParaRPr lang="ru-RU" dirty="0"/>
          </a:p>
        </p:txBody>
      </p:sp>
    </p:spTree>
    <p:extLst>
      <p:ext uri="{BB962C8B-B14F-4D97-AF65-F5344CB8AC3E}">
        <p14:creationId xmlns:p14="http://schemas.microsoft.com/office/powerpoint/2010/main" val="19373736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973668"/>
            <a:ext cx="8761413" cy="404371"/>
          </a:xfrm>
        </p:spPr>
        <p:txBody>
          <a:bodyPr/>
          <a:lstStyle/>
          <a:p>
            <a:r>
              <a:rPr lang="en-US" dirty="0" smtClean="0"/>
              <a:t>Russian translation</a:t>
            </a:r>
            <a:endParaRPr lang="ru-RU" dirty="0"/>
          </a:p>
        </p:txBody>
      </p:sp>
      <p:sp>
        <p:nvSpPr>
          <p:cNvPr id="3" name="Объект 2"/>
          <p:cNvSpPr>
            <a:spLocks noGrp="1"/>
          </p:cNvSpPr>
          <p:nvPr>
            <p:ph idx="1"/>
          </p:nvPr>
        </p:nvSpPr>
        <p:spPr>
          <a:xfrm>
            <a:off x="901522" y="2318198"/>
            <a:ext cx="9014845" cy="4288664"/>
          </a:xfrm>
        </p:spPr>
        <p:txBody>
          <a:bodyPr>
            <a:normAutofit fontScale="92500" lnSpcReduction="20000"/>
          </a:bodyPr>
          <a:lstStyle/>
          <a:p>
            <a:r>
              <a:rPr lang="ru-RU" b="1" dirty="0"/>
              <a:t>Пожалуй, стоит опять наживить маленькую удочку, - сказал старик. - Если рыба не всплывет и в эту ночь, мне нужно будет снова поесть, да и воды в бутылке осталось совсем немного. Не думаю, что здесь можно поймать что-нибудь, кроме макрели. Но если ее съесть сразу, она не так уж противна. Хорошо бы, ночью ко мне в лодку попалась летучая рыба. Но у меня нет света, которым я мог бы ее заманить. Сырая летучая рыба - отличная еда, и потрошить ее не надо. А мне теперь надо беречь силы. Ведь не знал же я, господи, что она такая большая!.. Но я ее все равно одолею, - сказал он. - При всей ее величине и при всем ее великолепии.</a:t>
            </a:r>
            <a:endParaRPr lang="ru-RU" dirty="0"/>
          </a:p>
          <a:p>
            <a:endParaRPr lang="ru-RU" dirty="0"/>
          </a:p>
          <a:p>
            <a:r>
              <a:rPr lang="ru-RU" b="1" dirty="0" smtClean="0"/>
              <a:t>"</a:t>
            </a:r>
            <a:r>
              <a:rPr lang="ru-RU" b="1" dirty="0"/>
              <a:t>Хоть это и несправедливо, - прибавил он мысленно, - но я докажу ей, на что способен человек и что он может вынести".</a:t>
            </a:r>
            <a:endParaRPr lang="ru-RU" dirty="0"/>
          </a:p>
          <a:p>
            <a:r>
              <a:rPr lang="ru-RU" b="1" dirty="0"/>
              <a:t> </a:t>
            </a:r>
            <a:r>
              <a:rPr lang="ru-RU" b="1" dirty="0" smtClean="0"/>
              <a:t>Я </a:t>
            </a:r>
            <a:r>
              <a:rPr lang="ru-RU" b="1" dirty="0"/>
              <a:t>ведь говорил мальчику, что я не обыкновенный старик, - сказал он. - Теперь пришла пора это </a:t>
            </a:r>
            <a:r>
              <a:rPr lang="ru-RU" b="1" dirty="0" smtClean="0"/>
              <a:t>доказать</a:t>
            </a:r>
            <a:r>
              <a:rPr lang="en-US" b="1" dirty="0" smtClean="0"/>
              <a:t>.</a:t>
            </a:r>
            <a:r>
              <a:rPr lang="ru-RU" b="1" dirty="0"/>
              <a:t> Он доказывал это уже тысячу раз. Ну так что ж? Теперь приходится доказывать это снова. Каждый раз счет начинается сызнова; поэтому когда он что-нибудь делал, то никогда не вспоминал о прошлом.</a:t>
            </a:r>
            <a:endParaRPr lang="ru-RU" dirty="0"/>
          </a:p>
          <a:p>
            <a:endParaRPr lang="en-US" b="1" dirty="0" smtClean="0"/>
          </a:p>
          <a:p>
            <a:endParaRPr lang="en-US" b="1" dirty="0" smtClean="0"/>
          </a:p>
          <a:p>
            <a:endParaRPr lang="ru-RU" dirty="0"/>
          </a:p>
        </p:txBody>
      </p:sp>
    </p:spTree>
    <p:extLst>
      <p:ext uri="{BB962C8B-B14F-4D97-AF65-F5344CB8AC3E}">
        <p14:creationId xmlns:p14="http://schemas.microsoft.com/office/powerpoint/2010/main" val="26408477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7280" y="669701"/>
            <a:ext cx="8847785" cy="1262130"/>
          </a:xfrm>
        </p:spPr>
        <p:txBody>
          <a:bodyPr/>
          <a:lstStyle/>
          <a:p>
            <a:r>
              <a:rPr lang="ru-RU" sz="2400" dirty="0" smtClean="0">
                <a:hlinkClick r:id="rId2" action="ppaction://hlinksldjump"/>
              </a:rPr>
              <a:t>Ответить на вопросы в форме метальной карты: </a:t>
            </a:r>
            <a:r>
              <a:rPr lang="en-US" sz="2400" dirty="0" smtClean="0">
                <a:hlinkClick r:id="rId2" action="ppaction://hlinksldjump"/>
              </a:rPr>
              <a:t>How </a:t>
            </a:r>
            <a:r>
              <a:rPr lang="en-US" sz="2400" dirty="0">
                <a:hlinkClick r:id="rId2" action="ppaction://hlinksldjump"/>
              </a:rPr>
              <a:t>do you think that means </a:t>
            </a:r>
            <a:r>
              <a:rPr lang="en-US" sz="2400" dirty="0" smtClean="0">
                <a:hlinkClick r:id="rId2" action="ppaction://hlinksldjump"/>
              </a:rPr>
              <a:t>a sea for </a:t>
            </a:r>
            <a:r>
              <a:rPr lang="fr-FR" sz="2400" dirty="0" smtClean="0">
                <a:hlinkClick r:id="rId2" action="ppaction://hlinksldjump"/>
              </a:rPr>
              <a:t>Santiago</a:t>
            </a:r>
            <a:r>
              <a:rPr lang="ru-RU" sz="2400" dirty="0" smtClean="0">
                <a:hlinkClick r:id="rId2" action="ppaction://hlinksldjump"/>
              </a:rPr>
              <a:t>? </a:t>
            </a:r>
            <a:r>
              <a:rPr lang="en-US" sz="2400" dirty="0">
                <a:hlinkClick r:id="rId2" action="ppaction://hlinksldjump"/>
              </a:rPr>
              <a:t>What role the sea plays in educating the boy</a:t>
            </a:r>
            <a:r>
              <a:rPr lang="en-US" sz="2400" dirty="0" smtClean="0">
                <a:hlinkClick r:id="rId2" action="ppaction://hlinksldjump"/>
              </a:rPr>
              <a:t>?</a:t>
            </a:r>
            <a:r>
              <a:rPr lang="ru-RU" sz="2400" dirty="0" smtClean="0">
                <a:hlinkClick r:id="rId2" action="ppaction://hlinksldjump"/>
              </a:rPr>
              <a:t> </a:t>
            </a:r>
            <a:endParaRPr lang="ru-RU" sz="2400" dirty="0"/>
          </a:p>
        </p:txBody>
      </p:sp>
      <p:sp>
        <p:nvSpPr>
          <p:cNvPr id="3" name="Объект 2"/>
          <p:cNvSpPr>
            <a:spLocks noGrp="1"/>
          </p:cNvSpPr>
          <p:nvPr>
            <p:ph idx="1"/>
          </p:nvPr>
        </p:nvSpPr>
        <p:spPr>
          <a:xfrm>
            <a:off x="927280" y="2292439"/>
            <a:ext cx="9362940" cy="4365937"/>
          </a:xfrm>
        </p:spPr>
        <p:txBody>
          <a:bodyPr>
            <a:normAutofit/>
          </a:bodyPr>
          <a:lstStyle/>
          <a:p>
            <a:r>
              <a:rPr lang="en-US" b="1" dirty="0"/>
              <a:t>He always thought of the sea as la mar which is what people call her in Spanish when they love her. Sometimes those who love her say bad things of her but they are always said as though she were a woman. Some of the younger fishermen, those who used buoys as floats for their lines and had motorboats, bought when the shark livers had brought much money, spoke of her as el mar which is masculine. They spoke of her as a contestant or a place or even an enemy. But the old man always thought of her as feminine and as something that gave or withheld great </a:t>
            </a:r>
            <a:r>
              <a:rPr lang="en-US" b="1" dirty="0" err="1"/>
              <a:t>favours</a:t>
            </a:r>
            <a:r>
              <a:rPr lang="en-US" b="1" dirty="0"/>
              <a:t>, and if she did wild or wicked things it was because she could not help them. The moon affects her as it does a woman, he thought</a:t>
            </a:r>
            <a:r>
              <a:rPr lang="en-US" b="1" dirty="0" smtClean="0"/>
              <a:t>.  </a:t>
            </a:r>
            <a:endParaRPr lang="ru-RU" dirty="0"/>
          </a:p>
          <a:p>
            <a:r>
              <a:rPr lang="en-US" b="1" dirty="0" smtClean="0"/>
              <a:t> </a:t>
            </a:r>
            <a:r>
              <a:rPr lang="en-US" b="1" dirty="0"/>
              <a:t>He was rowing steadily and it was no effort for him since he kept well within his speed and the surface of the ocean was flat except for the occasional swirls of the current. He was letting the current do a third of the work and as it started to be light he saw he was already further out than he had hoped to be at this hour.</a:t>
            </a:r>
            <a:endParaRPr lang="ru-RU" dirty="0"/>
          </a:p>
          <a:p>
            <a:endParaRPr lang="ru-RU" dirty="0"/>
          </a:p>
        </p:txBody>
      </p:sp>
    </p:spTree>
    <p:extLst>
      <p:ext uri="{BB962C8B-B14F-4D97-AF65-F5344CB8AC3E}">
        <p14:creationId xmlns:p14="http://schemas.microsoft.com/office/powerpoint/2010/main" val="36045895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Russian translation</a:t>
            </a:r>
            <a:endParaRPr lang="ru-RU" dirty="0"/>
          </a:p>
        </p:txBody>
      </p:sp>
      <p:sp>
        <p:nvSpPr>
          <p:cNvPr id="3" name="Объект 2"/>
          <p:cNvSpPr>
            <a:spLocks noGrp="1"/>
          </p:cNvSpPr>
          <p:nvPr>
            <p:ph idx="1"/>
          </p:nvPr>
        </p:nvSpPr>
        <p:spPr>
          <a:xfrm>
            <a:off x="978794" y="2459864"/>
            <a:ext cx="9465972" cy="3812147"/>
          </a:xfrm>
        </p:spPr>
        <p:txBody>
          <a:bodyPr>
            <a:normAutofit fontScale="92500" lnSpcReduction="10000"/>
          </a:bodyPr>
          <a:lstStyle/>
          <a:p>
            <a:r>
              <a:rPr lang="ru-RU" b="1" dirty="0"/>
              <a:t>Мысленно он всегда звал море </a:t>
            </a:r>
            <a:r>
              <a:rPr lang="ru-RU" b="1" dirty="0" err="1"/>
              <a:t>la</a:t>
            </a:r>
            <a:r>
              <a:rPr lang="ru-RU" b="1" dirty="0"/>
              <a:t> </a:t>
            </a:r>
            <a:r>
              <a:rPr lang="ru-RU" b="1" dirty="0" err="1"/>
              <a:t>mar</a:t>
            </a:r>
            <a:r>
              <a:rPr lang="ru-RU" b="1" dirty="0"/>
              <a:t>, как зовут его по-испански люди, которые его любят. Порою те, кто его любит, говорят о нем дурно, но всегда как о женщине, в женском роде. Рыбаки </a:t>
            </a:r>
            <a:r>
              <a:rPr lang="ru-RU" b="1" dirty="0" err="1"/>
              <a:t>помоложе</a:t>
            </a:r>
            <a:r>
              <a:rPr lang="ru-RU" b="1" dirty="0"/>
              <a:t>, из тех, кто пользуется буями вместо поплавков для своих снастей и ходит на моторных лодках, купленных в те дни, когда акулья печенка была в большой цене, называют море </a:t>
            </a:r>
            <a:r>
              <a:rPr lang="ru-RU" b="1" dirty="0" err="1"/>
              <a:t>el</a:t>
            </a:r>
            <a:r>
              <a:rPr lang="ru-RU" b="1" dirty="0"/>
              <a:t> </a:t>
            </a:r>
            <a:r>
              <a:rPr lang="ru-RU" b="1" dirty="0" err="1"/>
              <a:t>mar</a:t>
            </a:r>
            <a:r>
              <a:rPr lang="ru-RU" b="1" dirty="0"/>
              <a:t>, то есть в мужском роде. Они говорят о нем как о пространстве, как о сопернике, а порою даже как о враге. Старик же постоянно думал о море как о женщине, которая дарит великие милости или отказывает в них, а если и позволяет себе необдуманные или недобрые поступки, - что поделаешь, такова уж ее природа. "Луна волнует море, как женщину", - думал старик.</a:t>
            </a:r>
            <a:endParaRPr lang="ru-RU" dirty="0"/>
          </a:p>
          <a:p>
            <a:r>
              <a:rPr lang="ru-RU" b="1" dirty="0" smtClean="0"/>
              <a:t>Он </a:t>
            </a:r>
            <a:r>
              <a:rPr lang="ru-RU" b="1" dirty="0"/>
              <a:t>мерно греб, не напрягая сил, потому что поверхность океана была гладкой, за исключением тех мест, где течение образовывало водоворот. Старик давал течению выполнять за себя треть работы, и когда стало светать, он увидел, что находится куда дальше, чем надеялся быть в этот час.</a:t>
            </a:r>
            <a:endParaRPr lang="ru-RU" dirty="0"/>
          </a:p>
          <a:p>
            <a:endParaRPr lang="ru-RU" dirty="0"/>
          </a:p>
        </p:txBody>
      </p:sp>
    </p:spTree>
    <p:extLst>
      <p:ext uri="{BB962C8B-B14F-4D97-AF65-F5344CB8AC3E}">
        <p14:creationId xmlns:p14="http://schemas.microsoft.com/office/powerpoint/2010/main" val="36812054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hlinkClick r:id="rId2" action="ppaction://hlinksldjump"/>
              </a:rPr>
              <a:t>Episode 2</a:t>
            </a:r>
            <a:endParaRPr lang="ru-RU" dirty="0"/>
          </a:p>
        </p:txBody>
      </p:sp>
      <p:sp>
        <p:nvSpPr>
          <p:cNvPr id="3" name="Объект 2"/>
          <p:cNvSpPr>
            <a:spLocks noGrp="1"/>
          </p:cNvSpPr>
          <p:nvPr>
            <p:ph idx="1"/>
          </p:nvPr>
        </p:nvSpPr>
        <p:spPr>
          <a:xfrm>
            <a:off x="618186" y="2603500"/>
            <a:ext cx="9362427" cy="3416300"/>
          </a:xfrm>
        </p:spPr>
        <p:txBody>
          <a:bodyPr/>
          <a:lstStyle/>
          <a:p>
            <a:r>
              <a:rPr lang="en-US" b="1" dirty="0"/>
              <a:t>He looked down into the water and watched the lines that went straight down into the dark of the water. He kept them straighter than anyone did, so that at each level in the darkness of the stream there would be a bait waiting exactly where he wished it to be for any fish that swam there. Others let them drift with the current and sometimes they were at sixty fathoms when the fishermen thought they were at a hundred.</a:t>
            </a:r>
            <a:endParaRPr lang="ru-RU" dirty="0"/>
          </a:p>
          <a:p>
            <a:r>
              <a:rPr lang="en-US" b="1" dirty="0"/>
              <a:t> </a:t>
            </a:r>
            <a:r>
              <a:rPr lang="en-US" b="1" dirty="0" smtClean="0"/>
              <a:t>But</a:t>
            </a:r>
            <a:r>
              <a:rPr lang="en-US" b="1" dirty="0"/>
              <a:t>, he thought, I keep them with precision. Only I have no luck any more. But who knows? Maybe today. Every day is a new day. It is better to be lucky. But I would rather be exact. Then when luck comes you are ready.</a:t>
            </a:r>
            <a:endParaRPr lang="ru-RU" dirty="0"/>
          </a:p>
          <a:p>
            <a:endParaRPr lang="ru-RU" dirty="0"/>
          </a:p>
        </p:txBody>
      </p:sp>
    </p:spTree>
    <p:extLst>
      <p:ext uri="{BB962C8B-B14F-4D97-AF65-F5344CB8AC3E}">
        <p14:creationId xmlns:p14="http://schemas.microsoft.com/office/powerpoint/2010/main" val="2313777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973667"/>
            <a:ext cx="8761413" cy="829375"/>
          </a:xfrm>
        </p:spPr>
        <p:txBody>
          <a:bodyPr/>
          <a:lstStyle/>
          <a:p>
            <a:r>
              <a:rPr lang="ru-RU" dirty="0" smtClean="0"/>
              <a:t>Жизненная ситуация. Пример из статьи.</a:t>
            </a:r>
            <a:endParaRPr lang="ru-RU" dirty="0"/>
          </a:p>
        </p:txBody>
      </p:sp>
      <p:pic>
        <p:nvPicPr>
          <p:cNvPr id="4" name="Объект 3"/>
          <p:cNvPicPr>
            <a:picLocks noGrp="1" noChangeAspect="1"/>
          </p:cNvPicPr>
          <p:nvPr>
            <p:ph idx="1"/>
          </p:nvPr>
        </p:nvPicPr>
        <p:blipFill>
          <a:blip r:embed="rId2"/>
          <a:stretch>
            <a:fillRect/>
          </a:stretch>
        </p:blipFill>
        <p:spPr>
          <a:xfrm>
            <a:off x="1154954" y="1992086"/>
            <a:ext cx="10229970" cy="4769322"/>
          </a:xfrm>
          <a:prstGeom prst="rect">
            <a:avLst/>
          </a:prstGeom>
        </p:spPr>
      </p:pic>
    </p:spTree>
    <p:extLst>
      <p:ext uri="{BB962C8B-B14F-4D97-AF65-F5344CB8AC3E}">
        <p14:creationId xmlns:p14="http://schemas.microsoft.com/office/powerpoint/2010/main" val="8380152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Russian translation</a:t>
            </a:r>
            <a:endParaRPr lang="ru-RU" dirty="0"/>
          </a:p>
        </p:txBody>
      </p:sp>
      <p:sp>
        <p:nvSpPr>
          <p:cNvPr id="3" name="Объект 2"/>
          <p:cNvSpPr>
            <a:spLocks noGrp="1"/>
          </p:cNvSpPr>
          <p:nvPr>
            <p:ph idx="1"/>
          </p:nvPr>
        </p:nvSpPr>
        <p:spPr/>
        <p:txBody>
          <a:bodyPr/>
          <a:lstStyle/>
          <a:p>
            <a:r>
              <a:rPr lang="ru-RU" b="1" dirty="0"/>
              <a:t>. Он смотрел в темную глубь моря, куда уходили его лески. У него они всегда уходили в воду прямее, чем у других рыбаков, и рыбу на разных глубинах ожидала в темноте приманка на том самом месте, которое он для нее определил. Другие рыбаки позволяли своим снастям плыть по течению, и порою они оказывались на глубине в шестьдесят саженей, когда рыбаки считали, что опустили их на сто.</a:t>
            </a:r>
            <a:endParaRPr lang="ru-RU" dirty="0"/>
          </a:p>
          <a:p>
            <a:r>
              <a:rPr lang="ru-RU" b="1" dirty="0"/>
              <a:t>  </a:t>
            </a:r>
            <a:r>
              <a:rPr lang="ru-RU" b="1" dirty="0" smtClean="0"/>
              <a:t>"</a:t>
            </a:r>
            <a:r>
              <a:rPr lang="ru-RU" b="1" dirty="0"/>
              <a:t>Я же, - подумал старик, - всегда закидываю свои снасти точно. Мне просто не везет. Однако кто знает? Может, сегодня счастье мне улыбнется. День на день не приходится. Конечно, хорошо, когда человеку везет. Но я предпочитаю быть точным в моем деле. А когда счастье придет, я буду к нему готов".</a:t>
            </a:r>
            <a:endParaRPr lang="ru-RU" dirty="0"/>
          </a:p>
          <a:p>
            <a:endParaRPr lang="ru-RU" dirty="0"/>
          </a:p>
        </p:txBody>
      </p:sp>
    </p:spTree>
    <p:extLst>
      <p:ext uri="{BB962C8B-B14F-4D97-AF65-F5344CB8AC3E}">
        <p14:creationId xmlns:p14="http://schemas.microsoft.com/office/powerpoint/2010/main" val="23637881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3038" y="973668"/>
            <a:ext cx="8963329" cy="706964"/>
          </a:xfrm>
        </p:spPr>
        <p:txBody>
          <a:bodyPr/>
          <a:lstStyle/>
          <a:p>
            <a:r>
              <a:rPr lang="ru-RU" dirty="0" smtClean="0"/>
              <a:t> Цели кейса</a:t>
            </a:r>
            <a:endParaRPr lang="ru-RU" dirty="0"/>
          </a:p>
        </p:txBody>
      </p:sp>
      <p:sp>
        <p:nvSpPr>
          <p:cNvPr id="3" name="Объект 2"/>
          <p:cNvSpPr>
            <a:spLocks noGrp="1"/>
          </p:cNvSpPr>
          <p:nvPr>
            <p:ph idx="1"/>
          </p:nvPr>
        </p:nvSpPr>
        <p:spPr>
          <a:xfrm>
            <a:off x="682580" y="2408349"/>
            <a:ext cx="9298034" cy="3760631"/>
          </a:xfrm>
        </p:spPr>
        <p:txBody>
          <a:bodyPr/>
          <a:lstStyle/>
          <a:p>
            <a:r>
              <a:rPr lang="ru-RU" dirty="0" smtClean="0"/>
              <a:t>Образовательная цель: расширить знания учащихся в области зарубежной литературы, развить языковую и коммуникативную компетентность учащихся в английском языке, сформировать у учащихся навыки работы с художественным текстом. </a:t>
            </a:r>
          </a:p>
          <a:p>
            <a:r>
              <a:rPr lang="ru-RU" dirty="0" smtClean="0"/>
              <a:t>Воспитательная цель: воспитать у учащихся  нравственные и морально этические нормы во взаимоотношении со старшим поколением. </a:t>
            </a:r>
          </a:p>
          <a:p>
            <a:r>
              <a:rPr lang="ru-RU" dirty="0" smtClean="0"/>
              <a:t>Развивающая цель: развивать умение у учащихся  анализировать эпизоды из произведения и характеризовать героев, через их литературные портреты.</a:t>
            </a:r>
            <a:endParaRPr lang="ru-RU" dirty="0"/>
          </a:p>
        </p:txBody>
      </p:sp>
    </p:spTree>
    <p:extLst>
      <p:ext uri="{BB962C8B-B14F-4D97-AF65-F5344CB8AC3E}">
        <p14:creationId xmlns:p14="http://schemas.microsoft.com/office/powerpoint/2010/main" val="15160647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6119" y="960789"/>
            <a:ext cx="8761413" cy="706964"/>
          </a:xfrm>
        </p:spPr>
        <p:txBody>
          <a:bodyPr/>
          <a:lstStyle/>
          <a:p>
            <a:r>
              <a:rPr lang="ru-RU" dirty="0" smtClean="0"/>
              <a:t>УУД по кейсу</a:t>
            </a:r>
            <a:endParaRPr lang="ru-RU" dirty="0"/>
          </a:p>
        </p:txBody>
      </p:sp>
      <p:sp>
        <p:nvSpPr>
          <p:cNvPr id="3" name="Объект 2"/>
          <p:cNvSpPr>
            <a:spLocks noGrp="1"/>
          </p:cNvSpPr>
          <p:nvPr>
            <p:ph idx="1"/>
          </p:nvPr>
        </p:nvSpPr>
        <p:spPr>
          <a:xfrm>
            <a:off x="953038" y="2318197"/>
            <a:ext cx="9027576" cy="4365938"/>
          </a:xfrm>
        </p:spPr>
        <p:txBody>
          <a:bodyPr/>
          <a:lstStyle/>
          <a:p>
            <a:r>
              <a:rPr lang="ru-RU" dirty="0" smtClean="0"/>
              <a:t>Личностные: учащиеся формируют у себя на примере произведения </a:t>
            </a:r>
            <a:r>
              <a:rPr lang="en-US" dirty="0" smtClean="0"/>
              <a:t>Ernest </a:t>
            </a:r>
            <a:r>
              <a:rPr lang="en-US" dirty="0"/>
              <a:t>Hemingway </a:t>
            </a:r>
            <a:r>
              <a:rPr lang="ru-RU" dirty="0" smtClean="0"/>
              <a:t>«</a:t>
            </a:r>
            <a:r>
              <a:rPr lang="en-US" dirty="0" smtClean="0"/>
              <a:t>The </a:t>
            </a:r>
            <a:r>
              <a:rPr lang="en-US" dirty="0"/>
              <a:t>Old Man and the </a:t>
            </a:r>
            <a:r>
              <a:rPr lang="en-US" dirty="0" smtClean="0"/>
              <a:t>Sea</a:t>
            </a:r>
            <a:r>
              <a:rPr lang="ru-RU" dirty="0" smtClean="0"/>
              <a:t>» уважительное отношение к старшему поколению. </a:t>
            </a:r>
          </a:p>
          <a:p>
            <a:r>
              <a:rPr lang="ru-RU" dirty="0" smtClean="0"/>
              <a:t>Коммуникативные: учащиеся работают в группах и проявляют свою коммуникативную компетенцию во  взаимодействии и сотрудничестве друг с другом, а на заключительном этапе работы с кейсом, во время дебатов, они демонстрируют свои коммуникативные навыки по предмету английский язык.  </a:t>
            </a:r>
          </a:p>
          <a:p>
            <a:r>
              <a:rPr lang="ru-RU" dirty="0" smtClean="0"/>
              <a:t>Регулятивные: учащиеся организуют свою деятельность на этапах работы по кейсу и выполняют контрольные задания на понимание сюжета произведения « Старик и море». </a:t>
            </a:r>
          </a:p>
          <a:p>
            <a:r>
              <a:rPr lang="ru-RU" dirty="0" smtClean="0"/>
              <a:t>Познавательные: учащиеся знакомятся с произведением зарубежной литературы и  расширяют свой лексический запас в английском языке.</a:t>
            </a:r>
            <a:endParaRPr lang="ru-RU" dirty="0"/>
          </a:p>
        </p:txBody>
      </p:sp>
    </p:spTree>
    <p:extLst>
      <p:ext uri="{BB962C8B-B14F-4D97-AF65-F5344CB8AC3E}">
        <p14:creationId xmlns:p14="http://schemas.microsoft.com/office/powerpoint/2010/main" val="21109999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Результаты по кейсу</a:t>
            </a:r>
            <a:endParaRPr lang="ru-RU" dirty="0"/>
          </a:p>
        </p:txBody>
      </p:sp>
      <p:sp>
        <p:nvSpPr>
          <p:cNvPr id="3" name="Объект 2"/>
          <p:cNvSpPr>
            <a:spLocks noGrp="1"/>
          </p:cNvSpPr>
          <p:nvPr>
            <p:ph idx="1"/>
          </p:nvPr>
        </p:nvSpPr>
        <p:spPr>
          <a:xfrm>
            <a:off x="1004552" y="2318197"/>
            <a:ext cx="8976061" cy="4539803"/>
          </a:xfrm>
        </p:spPr>
        <p:txBody>
          <a:bodyPr/>
          <a:lstStyle/>
          <a:p>
            <a:pPr marL="0" indent="0">
              <a:buNone/>
            </a:pPr>
            <a:r>
              <a:rPr lang="ru-RU" dirty="0"/>
              <a:t> </a:t>
            </a:r>
            <a:r>
              <a:rPr lang="ru-RU" dirty="0" smtClean="0"/>
              <a:t>Предметные результаты: учащиеся познакомились с произведением «</a:t>
            </a:r>
            <a:r>
              <a:rPr lang="en-US" dirty="0"/>
              <a:t>The Old Man and the </a:t>
            </a:r>
            <a:r>
              <a:rPr lang="en-US" dirty="0" smtClean="0"/>
              <a:t>Sea</a:t>
            </a:r>
            <a:r>
              <a:rPr lang="ru-RU" dirty="0" smtClean="0"/>
              <a:t>» великого американского классика </a:t>
            </a:r>
            <a:r>
              <a:rPr lang="en-US" dirty="0"/>
              <a:t>Ernest </a:t>
            </a:r>
            <a:r>
              <a:rPr lang="en-US" dirty="0" smtClean="0"/>
              <a:t>Hemingway</a:t>
            </a:r>
            <a:r>
              <a:rPr lang="ru-RU" dirty="0" smtClean="0"/>
              <a:t> на английском языке и пополнили свой словарный запас в английском языке. В процессе работы с кейсом, учащиеся изучили филологическую концепцию произведения и научились грамотно излагать свои мысли в дебатах.</a:t>
            </a:r>
          </a:p>
          <a:p>
            <a:pPr marL="0" indent="0">
              <a:buNone/>
            </a:pPr>
            <a:r>
              <a:rPr lang="ru-RU" dirty="0" err="1" smtClean="0"/>
              <a:t>Метапредметные</a:t>
            </a:r>
            <a:r>
              <a:rPr lang="ru-RU" dirty="0" smtClean="0"/>
              <a:t>: учащиеся расширили свои знания в области литературы, географии и обществознания.</a:t>
            </a:r>
          </a:p>
          <a:p>
            <a:pPr marL="0" indent="0">
              <a:buNone/>
            </a:pPr>
            <a:r>
              <a:rPr lang="ru-RU" dirty="0" smtClean="0"/>
              <a:t>Личностные: учащиеся на  примере произведения научились ставить себя на место героев и сравнивать схожесть своих жизненных позиций с позициями автора  и героями повести. Они научились уважать старшее поколение и ценить культурные ценности во взаимоотношении между старшим поколением и младшим. </a:t>
            </a:r>
            <a:endParaRPr lang="ru-RU" dirty="0"/>
          </a:p>
        </p:txBody>
      </p:sp>
    </p:spTree>
    <p:extLst>
      <p:ext uri="{BB962C8B-B14F-4D97-AF65-F5344CB8AC3E}">
        <p14:creationId xmlns:p14="http://schemas.microsoft.com/office/powerpoint/2010/main" val="6774450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Дополнительные ресурсы</a:t>
            </a:r>
            <a:endParaRPr lang="ru-RU" dirty="0"/>
          </a:p>
        </p:txBody>
      </p:sp>
      <p:sp>
        <p:nvSpPr>
          <p:cNvPr id="3" name="Объект 2"/>
          <p:cNvSpPr>
            <a:spLocks noGrp="1"/>
          </p:cNvSpPr>
          <p:nvPr>
            <p:ph idx="1"/>
          </p:nvPr>
        </p:nvSpPr>
        <p:spPr>
          <a:xfrm>
            <a:off x="940158" y="2408349"/>
            <a:ext cx="9324304" cy="4134119"/>
          </a:xfrm>
        </p:spPr>
        <p:txBody>
          <a:bodyPr/>
          <a:lstStyle/>
          <a:p>
            <a:r>
              <a:rPr lang="fr-FR" dirty="0">
                <a:hlinkClick r:id="rId2"/>
              </a:rPr>
              <a:t>http://</a:t>
            </a:r>
            <a:r>
              <a:rPr lang="fr-FR" dirty="0" smtClean="0">
                <a:hlinkClick r:id="rId2"/>
              </a:rPr>
              <a:t>teachtech.ru/intellekt-karty-i-onlajn-doski/3-besplatnyx-servisa-dlya-sozdaniya-intellekt-kart.html</a:t>
            </a:r>
            <a:r>
              <a:rPr lang="ru-RU" dirty="0" smtClean="0">
                <a:hlinkClick r:id="rId2"/>
              </a:rPr>
              <a:t>-</a:t>
            </a:r>
            <a:r>
              <a:rPr lang="ru-RU" dirty="0" smtClean="0"/>
              <a:t> создание метальных карт.</a:t>
            </a:r>
          </a:p>
          <a:p>
            <a:r>
              <a:rPr lang="fr-FR" dirty="0">
                <a:hlinkClick r:id="rId3"/>
              </a:rPr>
              <a:t>http://</a:t>
            </a:r>
            <a:r>
              <a:rPr lang="fr-FR" dirty="0" smtClean="0">
                <a:hlinkClick r:id="rId3"/>
              </a:rPr>
              <a:t>pedsovet.su/metodika/priemy/5673_metod_klaster_na_uroke</a:t>
            </a:r>
            <a:r>
              <a:rPr lang="ru-RU" dirty="0" smtClean="0">
                <a:hlinkClick r:id="rId3"/>
              </a:rPr>
              <a:t>-</a:t>
            </a:r>
            <a:r>
              <a:rPr lang="ru-RU" dirty="0" smtClean="0"/>
              <a:t>  создание кластера</a:t>
            </a:r>
          </a:p>
          <a:p>
            <a:endParaRPr lang="ru-RU" dirty="0" smtClean="0"/>
          </a:p>
          <a:p>
            <a:pPr marL="0" indent="0">
              <a:buNone/>
            </a:pPr>
            <a:r>
              <a:rPr lang="fr-FR" dirty="0" smtClean="0">
                <a:hlinkClick r:id="rId4"/>
              </a:rPr>
              <a:t>http</a:t>
            </a:r>
            <a:r>
              <a:rPr lang="fr-FR" dirty="0">
                <a:hlinkClick r:id="rId4"/>
              </a:rPr>
              <a:t>://www.liveinternet.ru/users/5496447/post379296614</a:t>
            </a:r>
            <a:r>
              <a:rPr lang="fr-FR" dirty="0" smtClean="0">
                <a:hlinkClick r:id="rId4"/>
              </a:rPr>
              <a:t>/</a:t>
            </a:r>
            <a:r>
              <a:rPr lang="ru-RU" dirty="0" smtClean="0">
                <a:hlinkClick r:id="rId4"/>
              </a:rPr>
              <a:t>-</a:t>
            </a:r>
            <a:r>
              <a:rPr lang="ru-RU" dirty="0" smtClean="0"/>
              <a:t> фильм старик и море 1958 года</a:t>
            </a:r>
          </a:p>
          <a:p>
            <a:pPr marL="0" indent="0">
              <a:buNone/>
            </a:pPr>
            <a:r>
              <a:rPr lang="fr-FR" dirty="0">
                <a:hlinkClick r:id="rId5"/>
              </a:rPr>
              <a:t>https://</a:t>
            </a:r>
            <a:r>
              <a:rPr lang="fr-FR" dirty="0" smtClean="0">
                <a:hlinkClick r:id="rId5"/>
              </a:rPr>
              <a:t>liteka.ru/library/read/179/1</a:t>
            </a:r>
            <a:r>
              <a:rPr lang="ru-RU" dirty="0" smtClean="0">
                <a:hlinkClick r:id="rId5"/>
              </a:rPr>
              <a:t>-</a:t>
            </a:r>
            <a:r>
              <a:rPr lang="ru-RU" dirty="0" smtClean="0"/>
              <a:t> произведение « Старик и море» на английском языке</a:t>
            </a:r>
          </a:p>
          <a:p>
            <a:pPr marL="0" indent="0">
              <a:buNone/>
            </a:pPr>
            <a:endParaRPr lang="ru-RU" dirty="0"/>
          </a:p>
        </p:txBody>
      </p:sp>
    </p:spTree>
    <p:extLst>
      <p:ext uri="{BB962C8B-B14F-4D97-AF65-F5344CB8AC3E}">
        <p14:creationId xmlns:p14="http://schemas.microsoft.com/office/powerpoint/2010/main" val="4175009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5" y="798491"/>
            <a:ext cx="8761778" cy="888641"/>
          </a:xfrm>
        </p:spPr>
        <p:txBody>
          <a:bodyPr/>
          <a:lstStyle/>
          <a:p>
            <a:r>
              <a:rPr lang="ru-RU" dirty="0" smtClean="0"/>
              <a:t>Характеристика проблемы  взаимоотношения поколений.</a:t>
            </a:r>
            <a:endParaRPr lang="ru-RU" dirty="0"/>
          </a:p>
        </p:txBody>
      </p:sp>
      <p:pic>
        <p:nvPicPr>
          <p:cNvPr id="6" name="Объект 5"/>
          <p:cNvPicPr>
            <a:picLocks noGrp="1" noChangeAspect="1"/>
          </p:cNvPicPr>
          <p:nvPr>
            <p:ph idx="1"/>
          </p:nvPr>
        </p:nvPicPr>
        <p:blipFill>
          <a:blip r:embed="rId2"/>
          <a:stretch>
            <a:fillRect/>
          </a:stretch>
        </p:blipFill>
        <p:spPr>
          <a:xfrm>
            <a:off x="566669" y="1938270"/>
            <a:ext cx="10032643" cy="4919730"/>
          </a:xfrm>
          <a:prstGeom prst="rect">
            <a:avLst/>
          </a:prstGeom>
        </p:spPr>
      </p:pic>
    </p:spTree>
    <p:extLst>
      <p:ext uri="{BB962C8B-B14F-4D97-AF65-F5344CB8AC3E}">
        <p14:creationId xmlns:p14="http://schemas.microsoft.com/office/powerpoint/2010/main" val="3854394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1107582"/>
            <a:ext cx="8761778" cy="45719"/>
          </a:xfrm>
        </p:spPr>
        <p:txBody>
          <a:bodyPr/>
          <a:lstStyle/>
          <a:p>
            <a:r>
              <a:rPr lang="ru-RU" sz="2800" dirty="0" smtClean="0"/>
              <a:t>Опрос о взаимоотношениях учителя и ученика.</a:t>
            </a:r>
            <a:endParaRPr lang="ru-RU" sz="2800" dirty="0"/>
          </a:p>
        </p:txBody>
      </p:sp>
      <p:pic>
        <p:nvPicPr>
          <p:cNvPr id="4" name="Объект 3"/>
          <p:cNvPicPr>
            <a:picLocks noGrp="1" noChangeAspect="1"/>
          </p:cNvPicPr>
          <p:nvPr>
            <p:ph idx="1"/>
          </p:nvPr>
        </p:nvPicPr>
        <p:blipFill>
          <a:blip r:embed="rId2"/>
          <a:stretch>
            <a:fillRect/>
          </a:stretch>
        </p:blipFill>
        <p:spPr>
          <a:xfrm>
            <a:off x="669701" y="1880315"/>
            <a:ext cx="9852338" cy="4977685"/>
          </a:xfrm>
          <a:prstGeom prst="rect">
            <a:avLst/>
          </a:prstGeom>
        </p:spPr>
      </p:pic>
    </p:spTree>
    <p:extLst>
      <p:ext uri="{BB962C8B-B14F-4D97-AF65-F5344CB8AC3E}">
        <p14:creationId xmlns:p14="http://schemas.microsoft.com/office/powerpoint/2010/main" val="580747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hlinkClick r:id="rId2" action="ppaction://hlinksldjump"/>
              </a:rPr>
              <a:t>Интернет в жизни молодежи.</a:t>
            </a:r>
            <a:endParaRPr lang="ru-RU" dirty="0"/>
          </a:p>
        </p:txBody>
      </p:sp>
      <p:pic>
        <p:nvPicPr>
          <p:cNvPr id="4" name="Объект 3"/>
          <p:cNvPicPr>
            <a:picLocks noGrp="1" noChangeAspect="1"/>
          </p:cNvPicPr>
          <p:nvPr>
            <p:ph idx="1"/>
          </p:nvPr>
        </p:nvPicPr>
        <p:blipFill>
          <a:blip r:embed="rId3"/>
          <a:stretch>
            <a:fillRect/>
          </a:stretch>
        </p:blipFill>
        <p:spPr>
          <a:xfrm>
            <a:off x="643945" y="1779814"/>
            <a:ext cx="9131120" cy="5078186"/>
          </a:xfrm>
          <a:prstGeom prst="rect">
            <a:avLst/>
          </a:prstGeom>
        </p:spPr>
      </p:pic>
    </p:spTree>
    <p:extLst>
      <p:ext uri="{BB962C8B-B14F-4D97-AF65-F5344CB8AC3E}">
        <p14:creationId xmlns:p14="http://schemas.microsoft.com/office/powerpoint/2010/main" val="1935580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759855" y="963386"/>
            <a:ext cx="9491728" cy="5894614"/>
          </a:xfrm>
          <a:prstGeom prst="rect">
            <a:avLst/>
          </a:prstGeom>
        </p:spPr>
      </p:pic>
    </p:spTree>
    <p:extLst>
      <p:ext uri="{BB962C8B-B14F-4D97-AF65-F5344CB8AC3E}">
        <p14:creationId xmlns:p14="http://schemas.microsoft.com/office/powerpoint/2010/main" val="4209916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5460" y="682581"/>
            <a:ext cx="9220907" cy="1197734"/>
          </a:xfrm>
        </p:spPr>
        <p:txBody>
          <a:bodyPr/>
          <a:lstStyle/>
          <a:p>
            <a:r>
              <a:rPr lang="ru-RU" dirty="0" smtClean="0"/>
              <a:t> </a:t>
            </a:r>
            <a:r>
              <a:rPr lang="en-US" dirty="0" smtClean="0"/>
              <a:t>The </a:t>
            </a:r>
            <a:r>
              <a:rPr lang="fr-FR" dirty="0" smtClean="0"/>
              <a:t>context </a:t>
            </a:r>
            <a:r>
              <a:rPr lang="fr-FR" dirty="0"/>
              <a:t>of the </a:t>
            </a:r>
            <a:r>
              <a:rPr lang="fr-FR" dirty="0" smtClean="0"/>
              <a:t>problem.</a:t>
            </a:r>
            <a:endParaRPr lang="ru-RU" dirty="0"/>
          </a:p>
        </p:txBody>
      </p:sp>
      <p:sp>
        <p:nvSpPr>
          <p:cNvPr id="3" name="Объект 2"/>
          <p:cNvSpPr>
            <a:spLocks noGrp="1"/>
          </p:cNvSpPr>
          <p:nvPr>
            <p:ph idx="1"/>
          </p:nvPr>
        </p:nvSpPr>
        <p:spPr>
          <a:xfrm>
            <a:off x="605307" y="2292440"/>
            <a:ext cx="9826580" cy="3812146"/>
          </a:xfrm>
        </p:spPr>
        <p:txBody>
          <a:bodyPr>
            <a:normAutofit/>
          </a:bodyPr>
          <a:lstStyle/>
          <a:p>
            <a:pPr marL="0" indent="0">
              <a:buNone/>
            </a:pPr>
            <a:r>
              <a:rPr lang="ru-RU" sz="2400" dirty="0" smtClean="0">
                <a:solidFill>
                  <a:schemeClr val="tx1"/>
                </a:solidFill>
              </a:rPr>
              <a:t>В современном мире  проблема взаимоотношения старшего и младшего поколений очень актуальна. В  социологических опросах среди молодежи, на примерах жизненных ситуаций и  характеристики различных статей мы видим, что тенденция взаимопонимания старшего поколения и младшего теряет свою ценность. </a:t>
            </a:r>
            <a:endParaRPr lang="ru-RU" sz="2400" dirty="0">
              <a:solidFill>
                <a:schemeClr val="tx1"/>
              </a:solidFill>
            </a:endParaRPr>
          </a:p>
        </p:txBody>
      </p:sp>
    </p:spTree>
    <p:extLst>
      <p:ext uri="{BB962C8B-B14F-4D97-AF65-F5344CB8AC3E}">
        <p14:creationId xmlns:p14="http://schemas.microsoft.com/office/powerpoint/2010/main" val="30286634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конференц-зал)">
  <a:themeElements>
    <a:clrScheme name="Ион (конференц-зал)">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Ион (конференц-зал)">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конференц-зал)">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3289</TotalTime>
  <Words>5490</Words>
  <Application>Microsoft Office PowerPoint</Application>
  <PresentationFormat>Произвольный</PresentationFormat>
  <Paragraphs>237</Paragraphs>
  <Slides>44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Ион (конференц-зал)</vt:lpstr>
      <vt:lpstr>Методическая разработка урока английского языка в 8 классе с применением образовательной технологии “case-study” по теме: The story of Ernest Hemingway's «The Old Man and the Sea», as example a cultural value in the relationship between the older generation and the younger generation on the pages of foreign literature.</vt:lpstr>
      <vt:lpstr>Пример  социологического опроса. </vt:lpstr>
      <vt:lpstr>Вывод по результату опроса.</vt:lpstr>
      <vt:lpstr>Жизненная ситуация. Пример из статьи.</vt:lpstr>
      <vt:lpstr>Характеристика проблемы  взаимоотношения поколений.</vt:lpstr>
      <vt:lpstr>Опрос о взаимоотношениях учителя и ученика.</vt:lpstr>
      <vt:lpstr>Интернет в жизни молодежи.</vt:lpstr>
      <vt:lpstr>Презентация PowerPoint</vt:lpstr>
      <vt:lpstr> The context of the problem.</vt:lpstr>
      <vt:lpstr>  The сomments by the problem</vt:lpstr>
      <vt:lpstr>Task</vt:lpstr>
      <vt:lpstr>Проанализируйте эпизоды из произведения и ответьте на вопросы в форме кластера и синквейна. </vt:lpstr>
      <vt:lpstr>Описание работы с синквейном.</vt:lpstr>
      <vt:lpstr>Ответить на вопросы в форме синквейна:  Why  did the boy love the old man with all his heart in spite of the fact that the old man was the unlucky sailor?  How do you think this situation  is an example of when the old man passed his experience to the boy? </vt:lpstr>
      <vt:lpstr>Russian translation</vt:lpstr>
      <vt:lpstr>Ответить на вопрос в форме кластера: What moral quality have the old man and the boy?   </vt:lpstr>
      <vt:lpstr>Russian translation</vt:lpstr>
      <vt:lpstr>Episode 2 </vt:lpstr>
      <vt:lpstr>Russian translation</vt:lpstr>
      <vt:lpstr>Episode 3</vt:lpstr>
      <vt:lpstr>Russian translation</vt:lpstr>
      <vt:lpstr>Episode 4</vt:lpstr>
      <vt:lpstr>Russian translation</vt:lpstr>
      <vt:lpstr>Episode 5</vt:lpstr>
      <vt:lpstr>Russian translation</vt:lpstr>
      <vt:lpstr>Episode 6</vt:lpstr>
      <vt:lpstr>Russian translation</vt:lpstr>
      <vt:lpstr>Проанализируйте эпизоды из произведения и ответьте на вопросы в форме ментальной карты и презентации. </vt:lpstr>
      <vt:lpstr>Ответить на вопросы в форме презентации: Santiago is a person who does not give up. Is it true that he is a hero? how do you think he is an example for the current generation? </vt:lpstr>
      <vt:lpstr>Russian translation</vt:lpstr>
      <vt:lpstr>Episode 2</vt:lpstr>
      <vt:lpstr>Russian translation </vt:lpstr>
      <vt:lpstr>Episode 3</vt:lpstr>
      <vt:lpstr>Russian translation</vt:lpstr>
      <vt:lpstr>Episode 4</vt:lpstr>
      <vt:lpstr>Russian translation</vt:lpstr>
      <vt:lpstr>Ответить на вопросы в форме метальной карты: How do you think that means a sea for Santiago? What role the sea plays in educating the boy? </vt:lpstr>
      <vt:lpstr>Russian translation</vt:lpstr>
      <vt:lpstr>Episode 2</vt:lpstr>
      <vt:lpstr>Russian translation</vt:lpstr>
      <vt:lpstr> Цели кейса</vt:lpstr>
      <vt:lpstr>УУД по кейсу</vt:lpstr>
      <vt:lpstr>Результаты по кейсу</vt:lpstr>
      <vt:lpstr>Дополнительные ресурсы</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днс1</dc:creator>
  <cp:lastModifiedBy>Виктор</cp:lastModifiedBy>
  <cp:revision>188</cp:revision>
  <dcterms:created xsi:type="dcterms:W3CDTF">2017-02-15T16:18:39Z</dcterms:created>
  <dcterms:modified xsi:type="dcterms:W3CDTF">2017-02-25T14:14:27Z</dcterms:modified>
</cp:coreProperties>
</file>