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60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92" r:id="rId18"/>
    <p:sldId id="277" r:id="rId19"/>
    <p:sldId id="278" r:id="rId20"/>
    <p:sldId id="279" r:id="rId21"/>
    <p:sldId id="280" r:id="rId22"/>
    <p:sldId id="281" r:id="rId23"/>
    <p:sldId id="291" r:id="rId24"/>
    <p:sldId id="283" r:id="rId25"/>
    <p:sldId id="284" r:id="rId26"/>
    <p:sldId id="293" r:id="rId27"/>
    <p:sldId id="295" r:id="rId28"/>
    <p:sldId id="287" r:id="rId29"/>
    <p:sldId id="289" r:id="rId30"/>
    <p:sldId id="285" r:id="rId31"/>
    <p:sldId id="258" r:id="rId32"/>
    <p:sldId id="286" r:id="rId33"/>
    <p:sldId id="294" r:id="rId34"/>
    <p:sldId id="25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99"/>
    <a:srgbClr val="9900CC"/>
    <a:srgbClr val="663300"/>
    <a:srgbClr val="FFCC99"/>
    <a:srgbClr val="990000"/>
    <a:srgbClr val="FF7C80"/>
    <a:srgbClr val="9933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4CDC3-D4D6-47E1-A96C-16C2D316DE21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7FA21-C20E-4B95-AD73-519680779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13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7FA21-C20E-4B95-AD73-519680779A8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21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images/search?text=%D0%BF%D0%B8%D1%81%D1%8C%D0%BC%D0%BE+%D0%BD%D0%B0+%D1%81%D0%BA%D0%B0%D0%BB%D0%B0%D1%85+%D0%B2+%D0%B4%D1%80%D0%B5%D0%B2%D0%BD%D0%BE%D1%81%D1%82%D0%B8+%D0%B2+%D0%B4%D1%80%D0%B5%D0%B2%D0%BD%D0%BE%D1%81%D1%82%D0%B8&amp;img_url=https://fs00.infourok.ru/images/doc/275/280979/img12.jpg&amp;pos=1&amp;rpt=simage&amp;stype=image&amp;lr=62&amp;noreask=1&amp;source=wi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filipoc.ru/attaches/posts/interesting/2012-12-12/portfel/4a31cd6763dc74351d914a6ee3d21446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www.filipoc.ru/attaches/posts/interesting/2012-12-12/portfel/e0a2e4050a937761883058f1e8444db7.jpg" TargetMode="Externa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yandex.ru/images/search?text=%D0%B4%D1%80%D0%B5%D0%B2%D0%BD%D0%B5%D0%B9%D1%88%D0%B8%D0%B5+%D0%BF%D0%BE%D1%80%D1%82%D1%84%D0%B5%D0%BB%D0%B8&amp;img_url=https://imgp.golos.io/0x0/http://s4.wampi.ru/2016/12/23/3251_5thcentury1.jpg&amp;pos=0&amp;rpt=simage&amp;stype=image&amp;lr=62&amp;noreask=1&amp;source=wi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hyperlink" Target="http://yandex.ru/images/search?text=%D0%B4%D1%80%D0%B5%D0%B2%D0%BD%D0%B5%D0%B9%D1%88%D0%B8%D0%B5+%D0%BF%D0%BE%D1%80%D1%82%D1%84%D0%B5%D0%BB%D0%B8&amp;img_url=https://4.bp.blogspot.com/-mGZ6OgaAY5w/VwIcm1A9YQI/AAAAAAAAQic/KzQ5M40nPHwZMGMeMTta6k8WsgoNezCxQ/s1600/%D1%82%D0%BE%D1%84%D1%8B2.jpg&amp;pos=2&amp;rpt=simage&amp;stype=image&amp;lr=62&amp;noreask=1&amp;source=wiz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vsem.ru/img3/v/i/vintage78@108664048_original_watermark6.jpg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muzei.uni-dubna.ru/eksponati/portfel_vratar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zd-mir.com/assents/image/5665e796cdf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-31694"/>
            <a:ext cx="9165701" cy="692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86868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764704"/>
            <a:ext cx="68407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solidFill>
                  <a:srgbClr val="99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Школьный портфель нам друг или враг?</a:t>
            </a:r>
          </a:p>
          <a:p>
            <a:pPr algn="ctr"/>
            <a:endParaRPr lang="ru-RU" sz="3600" b="1" cap="all" dirty="0" smtClean="0">
              <a:solidFill>
                <a:srgbClr val="4E3B30"/>
              </a:solidFill>
              <a:effectLst>
                <a:reflection blurRad="12700" stA="48000" endA="300" endPos="55000" dir="5400000" sy="-90000" algn="bl" rotWithShape="0"/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ru-RU" sz="2400" b="1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Исследовательская работа  </a:t>
            </a:r>
            <a:r>
              <a:rPr lang="ru-RU" sz="2400" b="1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ru-RU" sz="2400" b="1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000" b="1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</a:t>
            </a:r>
            <a:r>
              <a:rPr lang="ru-RU" sz="2400" b="1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000" b="1" cap="all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здоровьесбережению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82333" y="357301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663300"/>
                </a:solidFill>
              </a:rPr>
              <a:t>Выполнил:                                            Большаков Дмитрий,</a:t>
            </a:r>
            <a:br>
              <a:rPr lang="ru-RU" sz="2000" dirty="0">
                <a:solidFill>
                  <a:srgbClr val="663300"/>
                </a:solidFill>
              </a:rPr>
            </a:br>
            <a:r>
              <a:rPr lang="ru-RU" sz="2000" dirty="0">
                <a:solidFill>
                  <a:srgbClr val="663300"/>
                </a:solidFill>
              </a:rPr>
              <a:t>ученик </a:t>
            </a:r>
            <a:r>
              <a:rPr lang="ru-RU" sz="2000" dirty="0" smtClean="0">
                <a:solidFill>
                  <a:srgbClr val="663300"/>
                </a:solidFill>
              </a:rPr>
              <a:t>6 </a:t>
            </a:r>
            <a:r>
              <a:rPr lang="ru-RU" sz="2000" dirty="0">
                <a:solidFill>
                  <a:srgbClr val="663300"/>
                </a:solidFill>
              </a:rPr>
              <a:t>класса</a:t>
            </a:r>
            <a:br>
              <a:rPr lang="ru-RU" sz="2000" dirty="0">
                <a:solidFill>
                  <a:srgbClr val="663300"/>
                </a:solidFill>
              </a:rPr>
            </a:br>
            <a:r>
              <a:rPr lang="ru-RU" sz="2000" dirty="0" smtClean="0">
                <a:solidFill>
                  <a:srgbClr val="663300"/>
                </a:solidFill>
              </a:rPr>
              <a:t>Руководитель</a:t>
            </a:r>
            <a:r>
              <a:rPr lang="ru-RU" sz="2000" dirty="0">
                <a:solidFill>
                  <a:srgbClr val="663300"/>
                </a:solidFill>
              </a:rPr>
              <a:t>: </a:t>
            </a:r>
            <a:br>
              <a:rPr lang="ru-RU" sz="2000" dirty="0">
                <a:solidFill>
                  <a:srgbClr val="663300"/>
                </a:solidFill>
              </a:rPr>
            </a:br>
            <a:r>
              <a:rPr lang="ru-RU" sz="2000" dirty="0" smtClean="0">
                <a:solidFill>
                  <a:srgbClr val="663300"/>
                </a:solidFill>
              </a:rPr>
              <a:t>Лукьянова </a:t>
            </a:r>
            <a:r>
              <a:rPr lang="ru-RU" sz="2000" dirty="0">
                <a:solidFill>
                  <a:srgbClr val="663300"/>
                </a:solidFill>
              </a:rPr>
              <a:t>Н</a:t>
            </a:r>
            <a:r>
              <a:rPr lang="ru-RU" sz="2000" dirty="0" smtClean="0">
                <a:solidFill>
                  <a:srgbClr val="663300"/>
                </a:solidFill>
              </a:rPr>
              <a:t>аталия Владимировна,</a:t>
            </a:r>
            <a:r>
              <a:rPr lang="ru-RU" sz="2000" dirty="0">
                <a:solidFill>
                  <a:srgbClr val="663300"/>
                </a:solidFill>
              </a:rPr>
              <a:t/>
            </a:r>
            <a:br>
              <a:rPr lang="ru-RU" sz="2000" dirty="0">
                <a:solidFill>
                  <a:srgbClr val="663300"/>
                </a:solidFill>
              </a:rPr>
            </a:br>
            <a:r>
              <a:rPr lang="ru-RU" sz="2000" dirty="0">
                <a:solidFill>
                  <a:srgbClr val="663300"/>
                </a:solidFill>
              </a:rPr>
              <a:t>учитель </a:t>
            </a:r>
            <a:r>
              <a:rPr lang="ru-RU" sz="2000" dirty="0" smtClean="0">
                <a:solidFill>
                  <a:srgbClr val="663300"/>
                </a:solidFill>
              </a:rPr>
              <a:t>русского языка и литературы, классный руководитель</a:t>
            </a:r>
            <a:endParaRPr lang="ru-RU" sz="2000" dirty="0">
              <a:solidFill>
                <a:srgbClr val="6633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dirty="0" err="1">
                <a:solidFill>
                  <a:srgbClr val="666633"/>
                </a:solidFill>
                <a:latin typeface="Calibri"/>
              </a:rPr>
              <a:t>Вороговская</a:t>
            </a:r>
            <a:r>
              <a:rPr lang="ru-RU" dirty="0">
                <a:solidFill>
                  <a:srgbClr val="666633"/>
                </a:solidFill>
                <a:latin typeface="Calibri"/>
              </a:rPr>
              <a:t> СОШ</a:t>
            </a:r>
            <a:br>
              <a:rPr lang="ru-RU" dirty="0">
                <a:solidFill>
                  <a:srgbClr val="666633"/>
                </a:solidFill>
                <a:latin typeface="Calibri"/>
              </a:rPr>
            </a:br>
            <a:r>
              <a:rPr lang="ru-RU" dirty="0" smtClean="0">
                <a:solidFill>
                  <a:srgbClr val="666633"/>
                </a:solidFill>
                <a:latin typeface="Calibri"/>
              </a:rPr>
              <a:t>2017 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12221"/>
            <a:ext cx="784887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70510" algn="l"/>
              </a:tabLst>
            </a:pPr>
            <a:r>
              <a:rPr lang="ru-RU" dirty="0">
                <a:solidFill>
                  <a:srgbClr val="666633"/>
                </a:solidFill>
                <a:latin typeface="Calibri"/>
              </a:rPr>
              <a:t>Муниципальное казенное общеобразовательное общее учреждение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70510" algn="l"/>
              </a:tabLst>
            </a:pPr>
            <a:r>
              <a:rPr lang="ru-RU" dirty="0">
                <a:solidFill>
                  <a:srgbClr val="666633"/>
                </a:solidFill>
                <a:latin typeface="Calibri"/>
              </a:rPr>
              <a:t>«</a:t>
            </a:r>
            <a:r>
              <a:rPr lang="ru-RU" dirty="0" err="1">
                <a:solidFill>
                  <a:srgbClr val="666633"/>
                </a:solidFill>
                <a:latin typeface="Calibri"/>
              </a:rPr>
              <a:t>Вороговская</a:t>
            </a:r>
            <a:r>
              <a:rPr lang="ru-RU" dirty="0">
                <a:solidFill>
                  <a:srgbClr val="666633"/>
                </a:solidFill>
                <a:latin typeface="Calibri"/>
              </a:rPr>
              <a:t> средняя школа»</a:t>
            </a:r>
          </a:p>
          <a:p>
            <a:pPr indent="540385" algn="ctr">
              <a:spcAft>
                <a:spcPts val="0"/>
              </a:spcAft>
              <a:tabLst>
                <a:tab pos="270510" algn="l"/>
              </a:tabLst>
            </a:pPr>
            <a:r>
              <a:rPr lang="ru-RU" kern="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600" kern="50" dirty="0">
              <a:effectLst/>
              <a:latin typeface="Times New Roman"/>
              <a:ea typeface="Andale Sans UI"/>
            </a:endParaRPr>
          </a:p>
        </p:txBody>
      </p:sp>
      <p:pic>
        <p:nvPicPr>
          <p:cNvPr id="9" name="Рисунок 8" descr="C:\Users\Пользователь\Documents\Bluetooth Folder\IMG_20170131_1417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073" y="2177574"/>
            <a:ext cx="1541811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381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Развитие письменности</a:t>
            </a:r>
            <a:endParaRPr lang="ru-RU" dirty="0"/>
          </a:p>
        </p:txBody>
      </p:sp>
      <p:pic>
        <p:nvPicPr>
          <p:cNvPr id="4" name="Объект 3" descr="http://im0-tub-ru.yandex.net/i?id=d8807b72f11b49e06ad0064ad1a5ba84&amp;n=24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1520" y="2061691"/>
            <a:ext cx="5004568" cy="3239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ello_html_m5368a7f1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002" y="1268760"/>
            <a:ext cx="3408491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Самые первые письма древних написали, вернее, вырубили на стене своего жилища-пещеры первобытные люди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28004" y="4005064"/>
            <a:ext cx="3408491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83568" y="6026804"/>
            <a:ext cx="4553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</a:rPr>
              <a:t>Книга наскальных рисунков</a:t>
            </a:r>
            <a:endParaRPr lang="ru-RU" sz="28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1" y="1340768"/>
            <a:ext cx="4464496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4176464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83568" y="6026804"/>
            <a:ext cx="365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</a:rPr>
              <a:t>«Черепашья» тетрадка</a:t>
            </a:r>
            <a:endParaRPr lang="ru-RU" sz="2800" b="1" dirty="0">
              <a:solidFill>
                <a:srgbClr val="6633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38109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Развитие письменности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31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go3.imgsmail.ru/imgpreview?key=78665a03c80b9bbd&amp;mb=imgdb_preview_156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06" y="908720"/>
            <a:ext cx="2952328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go4.imgsmail.ru/imgpreview?key=7382ac18be5d57c4&amp;mb=imgdb_preview_47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18602"/>
            <a:ext cx="2952328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История портфеля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84378"/>
            <a:ext cx="5400600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242223" y="6237312"/>
            <a:ext cx="3664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663300"/>
                </a:solidFill>
              </a:rPr>
              <a:t>Египетский «портфель»</a:t>
            </a:r>
            <a:endParaRPr lang="ru-RU" sz="2800" b="1" dirty="0">
              <a:solidFill>
                <a:srgbClr val="6633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27684" y="188640"/>
            <a:ext cx="7020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Развитие письменности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9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egypt.gimna1.ru/images/p5_tmp19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17"/>
          <a:stretch/>
        </p:blipFill>
        <p:spPr bwMode="auto">
          <a:xfrm>
            <a:off x="467544" y="865188"/>
            <a:ext cx="302433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ello_html_685f61a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31" y="1585268"/>
            <a:ext cx="237626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otvet.imgsmail.ru/download/f02db3d21b3af89e917e681988c98947_i-8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67408"/>
            <a:ext cx="2664296" cy="1702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История портфеля">
            <a:hlinkClick r:id="rId5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" b="3573"/>
          <a:stretch/>
        </p:blipFill>
        <p:spPr bwMode="auto">
          <a:xfrm>
            <a:off x="6228184" y="1563952"/>
            <a:ext cx="273630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s017.radikal.ru/i408/1111/58/ff8b798a67bc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778" y="4198660"/>
            <a:ext cx="2376264" cy="1973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259632" y="6173889"/>
            <a:ext cx="3279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663300"/>
                </a:solidFill>
              </a:rPr>
              <a:t>Пенал для папируса</a:t>
            </a:r>
            <a:endParaRPr lang="ru-RU" sz="2800" b="1" dirty="0">
              <a:solidFill>
                <a:srgbClr val="6633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Развитие письменности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0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ello_html_8c21034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6" y="1412776"/>
            <a:ext cx="2520280" cy="2347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39552" y="5949280"/>
            <a:ext cx="3023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663300"/>
                </a:solidFill>
              </a:rPr>
              <a:t>Берестяные книги</a:t>
            </a:r>
            <a:endParaRPr lang="ru-RU" sz="2800" b="1" dirty="0">
              <a:solidFill>
                <a:srgbClr val="663300"/>
              </a:solidFill>
            </a:endParaRPr>
          </a:p>
        </p:txBody>
      </p:sp>
      <p:pic>
        <p:nvPicPr>
          <p:cNvPr id="6" name="Рисунок 5" descr="C:\Documents and Settings\Admin\Local Settings\Temporary Internet Files\Content.IE5\GGKRVLM0\okfWl_croper_ru[1]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148" y="1628800"/>
            <a:ext cx="352839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Берестяная грамот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9952" y="4077017"/>
            <a:ext cx="4752528" cy="2520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835696" y="188640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Развитие письменности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9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Когда появились портфели</a:t>
            </a:r>
            <a:endParaRPr lang="ru-RU" dirty="0"/>
          </a:p>
        </p:txBody>
      </p:sp>
      <p:pic>
        <p:nvPicPr>
          <p:cNvPr id="4" name="Объект 3" descr="http://im0-tub-ru.yandex.net/i?id=cdaca18fb0be8d6abf13735e1052eb0d&amp;n=24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1520" y="1323256"/>
            <a:ext cx="2376264" cy="2465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im0-tub-ru.yandex.net/i?id=dee5bbb02ede7d5b967f67ba15249955&amp;n=24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3723" y="4077072"/>
            <a:ext cx="4162253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Симилаунский человек с рюкзаком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744416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85874" y="6237312"/>
            <a:ext cx="5202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663300"/>
                </a:solidFill>
              </a:rPr>
              <a:t>Первые сумки пещерных людей</a:t>
            </a:r>
            <a:endParaRPr lang="ru-RU" sz="28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3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opisanie-kartin.com/pictures/7/image04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1785"/>
            <a:ext cx="3168352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3960440" cy="4849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987824" y="6165304"/>
            <a:ext cx="2840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663300"/>
                </a:solidFill>
              </a:rPr>
              <a:t>Тряпичная сумка</a:t>
            </a:r>
            <a:endParaRPr lang="ru-RU" sz="2800" b="1" dirty="0">
              <a:solidFill>
                <a:srgbClr val="663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8864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Когда появились портфели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4E3B30"/>
                </a:solidFill>
              </a:rPr>
              <a:t>Портфели </a:t>
            </a:r>
            <a:r>
              <a:rPr lang="ru-RU" dirty="0" smtClean="0">
                <a:solidFill>
                  <a:srgbClr val="4E3B30"/>
                </a:solidFill>
              </a:rPr>
              <a:t>30-ых </a:t>
            </a:r>
            <a:r>
              <a:rPr lang="ru-RU" dirty="0">
                <a:solidFill>
                  <a:srgbClr val="4E3B30"/>
                </a:solidFill>
              </a:rPr>
              <a:t>годов</a:t>
            </a:r>
            <a:endParaRPr lang="ru-RU" dirty="0"/>
          </a:p>
        </p:txBody>
      </p:sp>
      <p:pic>
        <p:nvPicPr>
          <p:cNvPr id="5" name="detailImage" descr="http://22-91.ru/upload/images/market/cc/6f/1bef23b78cc677cf0bb00f73847f141863368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340768"/>
            <a:ext cx="7128792" cy="5040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2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Портфели 40-50-ых годов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" t="4141" r="46384" b="3839"/>
          <a:stretch/>
        </p:blipFill>
        <p:spPr bwMode="auto">
          <a:xfrm>
            <a:off x="395536" y="1268760"/>
            <a:ext cx="3744416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547664" y="6165304"/>
            <a:ext cx="5886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663300"/>
                </a:solidFill>
              </a:rPr>
              <a:t>Портфели наших бабушек и дедушек</a:t>
            </a:r>
            <a:endParaRPr lang="ru-RU" sz="2800" b="1" dirty="0">
              <a:solidFill>
                <a:srgbClr val="663300"/>
              </a:solidFill>
            </a:endParaRPr>
          </a:p>
        </p:txBody>
      </p:sp>
      <p:pic>
        <p:nvPicPr>
          <p:cNvPr id="6" name="detailImage" descr="http://22-91.ru/upload/images/market/1d/7e/767f17d526c6ae968a321dde3ff81418633684.jpg"/>
          <p:cNvPicPr/>
          <p:nvPr/>
        </p:nvPicPr>
        <p:blipFill rotWithShape="1">
          <a:blip r:embed="rId3"/>
          <a:srcRect l="3922" r="4812"/>
          <a:stretch/>
        </p:blipFill>
        <p:spPr bwMode="auto">
          <a:xfrm>
            <a:off x="4801335" y="1988840"/>
            <a:ext cx="3546764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10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4E3B30"/>
                </a:solidFill>
              </a:rPr>
              <a:t>Портфели </a:t>
            </a:r>
            <a:r>
              <a:rPr lang="ru-RU" dirty="0" smtClean="0">
                <a:solidFill>
                  <a:srgbClr val="4E3B30"/>
                </a:solidFill>
              </a:rPr>
              <a:t>50-60-ых </a:t>
            </a:r>
            <a:r>
              <a:rPr lang="ru-RU" dirty="0">
                <a:solidFill>
                  <a:srgbClr val="4E3B30"/>
                </a:solidFill>
              </a:rPr>
              <a:t>годов</a:t>
            </a:r>
            <a:endParaRPr lang="ru-RU" dirty="0"/>
          </a:p>
        </p:txBody>
      </p:sp>
      <p:pic>
        <p:nvPicPr>
          <p:cNvPr id="4" name="Picture 6" descr="63465019_1283306604_7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23153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7" descr="634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2980556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4" descr="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42320"/>
            <a:ext cx="3357245" cy="2517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9008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chalo4ka.ru/wp-content/uploads/2014/05/shablon-deti-prevyu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3" y="8174"/>
            <a:ext cx="9006943" cy="676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987824" y="692696"/>
            <a:ext cx="5760640" cy="480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Волшебная сумка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этот портфель,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Ведет себя странно порой,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ты поверь!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Тайны его я хочу разгадать,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О нём я сегодня хочу рассказать.</a:t>
            </a:r>
          </a:p>
          <a:p>
            <a:pPr algn="ctr"/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29643"/>
            <a:ext cx="2133470" cy="213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0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Портфель 70-ых годов</a:t>
            </a:r>
            <a:endParaRPr lang="ru-RU" dirty="0"/>
          </a:p>
        </p:txBody>
      </p:sp>
      <p:pic>
        <p:nvPicPr>
          <p:cNvPr id="6" name="Рисунок 5" descr="http://uslide.ru/images/4/10872/960/img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5"/>
          <a:stretch/>
        </p:blipFill>
        <p:spPr bwMode="auto">
          <a:xfrm>
            <a:off x="251520" y="1295369"/>
            <a:ext cx="532859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303883" y="625647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>
                <a:solidFill>
                  <a:srgbClr val="663300"/>
                </a:solidFill>
              </a:rPr>
              <a:t>Портфели </a:t>
            </a:r>
            <a:r>
              <a:rPr lang="ru-RU" sz="2800" b="1" dirty="0" smtClean="0">
                <a:solidFill>
                  <a:srgbClr val="663300"/>
                </a:solidFill>
              </a:rPr>
              <a:t>наших мам и пап</a:t>
            </a:r>
            <a:endParaRPr lang="ru-RU" sz="2800" b="1" dirty="0">
              <a:solidFill>
                <a:srgbClr val="663300"/>
              </a:solidFill>
            </a:endParaRPr>
          </a:p>
        </p:txBody>
      </p:sp>
      <p:pic>
        <p:nvPicPr>
          <p:cNvPr id="5" name="detailImage" descr="http://22-91.ru/upload/images/market/40/a2/145cc6b7823a97bdd7bcc0d3b68b1418633684.jpg"/>
          <p:cNvPicPr/>
          <p:nvPr/>
        </p:nvPicPr>
        <p:blipFill rotWithShape="1">
          <a:blip r:embed="rId3"/>
          <a:srcRect l="6618"/>
          <a:stretch/>
        </p:blipFill>
        <p:spPr bwMode="auto">
          <a:xfrm>
            <a:off x="5488042" y="3059565"/>
            <a:ext cx="3267738" cy="2832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190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Портфели 80-ых годов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671072" cy="3014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Картинка 7 из 330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t="9289" r="7142" b="3006"/>
          <a:stretch/>
        </p:blipFill>
        <p:spPr bwMode="auto">
          <a:xfrm rot="20352700">
            <a:off x="3918716" y="1332616"/>
            <a:ext cx="2242672" cy="3628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60634" y="6165304"/>
            <a:ext cx="3098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663300"/>
                </a:solidFill>
              </a:rPr>
              <a:t>Спортивные сумки</a:t>
            </a:r>
            <a:endParaRPr lang="ru-RU" sz="2800" b="1" dirty="0">
              <a:solidFill>
                <a:srgbClr val="663300"/>
              </a:solidFill>
            </a:endParaRPr>
          </a:p>
        </p:txBody>
      </p:sp>
      <p:pic>
        <p:nvPicPr>
          <p:cNvPr id="7" name="Рисунок 6" descr="http://image2.thematicnews.com/uploads/images/00/00/41/2013/09/09/f6072c286c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8184" y="2684937"/>
            <a:ext cx="2699792" cy="3480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41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Портфели 90-ых годов</a:t>
            </a:r>
            <a:endParaRPr lang="ru-RU" dirty="0"/>
          </a:p>
        </p:txBody>
      </p:sp>
      <p:pic>
        <p:nvPicPr>
          <p:cNvPr id="4" name="Picture 6" descr="0_ffc2_31741d6b_XLrimerysuW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7829">
            <a:off x="5104656" y="868960"/>
            <a:ext cx="3764273" cy="2844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6444208" y="6021288"/>
            <a:ext cx="1686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663300"/>
                </a:solidFill>
              </a:rPr>
              <a:t>Дипломат</a:t>
            </a:r>
            <a:endParaRPr lang="ru-RU" sz="2800" b="1" dirty="0">
              <a:solidFill>
                <a:srgbClr val="663300"/>
              </a:solidFill>
            </a:endParaRPr>
          </a:p>
        </p:txBody>
      </p:sp>
      <p:pic>
        <p:nvPicPr>
          <p:cNvPr id="6" name="Рисунок 5" descr="http://image1.thematicnews.com/uploads/images/00/00/41/2016/07/12/4b819dae3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2276872"/>
            <a:ext cx="4896544" cy="4006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image1.thematicnews.com/uploads/images/00/00/41/2016/07/12/23b3c232e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773922">
            <a:off x="6048060" y="3861048"/>
            <a:ext cx="2479040" cy="1857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4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4E3B30"/>
                </a:solidFill>
              </a:rPr>
              <a:t>Санитарные правила и нормы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209448"/>
              </p:ext>
            </p:extLst>
          </p:nvPr>
        </p:nvGraphicFramePr>
        <p:xfrm>
          <a:off x="899592" y="2132856"/>
          <a:ext cx="727280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7937"/>
                <a:gridCol w="30948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КЛАССЫ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ВЕС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1-4-х классов</a:t>
                      </a:r>
                      <a:endParaRPr lang="ru-RU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300г</a:t>
                      </a:r>
                      <a:endParaRPr lang="ru-RU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5-6-х классов</a:t>
                      </a:r>
                      <a:endParaRPr lang="ru-RU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500г</a:t>
                      </a:r>
                      <a:endParaRPr lang="ru-RU" sz="1800" b="1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7-8-х классов</a:t>
                      </a:r>
                      <a:endParaRPr lang="ru-RU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400г</a:t>
                      </a:r>
                      <a:endParaRPr lang="ru-RU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10-11-х классов</a:t>
                      </a:r>
                      <a:endParaRPr lang="ru-RU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600г</a:t>
                      </a:r>
                      <a:endParaRPr lang="ru-RU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71600" y="1573019"/>
            <a:ext cx="6678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663300"/>
                </a:solidFill>
              </a:rPr>
              <a:t>Нормативы веса школьного портфеля школьника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706104"/>
              </p:ext>
            </p:extLst>
          </p:nvPr>
        </p:nvGraphicFramePr>
        <p:xfrm>
          <a:off x="971600" y="4869160"/>
          <a:ext cx="7248128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307166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1-2 класс</a:t>
                      </a:r>
                      <a:endParaRPr lang="ru-RU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 кг       </a:t>
                      </a:r>
                      <a:endParaRPr lang="ru-RU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3-4 класс</a:t>
                      </a:r>
                      <a:endParaRPr lang="ru-RU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 кг          </a:t>
                      </a:r>
                      <a:endParaRPr lang="ru-RU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5-6 класс</a:t>
                      </a:r>
                      <a:endParaRPr lang="ru-RU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7-8 класс</a:t>
                      </a:r>
                      <a:endParaRPr lang="ru-RU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9-11 класс</a:t>
                      </a:r>
                      <a:endParaRPr lang="ru-RU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2,5-3 кг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3,5 кг                                         </a:t>
                      </a:r>
                      <a:endParaRPr lang="ru-RU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4 кг</a:t>
                      </a:r>
                      <a:endParaRPr lang="ru-RU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971600" y="4077072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663300"/>
                </a:solidFill>
              </a:rPr>
              <a:t>Гигиенические нормативы веса школьного портфеля </a:t>
            </a:r>
          </a:p>
          <a:p>
            <a:pPr lvl="0" algn="ctr"/>
            <a:r>
              <a:rPr lang="ru-RU" sz="2000" b="1" dirty="0">
                <a:solidFill>
                  <a:srgbClr val="663300"/>
                </a:solidFill>
              </a:rPr>
              <a:t>с учебным комплектом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61" y="116632"/>
            <a:ext cx="1620027" cy="215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209448"/>
              </p:ext>
            </p:extLst>
          </p:nvPr>
        </p:nvGraphicFramePr>
        <p:xfrm>
          <a:off x="902595" y="2222872"/>
          <a:ext cx="727280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7937"/>
                <a:gridCol w="30948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КЛАССЫ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ВЕС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1-4-х классов</a:t>
                      </a:r>
                      <a:endParaRPr lang="ru-RU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300г</a:t>
                      </a:r>
                      <a:endParaRPr lang="ru-RU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5-6-х классов</a:t>
                      </a:r>
                      <a:endParaRPr lang="ru-RU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500г</a:t>
                      </a:r>
                      <a:endParaRPr lang="ru-RU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7-8-х классов</a:t>
                      </a:r>
                      <a:endParaRPr lang="ru-RU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400г</a:t>
                      </a:r>
                      <a:endParaRPr lang="ru-RU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10-11-х классов</a:t>
                      </a:r>
                      <a:endParaRPr lang="ru-RU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600г</a:t>
                      </a:r>
                      <a:endParaRPr lang="ru-RU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42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Какие болезни могут вызвать</a:t>
            </a:r>
            <a:br>
              <a:rPr lang="ru-RU" dirty="0" smtClean="0"/>
            </a:br>
            <a:r>
              <a:rPr lang="ru-RU" dirty="0" smtClean="0"/>
              <a:t>«неправильные» портфели?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Нарушение </a:t>
            </a:r>
            <a:r>
              <a:rPr lang="ru-RU" sz="3600" b="1" dirty="0"/>
              <a:t>осанки.</a:t>
            </a:r>
          </a:p>
          <a:p>
            <a:r>
              <a:rPr lang="ru-RU" sz="3600" b="1" dirty="0" smtClean="0"/>
              <a:t>Сколиоз </a:t>
            </a:r>
            <a:r>
              <a:rPr lang="ru-RU" sz="3600" b="1" dirty="0"/>
              <a:t>(искривление позвоночника).</a:t>
            </a:r>
          </a:p>
          <a:p>
            <a:r>
              <a:rPr lang="ru-RU" sz="3600" b="1" dirty="0" smtClean="0"/>
              <a:t>Грыжа </a:t>
            </a:r>
            <a:r>
              <a:rPr lang="ru-RU" sz="3600" b="1" dirty="0"/>
              <a:t>межпозвонкового диска.</a:t>
            </a:r>
          </a:p>
          <a:p>
            <a:r>
              <a:rPr lang="ru-RU" sz="3600" b="1" dirty="0" smtClean="0"/>
              <a:t>Плоскостопие</a:t>
            </a:r>
            <a:r>
              <a:rPr lang="ru-RU" sz="3600" b="1" dirty="0"/>
              <a:t>.</a:t>
            </a:r>
          </a:p>
          <a:p>
            <a:r>
              <a:rPr lang="ru-RU" sz="3600" b="1" dirty="0" smtClean="0"/>
              <a:t>Сердечно </a:t>
            </a:r>
            <a:r>
              <a:rPr lang="ru-RU" sz="3600" b="1" dirty="0"/>
              <a:t>- сосудистые заболевания.</a:t>
            </a:r>
          </a:p>
          <a:p>
            <a:r>
              <a:rPr lang="ru-RU" sz="3600" b="1" dirty="0" smtClean="0"/>
              <a:t>Сильные </a:t>
            </a:r>
            <a:r>
              <a:rPr lang="ru-RU" sz="3600" b="1" dirty="0"/>
              <a:t>утомления.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2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Неправильная осанка</a:t>
            </a:r>
            <a:endParaRPr lang="ru-RU" dirty="0"/>
          </a:p>
        </p:txBody>
      </p:sp>
      <p:pic>
        <p:nvPicPr>
          <p:cNvPr id="4" name="Объект 3" descr="hello_html_195f79be.jpg"/>
          <p:cNvPicPr>
            <a:picLocks noGrp="1"/>
          </p:cNvPicPr>
          <p:nvPr>
            <p:ph idx="1"/>
          </p:nvPr>
        </p:nvPicPr>
        <p:blipFill rotWithShape="1">
          <a:blip r:embed="rId2">
            <a:duotone>
              <a:prstClr val="black"/>
              <a:srgbClr val="F7964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1" t="28389" r="8841" b="8341"/>
          <a:stretch/>
        </p:blipFill>
        <p:spPr bwMode="auto">
          <a:xfrm>
            <a:off x="2051720" y="1412776"/>
            <a:ext cx="5256584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1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>
              <a:lnSpc>
                <a:spcPct val="115000"/>
              </a:lnSpc>
              <a:buFont typeface="Times New Roman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Провести анкетирование. 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Взвесить пустые ранцы, а также вес с учебным комплектом у учеников 6 класса.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течение недели наблюдать за изменением веса ранца, в зависимости от учебной  нагрузки.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Times New Roman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Составить рекомендации в виде памятки для своих одноклассников. 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23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Творческое задание.</a:t>
            </a:r>
            <a:br>
              <a:rPr lang="ru-RU" dirty="0" smtClean="0"/>
            </a:br>
            <a:r>
              <a:rPr lang="ru-RU" dirty="0" smtClean="0"/>
              <a:t>Зачем мне ещё нужен портфель?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драк, </a:t>
            </a:r>
          </a:p>
          <a:p>
            <a:r>
              <a:rPr lang="ru-RU" dirty="0" smtClean="0"/>
              <a:t>ворота для футбола,</a:t>
            </a:r>
          </a:p>
          <a:p>
            <a:r>
              <a:rPr lang="ru-RU" dirty="0"/>
              <a:t>м</a:t>
            </a:r>
            <a:r>
              <a:rPr lang="ru-RU" dirty="0" smtClean="0"/>
              <a:t>усорная корзина,</a:t>
            </a:r>
          </a:p>
          <a:p>
            <a:r>
              <a:rPr lang="ru-RU" dirty="0"/>
              <a:t>к</a:t>
            </a:r>
            <a:r>
              <a:rPr lang="ru-RU" dirty="0" smtClean="0"/>
              <a:t>ататься с горки,</a:t>
            </a:r>
          </a:p>
          <a:p>
            <a:r>
              <a:rPr lang="ru-RU" dirty="0"/>
              <a:t>у</a:t>
            </a:r>
            <a:r>
              <a:rPr lang="ru-RU" dirty="0" smtClean="0"/>
              <a:t>крываться от дождя,</a:t>
            </a:r>
          </a:p>
          <a:p>
            <a:r>
              <a:rPr lang="ru-RU" dirty="0"/>
              <a:t>с</a:t>
            </a:r>
            <a:r>
              <a:rPr lang="ru-RU" dirty="0" smtClean="0"/>
              <a:t>пать на парте.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Содержимое 4" descr="http://muzei.uni-dubna.ru/eksponati/portfel_vratar.jpg">
            <a:hlinkClick r:id="rId2"/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88024" y="2276872"/>
            <a:ext cx="378472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4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4515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Итоги исследования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358844"/>
              </p:ext>
            </p:extLst>
          </p:nvPr>
        </p:nvGraphicFramePr>
        <p:xfrm>
          <a:off x="1115616" y="836712"/>
          <a:ext cx="7056783" cy="5849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261"/>
                <a:gridCol w="2352261"/>
                <a:gridCol w="2352261"/>
              </a:tblGrid>
              <a:tr h="32325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ФИ</a:t>
                      </a:r>
                      <a:r>
                        <a:rPr lang="ru-RU" sz="1200" b="1" baseline="0" dirty="0" smtClean="0">
                          <a:latin typeface="+mj-lt"/>
                        </a:rPr>
                        <a:t> ученика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вес  полного</a:t>
                      </a:r>
                      <a:r>
                        <a:rPr lang="ru-RU" sz="1200" b="1" baseline="0" dirty="0" smtClean="0">
                          <a:latin typeface="+mj-lt"/>
                        </a:rPr>
                        <a:t> портфеля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выводы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</a:tr>
              <a:tr h="22206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Иван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Г.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6 кг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выше нормы</a:t>
                      </a:r>
                    </a:p>
                  </a:txBody>
                  <a:tcPr/>
                </a:tc>
              </a:tr>
              <a:tr h="22206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Миша Н.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5 кг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выше нормы</a:t>
                      </a:r>
                    </a:p>
                  </a:txBody>
                  <a:tcPr/>
                </a:tc>
              </a:tr>
              <a:tr h="22206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Илья Д.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4 кг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выше нормы</a:t>
                      </a:r>
                    </a:p>
                  </a:txBody>
                  <a:tcPr/>
                </a:tc>
              </a:tr>
              <a:tr h="22206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Гриша П.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4 кг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выше нормы</a:t>
                      </a:r>
                    </a:p>
                  </a:txBody>
                  <a:tcPr/>
                </a:tc>
              </a:tr>
              <a:tr h="22206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Оля Р.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4 кг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выше нормы</a:t>
                      </a:r>
                    </a:p>
                  </a:txBody>
                  <a:tcPr/>
                </a:tc>
              </a:tr>
              <a:tr h="22206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Иван Х.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4 кг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выше нормы</a:t>
                      </a:r>
                    </a:p>
                  </a:txBody>
                  <a:tcPr/>
                </a:tc>
              </a:tr>
              <a:tr h="22206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+mj-lt"/>
                        </a:rPr>
                        <a:t>Вова Д.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3,7</a:t>
                      </a:r>
                      <a:r>
                        <a:rPr lang="ru-RU" sz="1200" b="1" baseline="0" dirty="0" smtClean="0">
                          <a:latin typeface="+mj-lt"/>
                        </a:rPr>
                        <a:t> кг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выше нормы</a:t>
                      </a:r>
                    </a:p>
                  </a:txBody>
                  <a:tcPr/>
                </a:tc>
              </a:tr>
              <a:tr h="22206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+mj-lt"/>
                        </a:rPr>
                        <a:t>Иван Р.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3,7 кг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выше нормы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2206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9900CC"/>
                          </a:solidFill>
                          <a:latin typeface="+mj-lt"/>
                        </a:rPr>
                        <a:t>Кристина Б.</a:t>
                      </a:r>
                      <a:endParaRPr lang="ru-RU" sz="1200" b="1" dirty="0">
                        <a:solidFill>
                          <a:srgbClr val="9900CC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9900CC"/>
                          </a:solidFill>
                          <a:latin typeface="+mj-lt"/>
                        </a:rPr>
                        <a:t>3,5 кг</a:t>
                      </a:r>
                      <a:endParaRPr lang="ru-RU" sz="1200" b="1" dirty="0">
                        <a:solidFill>
                          <a:srgbClr val="9900CC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чуть выше нормы</a:t>
                      </a:r>
                    </a:p>
                  </a:txBody>
                  <a:tcPr/>
                </a:tc>
              </a:tr>
              <a:tr h="22206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9900CC"/>
                          </a:solidFill>
                          <a:latin typeface="+mj-lt"/>
                        </a:rPr>
                        <a:t>Рома И.</a:t>
                      </a:r>
                      <a:endParaRPr lang="ru-RU" sz="1200" b="1" dirty="0">
                        <a:solidFill>
                          <a:srgbClr val="9900CC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9900CC"/>
                          </a:solidFill>
                          <a:latin typeface="+mj-lt"/>
                        </a:rPr>
                        <a:t>3,5 кг</a:t>
                      </a:r>
                      <a:endParaRPr lang="ru-RU" sz="1200" b="1" dirty="0">
                        <a:solidFill>
                          <a:srgbClr val="9900CC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чуть выше нормы</a:t>
                      </a:r>
                    </a:p>
                  </a:txBody>
                  <a:tcPr/>
                </a:tc>
              </a:tr>
              <a:tr h="22206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9900CC"/>
                          </a:solidFill>
                          <a:latin typeface="+mj-lt"/>
                        </a:rPr>
                        <a:t>Света С.</a:t>
                      </a:r>
                      <a:endParaRPr lang="ru-RU" sz="1200" b="1" dirty="0">
                        <a:solidFill>
                          <a:srgbClr val="9900CC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9900CC"/>
                          </a:solidFill>
                          <a:latin typeface="+mj-lt"/>
                        </a:rPr>
                        <a:t>3.5 кг</a:t>
                      </a:r>
                      <a:endParaRPr lang="ru-RU" sz="1200" b="1" dirty="0">
                        <a:solidFill>
                          <a:srgbClr val="9900CC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чуть выше нормы</a:t>
                      </a:r>
                    </a:p>
                  </a:txBody>
                  <a:tcPr/>
                </a:tc>
              </a:tr>
              <a:tr h="22206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9900CC"/>
                          </a:solidFill>
                          <a:latin typeface="+mj-lt"/>
                        </a:rPr>
                        <a:t>Кристина Н.</a:t>
                      </a:r>
                      <a:endParaRPr lang="ru-RU" sz="1200" b="1" dirty="0">
                        <a:solidFill>
                          <a:srgbClr val="9900CC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9900CC"/>
                          </a:solidFill>
                          <a:latin typeface="+mj-lt"/>
                        </a:rPr>
                        <a:t>3, 5 кг</a:t>
                      </a:r>
                      <a:endParaRPr lang="ru-RU" sz="1200" b="1" dirty="0">
                        <a:solidFill>
                          <a:srgbClr val="9900CC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чуть выше нормы</a:t>
                      </a:r>
                    </a:p>
                  </a:txBody>
                  <a:tcPr/>
                </a:tc>
              </a:tr>
              <a:tr h="22206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9900CC"/>
                          </a:solidFill>
                          <a:latin typeface="+mj-lt"/>
                        </a:rPr>
                        <a:t>Иван М.</a:t>
                      </a:r>
                      <a:endParaRPr lang="ru-RU" sz="1200" b="1" dirty="0">
                        <a:solidFill>
                          <a:srgbClr val="9900CC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9900CC"/>
                          </a:solidFill>
                          <a:latin typeface="+mj-lt"/>
                        </a:rPr>
                        <a:t>3,5 кг</a:t>
                      </a:r>
                      <a:endParaRPr lang="ru-RU" sz="1200" b="1" dirty="0">
                        <a:solidFill>
                          <a:srgbClr val="9900CC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чуть выше нормы</a:t>
                      </a:r>
                    </a:p>
                  </a:txBody>
                  <a:tcPr/>
                </a:tc>
              </a:tr>
              <a:tr h="22206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9900CC"/>
                          </a:solidFill>
                          <a:latin typeface="+mj-lt"/>
                        </a:rPr>
                        <a:t>Наташа Р.</a:t>
                      </a:r>
                      <a:endParaRPr lang="ru-RU" sz="1200" b="1" dirty="0">
                        <a:solidFill>
                          <a:srgbClr val="9900CC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9900CC"/>
                          </a:solidFill>
                          <a:latin typeface="+mj-lt"/>
                        </a:rPr>
                        <a:t>3, 5</a:t>
                      </a:r>
                      <a:endParaRPr lang="ru-RU" sz="1200" b="1" dirty="0">
                        <a:solidFill>
                          <a:srgbClr val="9900CC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чуть выше нормы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</a:tr>
              <a:tr h="22206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София Д.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3 кг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норма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</a:tr>
              <a:tr h="31447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Андрей Г.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3 кг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норма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</a:tr>
              <a:tr h="22206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Люба С.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3 кг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норма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</a:tr>
              <a:tr h="22206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Гриша К.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3 кг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норма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</a:tr>
              <a:tr h="22206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Дима Б.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3 кг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норма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</a:tr>
              <a:tr h="222068">
                <a:tc>
                  <a:txBody>
                    <a:bodyPr/>
                    <a:lstStyle/>
                    <a:p>
                      <a:r>
                        <a:rPr lang="ru-RU" sz="1200" b="1" smtClean="0">
                          <a:solidFill>
                            <a:srgbClr val="00B050"/>
                          </a:solidFill>
                          <a:latin typeface="+mj-lt"/>
                        </a:rPr>
                        <a:t>Валя Б.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+mj-lt"/>
                        </a:rPr>
                        <a:t>2 кг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ниже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нориы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2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ользователь\Documents\Bluetooth Folder\IMG_20170130_0816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64126"/>
            <a:ext cx="2762114" cy="3448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Пользователь\Documents\Bluetooth Folder\IMG_20170131_1129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2817"/>
            <a:ext cx="2736304" cy="3206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Пользователь\Documents\Bluetooth Folder\IMG_20170130_0818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685" y="3616749"/>
            <a:ext cx="237626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38" y="260648"/>
            <a:ext cx="270777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4870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6868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Как стало известно по результатам </a:t>
            </a:r>
            <a:r>
              <a:rPr lang="ru-RU" dirty="0" smtClean="0"/>
              <a:t>наших исследований </a:t>
            </a:r>
            <a:r>
              <a:rPr lang="ru-RU" dirty="0"/>
              <a:t>большинство учеников </a:t>
            </a:r>
            <a:r>
              <a:rPr lang="ru-RU" dirty="0" smtClean="0"/>
              <a:t>6 класса ходят </a:t>
            </a:r>
            <a:r>
              <a:rPr lang="ru-RU" dirty="0"/>
              <a:t>в школу с слишком тяжёлыми портфелями. Это может плохо сказаться на их здоровье. </a:t>
            </a:r>
            <a:endParaRPr lang="ru-RU" dirty="0" smtClean="0"/>
          </a:p>
          <a:p>
            <a:pPr algn="just"/>
            <a:r>
              <a:rPr lang="ru-RU" dirty="0" smtClean="0"/>
              <a:t>Медики </a:t>
            </a:r>
            <a:r>
              <a:rPr lang="ru-RU" dirty="0"/>
              <a:t>в один голос утверждают, что родители и </a:t>
            </a:r>
            <a:r>
              <a:rPr lang="ru-RU" dirty="0" smtClean="0"/>
              <a:t>учителя должны </a:t>
            </a:r>
            <a:r>
              <a:rPr lang="ru-RU" dirty="0"/>
              <a:t>помнить, что перенос таких тяжестей для ребёнка не проходит бесследно. </a:t>
            </a:r>
          </a:p>
        </p:txBody>
      </p:sp>
    </p:spTree>
    <p:extLst>
      <p:ext uri="{BB962C8B-B14F-4D97-AF65-F5344CB8AC3E}">
        <p14:creationId xmlns:p14="http://schemas.microsoft.com/office/powerpoint/2010/main" val="30397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712968" cy="5976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4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188" y="1202022"/>
            <a:ext cx="5843786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663300"/>
                </a:solidFill>
              </a:rPr>
              <a:t>Одну я </a:t>
            </a:r>
            <a:r>
              <a:rPr lang="ru-RU" sz="4400" b="1" dirty="0" smtClean="0">
                <a:solidFill>
                  <a:srgbClr val="663300"/>
                </a:solidFill>
              </a:rPr>
              <a:t>заметил </a:t>
            </a:r>
            <a:r>
              <a:rPr lang="ru-RU" sz="4400" b="1" dirty="0">
                <a:solidFill>
                  <a:srgbClr val="663300"/>
                </a:solidFill>
              </a:rPr>
              <a:t>здесь параллель: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663300"/>
                </a:solidFill>
              </a:rPr>
              <a:t>Чем легче портфель, </a:t>
            </a:r>
            <a:endParaRPr lang="ru-RU" sz="4400" b="1" dirty="0" smtClean="0">
              <a:solidFill>
                <a:srgbClr val="66330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663300"/>
                </a:solidFill>
              </a:rPr>
              <a:t>тем </a:t>
            </a:r>
            <a:r>
              <a:rPr lang="ru-RU" sz="4400" b="1" dirty="0">
                <a:solidFill>
                  <a:srgbClr val="663300"/>
                </a:solidFill>
              </a:rPr>
              <a:t>мне веселей.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663300"/>
                </a:solidFill>
              </a:rPr>
              <a:t>А если тяжелый портфель у меня,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663300"/>
                </a:solidFill>
              </a:rPr>
              <a:t>То </a:t>
            </a:r>
            <a:r>
              <a:rPr lang="ru-RU" sz="4400" b="1" dirty="0" smtClean="0">
                <a:solidFill>
                  <a:srgbClr val="663300"/>
                </a:solidFill>
              </a:rPr>
              <a:t>грустным </a:t>
            </a:r>
            <a:r>
              <a:rPr lang="ru-RU" sz="4400" b="1" dirty="0">
                <a:solidFill>
                  <a:srgbClr val="663300"/>
                </a:solidFill>
              </a:rPr>
              <a:t>хожу я целых пол дня!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-19050"/>
            <a:ext cx="76819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Пользователь\Documents\Bluetooth Folder\IMG_20170131_1417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3083621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321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Памятник портфелю</a:t>
            </a:r>
            <a:endParaRPr lang="ru-RU" dirty="0"/>
          </a:p>
        </p:txBody>
      </p:sp>
      <p:pic>
        <p:nvPicPr>
          <p:cNvPr id="4" name="Picture 4" descr="9340078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680520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019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Будущее школьного портфеля</a:t>
            </a:r>
            <a:endParaRPr lang="ru-RU" dirty="0"/>
          </a:p>
        </p:txBody>
      </p:sp>
      <p:pic>
        <p:nvPicPr>
          <p:cNvPr id="4" name="Объект 3" descr="hello_html_m1dd500cf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52839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ello_html_m78d2842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456384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ello_html_1ae6a63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4581128"/>
            <a:ext cx="244475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633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9" y="2204864"/>
            <a:ext cx="4536504" cy="4395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0364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Monotype Corsiva" panose="03010101010201010101" pitchFamily="66" charset="0"/>
              </a:rPr>
              <a:t>Спасибо за внимание! Будьте здоровы!</a:t>
            </a:r>
            <a:endParaRPr lang="ru-RU" sz="5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537321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800" b="1" dirty="0"/>
              <a:t>Цель исследования: </a:t>
            </a:r>
            <a:r>
              <a:rPr lang="ru-RU" sz="3800" dirty="0"/>
              <a:t>изучить возможность снижения веса портфеля школьника и разработать  рекомендации по  улучшению сложившейся ситуации. Обратить внимание учеников на необходимость  контроля веса портфеля с целью охраны собственного здоровья.</a:t>
            </a:r>
          </a:p>
          <a:p>
            <a:r>
              <a:rPr lang="ru-RU" sz="3800" b="1" dirty="0"/>
              <a:t>Задачи:</a:t>
            </a:r>
          </a:p>
          <a:p>
            <a:pPr marL="0" indent="0" algn="just">
              <a:buNone/>
            </a:pPr>
            <a:r>
              <a:rPr lang="ru-RU" sz="3800" dirty="0"/>
              <a:t>1. Изучить литературу по данному вопросу.</a:t>
            </a:r>
          </a:p>
          <a:p>
            <a:pPr marL="0" indent="0" algn="just">
              <a:buNone/>
            </a:pPr>
            <a:r>
              <a:rPr lang="ru-RU" sz="3800" dirty="0"/>
              <a:t>2. Изучить историю школьного портфеля;</a:t>
            </a:r>
          </a:p>
          <a:p>
            <a:pPr marL="0" indent="0" algn="just">
              <a:buNone/>
            </a:pPr>
            <a:r>
              <a:rPr lang="ru-RU" sz="3800" dirty="0" smtClean="0"/>
              <a:t>3. Выяснить </a:t>
            </a:r>
            <a:r>
              <a:rPr lang="ru-RU" sz="3800" dirty="0"/>
              <a:t>влияние тяжелого портфеля на здоровье школьника;</a:t>
            </a:r>
          </a:p>
          <a:p>
            <a:pPr marL="0" indent="0" algn="just">
              <a:buNone/>
            </a:pPr>
            <a:r>
              <a:rPr lang="ru-RU" sz="3800" dirty="0"/>
              <a:t>4. Разработать инструкцию к снижению веса портфеля;</a:t>
            </a:r>
          </a:p>
          <a:p>
            <a:pPr marL="0" indent="0" algn="just">
              <a:buNone/>
            </a:pPr>
            <a:r>
              <a:rPr lang="ru-RU" sz="3800" dirty="0"/>
              <a:t>5. Дать рекомендации для учителей, школьников и их родителей необходимые для решения данной проблемы.</a:t>
            </a:r>
          </a:p>
          <a:p>
            <a:pPr marL="0" indent="0" algn="just">
              <a:buNone/>
            </a:pPr>
            <a:r>
              <a:rPr lang="ru-RU" sz="3800" dirty="0"/>
              <a:t>6. Изучить полученные результаты и сделать выводы.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8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Подготовка к исследованию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Объект исследования – </a:t>
            </a:r>
            <a:r>
              <a:rPr lang="ru-RU" dirty="0"/>
              <a:t>школьный портфель.</a:t>
            </a:r>
          </a:p>
          <a:p>
            <a:r>
              <a:rPr lang="ru-RU" b="1" dirty="0"/>
              <a:t>Предмет исследования – </a:t>
            </a:r>
            <a:r>
              <a:rPr lang="ru-RU" dirty="0"/>
              <a:t>влияние тяжелого портфеля на здоровье школьника.</a:t>
            </a:r>
          </a:p>
          <a:p>
            <a:r>
              <a:rPr lang="ru-RU" b="1" dirty="0"/>
              <a:t>Гипотеза, которая проверяется: </a:t>
            </a:r>
            <a:r>
              <a:rPr lang="ru-RU" b="1" dirty="0" smtClean="0"/>
              <a:t> </a:t>
            </a:r>
            <a:r>
              <a:rPr lang="ru-RU" dirty="0" smtClean="0"/>
              <a:t>тяжёлый </a:t>
            </a:r>
            <a:r>
              <a:rPr lang="ru-RU" dirty="0"/>
              <a:t>портфель вредит здоровью ученика.</a:t>
            </a:r>
          </a:p>
          <a:p>
            <a:r>
              <a:rPr lang="ru-RU" b="1" dirty="0"/>
              <a:t>Методы исследования:</a:t>
            </a:r>
          </a:p>
          <a:p>
            <a:r>
              <a:rPr lang="ru-RU" dirty="0" smtClean="0"/>
              <a:t>подбор </a:t>
            </a:r>
            <a:r>
              <a:rPr lang="ru-RU" dirty="0"/>
              <a:t>и изучение материала по теме;</a:t>
            </a:r>
          </a:p>
          <a:p>
            <a:r>
              <a:rPr lang="ru-RU" dirty="0" smtClean="0"/>
              <a:t>опрос </a:t>
            </a:r>
            <a:r>
              <a:rPr lang="ru-RU" dirty="0"/>
              <a:t>в форме анкетирования;</a:t>
            </a:r>
          </a:p>
          <a:p>
            <a:r>
              <a:rPr lang="ru-RU" dirty="0" smtClean="0"/>
              <a:t>практическая </a:t>
            </a:r>
            <a:r>
              <a:rPr lang="ru-RU" dirty="0"/>
              <a:t>работа: взвешивание портфелей;</a:t>
            </a:r>
          </a:p>
          <a:p>
            <a:r>
              <a:rPr lang="ru-RU" dirty="0" smtClean="0"/>
              <a:t>анализ </a:t>
            </a:r>
            <a:r>
              <a:rPr lang="ru-RU" dirty="0"/>
              <a:t>результатов;</a:t>
            </a:r>
          </a:p>
          <a:p>
            <a:r>
              <a:rPr lang="ru-RU" dirty="0" smtClean="0"/>
              <a:t>работа </a:t>
            </a:r>
            <a:r>
              <a:rPr lang="ru-RU" dirty="0"/>
              <a:t>с программой </a:t>
            </a:r>
            <a:r>
              <a:rPr lang="ru-RU" dirty="0" err="1"/>
              <a:t>Power</a:t>
            </a:r>
            <a:r>
              <a:rPr lang="ru-RU" dirty="0"/>
              <a:t> </a:t>
            </a:r>
            <a:r>
              <a:rPr lang="ru-RU" dirty="0" err="1"/>
              <a:t>Point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Участники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604" y="1268760"/>
            <a:ext cx="8686800" cy="4525963"/>
          </a:xfrm>
        </p:spPr>
        <p:txBody>
          <a:bodyPr/>
          <a:lstStyle/>
          <a:p>
            <a:pPr algn="ctr"/>
            <a:r>
              <a:rPr lang="ru-RU" dirty="0" smtClean="0"/>
              <a:t>Учащиеся 6 класса </a:t>
            </a:r>
            <a:r>
              <a:rPr lang="ru-RU" dirty="0" err="1" smtClean="0"/>
              <a:t>Вороговской</a:t>
            </a:r>
            <a:r>
              <a:rPr lang="ru-RU" dirty="0" smtClean="0"/>
              <a:t> </a:t>
            </a:r>
            <a:r>
              <a:rPr lang="ru-RU" dirty="0"/>
              <a:t>школы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Пользователь\Documents\Bluetooth Folder\IMG_20170131_114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78" y="1916832"/>
            <a:ext cx="6072676" cy="4554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8328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школьный портфель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Портфель (из словаря Даля) </a:t>
            </a:r>
            <a:r>
              <a:rPr lang="ru-RU" dirty="0" smtClean="0"/>
              <a:t>– большой </a:t>
            </a:r>
            <a:r>
              <a:rPr lang="ru-RU" dirty="0"/>
              <a:t>бумажник, сумка для деловых либо частных бумаг или писем. </a:t>
            </a:r>
            <a:endParaRPr lang="ru-RU" dirty="0" smtClean="0"/>
          </a:p>
          <a:p>
            <a:pPr algn="just"/>
            <a:r>
              <a:rPr lang="ru-RU" dirty="0"/>
              <a:t>В «Словаре русского языка» С.И. Ожегова рюкзак – заплечный вещевой мешок с карманами (туристский рюкзак</a:t>
            </a:r>
            <a:r>
              <a:rPr lang="ru-RU" dirty="0" smtClean="0"/>
              <a:t>).</a:t>
            </a:r>
          </a:p>
          <a:p>
            <a:pPr algn="just"/>
            <a:r>
              <a:rPr lang="ru-RU" dirty="0"/>
              <a:t>В словаре Ушакова слово «ранец» - сумка для ношения при себе вещей, надеваемая посредством помочей на спину. У школьников – для книг и учебных принадлежностей, в армии – как часть походного снаряжения.</a:t>
            </a:r>
          </a:p>
        </p:txBody>
      </p:sp>
      <p:pic>
        <p:nvPicPr>
          <p:cNvPr id="4" name="Рисунок 3" descr="Экспонаты музе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396044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Абалаковский рюкзак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80928"/>
            <a:ext cx="218391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s://littlehistoriesdotorg.files.wordpress.com/2016/06/4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2" t="6483" b="8203"/>
          <a:stretch/>
        </p:blipFill>
        <p:spPr bwMode="auto">
          <a:xfrm>
            <a:off x="1835696" y="3878382"/>
            <a:ext cx="2160240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184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Школьный ранец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4525963"/>
          </a:xfrm>
        </p:spPr>
        <p:txBody>
          <a:bodyPr>
            <a:normAutofit/>
          </a:bodyPr>
          <a:lstStyle/>
          <a:p>
            <a:r>
              <a:rPr lang="ru-RU" sz="2400" dirty="0"/>
              <a:t>Для нас ранец - это  чисто школьный предмет, а его вместе с названием – </a:t>
            </a:r>
            <a:r>
              <a:rPr lang="ru-RU" sz="2400" dirty="0" err="1"/>
              <a:t>Ranzen</a:t>
            </a:r>
            <a:r>
              <a:rPr lang="ru-RU" sz="2400" dirty="0"/>
              <a:t> занесли к нам наёмные немецкие солдаты московских царей в 17 веке. </a:t>
            </a:r>
            <a:r>
              <a:rPr lang="ru-RU" sz="2400" b="1" dirty="0"/>
              <a:t>И только через </a:t>
            </a:r>
            <a:r>
              <a:rPr lang="ru-RU" sz="2400" b="1" dirty="0" smtClean="0"/>
              <a:t>150 - 200 </a:t>
            </a:r>
            <a:r>
              <a:rPr lang="ru-RU" sz="2400" b="1" dirty="0"/>
              <a:t>лет слово перешло на ученическую сумку.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/>
          <a:stretch/>
        </p:blipFill>
        <p:spPr bwMode="auto">
          <a:xfrm>
            <a:off x="3948544" y="3140968"/>
            <a:ext cx="4799919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История школьного портфеля Брат-близнец портфеля – ранец. Мы привыкли считать ра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7" t="26724" r="969" b="862"/>
          <a:stretch/>
        </p:blipFill>
        <p:spPr bwMode="auto">
          <a:xfrm>
            <a:off x="395536" y="3320988"/>
            <a:ext cx="321449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40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Развитие письменности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Когда и как появился портфель? Наверное, вместе с тетрадками и </a:t>
            </a:r>
            <a:r>
              <a:rPr lang="ru-RU" dirty="0" smtClean="0"/>
              <a:t>книжками.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55949"/>
            <a:ext cx="5184576" cy="3642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335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619</TotalTime>
  <Words>835</Words>
  <Application>Microsoft Office PowerPoint</Application>
  <PresentationFormat>Экран (4:3)</PresentationFormat>
  <Paragraphs>198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Трек</vt:lpstr>
      <vt:lpstr>Презентация PowerPoint</vt:lpstr>
      <vt:lpstr>Презентация PowerPoint</vt:lpstr>
      <vt:lpstr>Актуальность</vt:lpstr>
      <vt:lpstr>Цель и задачи</vt:lpstr>
      <vt:lpstr>Подготовка к исследованию</vt:lpstr>
      <vt:lpstr>Участники исследования</vt:lpstr>
      <vt:lpstr>Что такое школьный портфель</vt:lpstr>
      <vt:lpstr>Школьный ранец</vt:lpstr>
      <vt:lpstr>Развитие письменности</vt:lpstr>
      <vt:lpstr>Развитие письменности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Когда появились портфели</vt:lpstr>
      <vt:lpstr>Презентация PowerPoint</vt:lpstr>
      <vt:lpstr>Портфели 30-ых годов</vt:lpstr>
      <vt:lpstr>Портфели 40-50-ых годов</vt:lpstr>
      <vt:lpstr>Портфели 50-60-ых годов</vt:lpstr>
      <vt:lpstr>Портфель 70-ых годов</vt:lpstr>
      <vt:lpstr>Портфели 80-ых годов</vt:lpstr>
      <vt:lpstr>Портфели 90-ых годов</vt:lpstr>
      <vt:lpstr>Санитарные правила и нормы</vt:lpstr>
      <vt:lpstr>Какие болезни могут вызвать «неправильные» портфели?</vt:lpstr>
      <vt:lpstr>Неправильная осанка</vt:lpstr>
      <vt:lpstr>План исследования</vt:lpstr>
      <vt:lpstr>Творческое задание. Зачем мне ещё нужен портфель?</vt:lpstr>
      <vt:lpstr>Итоги исследования</vt:lpstr>
      <vt:lpstr>Презентация PowerPoint</vt:lpstr>
      <vt:lpstr>Презентация PowerPoint</vt:lpstr>
      <vt:lpstr>Презентация PowerPoint</vt:lpstr>
      <vt:lpstr>Памятник портфелю</vt:lpstr>
      <vt:lpstr>Будущее школьного портфеля</vt:lpstr>
      <vt:lpstr>Спасибо за внимание! Будьте здоровы!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56</cp:revision>
  <dcterms:created xsi:type="dcterms:W3CDTF">2017-01-29T05:55:53Z</dcterms:created>
  <dcterms:modified xsi:type="dcterms:W3CDTF">2017-02-08T07:07:34Z</dcterms:modified>
</cp:coreProperties>
</file>