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65" r:id="rId13"/>
    <p:sldId id="266" r:id="rId14"/>
    <p:sldId id="273" r:id="rId15"/>
    <p:sldId id="272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EDE6-B4CE-4F44-86D6-41FA22102D16}" type="datetimeFigureOut">
              <a:rPr lang="ru-RU"/>
              <a:pPr>
                <a:defRPr/>
              </a:pPr>
              <a:t>07.11.2016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D29D2-9D39-4246-9973-7C67095A8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CF5DC-F905-4A02-83A1-0FDF6D8BDA7E}" type="datetimeFigureOut">
              <a:rPr lang="ru-RU"/>
              <a:pPr>
                <a:defRPr/>
              </a:pPr>
              <a:t>07.11.2016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EED9D-1B90-413B-8A41-537C2B886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58F15-2ADF-4DFD-AE06-039C4E07DECF}" type="datetimeFigureOut">
              <a:rPr lang="ru-RU"/>
              <a:pPr>
                <a:defRPr/>
              </a:pPr>
              <a:t>07.11.2016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C4B95-65B9-41E7-B6DA-FFB19EFC4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AFFED-01B0-40A2-B5BA-7F4E4F9C113D}" type="datetimeFigureOut">
              <a:rPr lang="ru-RU"/>
              <a:pPr>
                <a:defRPr/>
              </a:pPr>
              <a:t>07.11.2016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73F9B-D289-4CA7-A79D-C64B81436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4729D-68AE-4EF0-A9F1-4FCB1EE6B8AD}" type="datetimeFigureOut">
              <a:rPr lang="ru-RU"/>
              <a:pPr>
                <a:defRPr/>
              </a:pPr>
              <a:t>07.11.2016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4D9C5-76F4-45FF-8693-9638B5A5C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DA185-5EC1-418F-A0CF-EAB806FC45F4}" type="datetimeFigureOut">
              <a:rPr lang="ru-RU"/>
              <a:pPr>
                <a:defRPr/>
              </a:pPr>
              <a:t>07.11.2016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7A9D9-3D65-47F0-947A-A84A756DB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EF44A-297F-4CEA-AF08-EECCB5B08090}" type="datetimeFigureOut">
              <a:rPr lang="ru-RU"/>
              <a:pPr>
                <a:defRPr/>
              </a:pPr>
              <a:t>07.11.2016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D4EE4-791D-4A5E-9E49-91B73E062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2942E-C312-44F4-BF00-75F5215BA2FB}" type="datetimeFigureOut">
              <a:rPr lang="ru-RU"/>
              <a:pPr>
                <a:defRPr/>
              </a:pPr>
              <a:t>07.11.2016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B7116-70D0-485A-AC7D-D02A829A9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FB6E4-0ABC-4463-AD94-99BC52A5B36E}" type="datetimeFigureOut">
              <a:rPr lang="ru-RU"/>
              <a:pPr>
                <a:defRPr/>
              </a:pPr>
              <a:t>07.11.2016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42893-0A27-4163-B09F-00C09238A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E4AB1-2797-4D7F-A49F-45434826FF69}" type="datetimeFigureOut">
              <a:rPr lang="ru-RU"/>
              <a:pPr>
                <a:defRPr/>
              </a:pPr>
              <a:t>07.11.2016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73BE2-6FD2-4634-A550-BE5ECC44B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4EAE1-C181-4E04-B92E-7C552987EA65}" type="datetimeFigureOut">
              <a:rPr lang="ru-RU"/>
              <a:pPr>
                <a:defRPr/>
              </a:pPr>
              <a:t>07.11.2016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FDD66-AD65-40A6-8F1F-E1ACC27C6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1C9BEC-DDD9-4DBC-8461-06BF68660B3F}" type="datetimeFigureOut">
              <a:rPr lang="ru-RU"/>
              <a:pPr>
                <a:defRPr/>
              </a:pPr>
              <a:t>07.11.2016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16E878-09B4-4254-BB92-B00D7AB75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3" r:id="rId2"/>
    <p:sldLayoutId id="2147483985" r:id="rId3"/>
    <p:sldLayoutId id="2147483982" r:id="rId4"/>
    <p:sldLayoutId id="2147483981" r:id="rId5"/>
    <p:sldLayoutId id="2147483980" r:id="rId6"/>
    <p:sldLayoutId id="2147483986" r:id="rId7"/>
    <p:sldLayoutId id="2147483987" r:id="rId8"/>
    <p:sldLayoutId id="2147483988" r:id="rId9"/>
    <p:sldLayoutId id="2147483979" r:id="rId10"/>
    <p:sldLayoutId id="21474839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692275" y="1773238"/>
            <a:ext cx="5400675" cy="1584325"/>
          </a:xfrm>
        </p:spPr>
        <p:txBody>
          <a:bodyPr>
            <a:normAutofit fontScale="90000"/>
          </a:bodyPr>
          <a:lstStyle/>
          <a:p>
            <a:r>
              <a:rPr lang="ru-RU" sz="3600" b="1" smtClean="0">
                <a:solidFill>
                  <a:schemeClr val="tx1"/>
                </a:solidFill>
              </a:rPr>
              <a:t>Развитие  коммуникативных  навыков детей дошкольного возраста в игровой деятельности</a:t>
            </a:r>
            <a:r>
              <a:rPr lang="ru-RU" sz="3600" smtClean="0"/>
              <a:t>.</a:t>
            </a:r>
            <a:r>
              <a:rPr lang="ru-RU" sz="2000" smtClean="0"/>
              <a:t> 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675" y="4508500"/>
            <a:ext cx="6400800" cy="1473200"/>
          </a:xfrm>
        </p:spPr>
        <p:txBody>
          <a:bodyPr/>
          <a:lstStyle/>
          <a:p>
            <a:r>
              <a:rPr lang="ru-RU" sz="1800" b="1" smtClean="0">
                <a:solidFill>
                  <a:schemeClr val="tx1"/>
                </a:solidFill>
              </a:rPr>
              <a:t>Подготовила: Алоян Баар Самандовна</a:t>
            </a:r>
          </a:p>
          <a:p>
            <a:r>
              <a:rPr lang="ru-RU" sz="1800" b="1" smtClean="0">
                <a:solidFill>
                  <a:schemeClr val="tx1"/>
                </a:solidFill>
              </a:rPr>
              <a:t>Руководитель: Сакович Светлана Ростислав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H="1" flipV="1">
            <a:off x="539750" y="404813"/>
            <a:ext cx="6985000" cy="2603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188" y="1628775"/>
            <a:ext cx="3822700" cy="6397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Условия создания и развития игровой деятельности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507" name="Объект 3"/>
          <p:cNvSpPr>
            <a:spLocks noGrp="1"/>
          </p:cNvSpPr>
          <p:nvPr>
            <p:ph sz="half" idx="2"/>
          </p:nvPr>
        </p:nvSpPr>
        <p:spPr>
          <a:xfrm>
            <a:off x="677863" y="3429000"/>
            <a:ext cx="3819525" cy="26971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smtClean="0">
                <a:solidFill>
                  <a:schemeClr val="tx1"/>
                </a:solidFill>
              </a:rPr>
              <a:t>Создание предметно-развивающей среды </a:t>
            </a:r>
          </a:p>
          <a:p>
            <a:pPr>
              <a:buFont typeface="Wingdings" pitchFamily="2" charset="2"/>
              <a:buChar char="Ø"/>
            </a:pPr>
            <a:r>
              <a:rPr lang="ru-RU" b="1" smtClean="0">
                <a:solidFill>
                  <a:schemeClr val="tx1"/>
                </a:solidFill>
              </a:rPr>
              <a:t>Наличие определенного времени в режиме дня </a:t>
            </a:r>
          </a:p>
          <a:p>
            <a:pPr>
              <a:buFont typeface="Wingdings" pitchFamily="2" charset="2"/>
              <a:buChar char="Ø"/>
            </a:pPr>
            <a:r>
              <a:rPr lang="ru-RU" b="1" smtClean="0">
                <a:solidFill>
                  <a:schemeClr val="tx1"/>
                </a:solidFill>
              </a:rPr>
              <a:t>Профессионализм педагога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363" y="1700213"/>
            <a:ext cx="3821112" cy="6397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Основные черты сюжетно-ролевой игры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509" name="Объект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700" cy="26971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smtClean="0">
                <a:solidFill>
                  <a:schemeClr val="tx1"/>
                </a:solidFill>
              </a:rPr>
              <a:t>Эмоциональная насыщенность</a:t>
            </a:r>
          </a:p>
          <a:p>
            <a:pPr>
              <a:buFont typeface="Wingdings" pitchFamily="2" charset="2"/>
              <a:buChar char="Ø"/>
            </a:pPr>
            <a:r>
              <a:rPr lang="ru-RU" b="1" smtClean="0">
                <a:solidFill>
                  <a:schemeClr val="tx1"/>
                </a:solidFill>
              </a:rPr>
              <a:t>Увлеченность детей </a:t>
            </a:r>
          </a:p>
          <a:p>
            <a:pPr>
              <a:buFont typeface="Wingdings" pitchFamily="2" charset="2"/>
              <a:buChar char="Ø"/>
            </a:pPr>
            <a:r>
              <a:rPr lang="ru-RU" b="1" smtClean="0">
                <a:solidFill>
                  <a:schemeClr val="tx1"/>
                </a:solidFill>
              </a:rPr>
              <a:t>Самостоятельность</a:t>
            </a:r>
          </a:p>
          <a:p>
            <a:pPr>
              <a:buFont typeface="Wingdings" pitchFamily="2" charset="2"/>
              <a:buChar char="Ø"/>
            </a:pPr>
            <a:r>
              <a:rPr lang="ru-RU" b="1" smtClean="0">
                <a:solidFill>
                  <a:schemeClr val="tx1"/>
                </a:solidFill>
              </a:rPr>
              <a:t>Активность </a:t>
            </a:r>
          </a:p>
          <a:p>
            <a:pPr>
              <a:buFont typeface="Wingdings" pitchFamily="2" charset="2"/>
              <a:buChar char="Ø"/>
            </a:pPr>
            <a:r>
              <a:rPr lang="ru-RU" b="1" smtClean="0">
                <a:solidFill>
                  <a:schemeClr val="tx1"/>
                </a:solidFill>
              </a:rPr>
              <a:t>Творчество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873625" y="338138"/>
            <a:ext cx="3813175" cy="2430462"/>
          </a:xfrm>
        </p:spPr>
        <p:txBody>
          <a:bodyPr/>
          <a:lstStyle/>
          <a:p>
            <a:r>
              <a:rPr lang="ru-RU" b="1" smtClean="0">
                <a:solidFill>
                  <a:schemeClr val="tx1"/>
                </a:solidFill>
              </a:rPr>
              <a:t>«Парикмахерская»  </a:t>
            </a:r>
          </a:p>
        </p:txBody>
      </p:sp>
      <p:sp>
        <p:nvSpPr>
          <p:cNvPr id="22530" name="Текст 2"/>
          <p:cNvSpPr>
            <a:spLocks noGrp="1"/>
          </p:cNvSpPr>
          <p:nvPr>
            <p:ph type="body" sz="half" idx="2"/>
          </p:nvPr>
        </p:nvSpPr>
        <p:spPr>
          <a:xfrm>
            <a:off x="4868863" y="2786063"/>
            <a:ext cx="3817937" cy="2420937"/>
          </a:xfrm>
        </p:spPr>
        <p:txBody>
          <a:bodyPr/>
          <a:lstStyle/>
          <a:p>
            <a:r>
              <a:rPr lang="ru-RU" b="1" smtClean="0">
                <a:solidFill>
                  <a:schemeClr val="tx1"/>
                </a:solidFill>
              </a:rPr>
              <a:t>Здесь светло и интересно </a:t>
            </a:r>
          </a:p>
          <a:p>
            <a:r>
              <a:rPr lang="ru-RU" b="1" smtClean="0">
                <a:solidFill>
                  <a:schemeClr val="tx1"/>
                </a:solidFill>
              </a:rPr>
              <a:t>Зеркала, духи  и кресла. </a:t>
            </a:r>
          </a:p>
          <a:p>
            <a:r>
              <a:rPr lang="ru-RU" b="1" smtClean="0">
                <a:solidFill>
                  <a:schemeClr val="tx1"/>
                </a:solidFill>
              </a:rPr>
              <a:t>Зал большой, но видно даже </a:t>
            </a:r>
          </a:p>
          <a:p>
            <a:r>
              <a:rPr lang="ru-RU" b="1" smtClean="0">
                <a:solidFill>
                  <a:schemeClr val="tx1"/>
                </a:solidFill>
              </a:rPr>
              <a:t>Лучше, чем у вас в трельяже 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/>
          </a:blip>
          <a:srcRect l="4300" r="4300"/>
          <a:stretch>
            <a:fillRect/>
          </a:stretch>
        </p:blipFill>
        <p:spPr>
          <a:xfrm>
            <a:off x="179512" y="692696"/>
            <a:ext cx="4249042" cy="4032448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873625" y="338138"/>
            <a:ext cx="3813175" cy="2430462"/>
          </a:xfrm>
        </p:spPr>
        <p:txBody>
          <a:bodyPr/>
          <a:lstStyle/>
          <a:p>
            <a:r>
              <a:rPr lang="ru-RU" b="1" smtClean="0">
                <a:solidFill>
                  <a:schemeClr val="tx1"/>
                </a:solidFill>
              </a:rPr>
              <a:t>«Магазин»</a:t>
            </a:r>
          </a:p>
        </p:txBody>
      </p:sp>
      <p:sp>
        <p:nvSpPr>
          <p:cNvPr id="23554" name="Текст 2"/>
          <p:cNvSpPr>
            <a:spLocks noGrp="1"/>
          </p:cNvSpPr>
          <p:nvPr>
            <p:ph type="body" sz="half" idx="2"/>
          </p:nvPr>
        </p:nvSpPr>
        <p:spPr>
          <a:xfrm>
            <a:off x="4868863" y="2786063"/>
            <a:ext cx="3817937" cy="2420937"/>
          </a:xfrm>
        </p:spPr>
        <p:txBody>
          <a:bodyPr/>
          <a:lstStyle/>
          <a:p>
            <a:r>
              <a:rPr lang="ru-RU" sz="2000" b="1" smtClean="0">
                <a:solidFill>
                  <a:schemeClr val="tx1"/>
                </a:solidFill>
              </a:rPr>
              <a:t>А сейчас мы в магазине .</a:t>
            </a:r>
          </a:p>
          <a:p>
            <a:r>
              <a:rPr lang="ru-RU" sz="2000" b="1" smtClean="0">
                <a:solidFill>
                  <a:schemeClr val="tx1"/>
                </a:solidFill>
              </a:rPr>
              <a:t>Все продукты на витрине :</a:t>
            </a:r>
          </a:p>
          <a:p>
            <a:r>
              <a:rPr lang="ru-RU" sz="2000" b="1" smtClean="0">
                <a:solidFill>
                  <a:schemeClr val="tx1"/>
                </a:solidFill>
              </a:rPr>
              <a:t>Фрукты, овощи , конфеты – </a:t>
            </a:r>
          </a:p>
          <a:p>
            <a:r>
              <a:rPr lang="ru-RU" sz="2000" b="1" smtClean="0">
                <a:solidFill>
                  <a:schemeClr val="tx1"/>
                </a:solidFill>
              </a:rPr>
              <a:t>Разбегаются глаза.</a:t>
            </a:r>
          </a:p>
          <a:p>
            <a:r>
              <a:rPr lang="ru-RU" sz="2000" b="1" smtClean="0">
                <a:solidFill>
                  <a:schemeClr val="tx1"/>
                </a:solidFill>
              </a:rPr>
              <a:t>Проходите, покупайте.</a:t>
            </a:r>
          </a:p>
          <a:p>
            <a:r>
              <a:rPr lang="ru-RU" sz="2000" b="1" smtClean="0">
                <a:solidFill>
                  <a:schemeClr val="tx1"/>
                </a:solidFill>
              </a:rPr>
              <a:t>Деньги в кассу отдавайте . 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/>
          </a:blip>
          <a:srcRect l="4300" r="4300"/>
          <a:stretch>
            <a:fillRect/>
          </a:stretch>
        </p:blipFill>
        <p:spPr>
          <a:xfrm>
            <a:off x="611560" y="980728"/>
            <a:ext cx="3792800" cy="4104456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873625" y="338138"/>
            <a:ext cx="3813175" cy="2430462"/>
          </a:xfrm>
        </p:spPr>
        <p:txBody>
          <a:bodyPr/>
          <a:lstStyle/>
          <a:p>
            <a:r>
              <a:rPr lang="ru-RU" sz="3200" b="1" smtClean="0">
                <a:solidFill>
                  <a:schemeClr val="tx1"/>
                </a:solidFill>
              </a:rPr>
              <a:t>«Больница» </a:t>
            </a:r>
          </a:p>
        </p:txBody>
      </p:sp>
      <p:sp>
        <p:nvSpPr>
          <p:cNvPr id="24578" name="Текст 2"/>
          <p:cNvSpPr>
            <a:spLocks noGrp="1"/>
          </p:cNvSpPr>
          <p:nvPr>
            <p:ph type="body" sz="half" idx="2"/>
          </p:nvPr>
        </p:nvSpPr>
        <p:spPr>
          <a:xfrm>
            <a:off x="4868863" y="2786063"/>
            <a:ext cx="3817937" cy="2420937"/>
          </a:xfrm>
        </p:spPr>
        <p:txBody>
          <a:bodyPr/>
          <a:lstStyle/>
          <a:p>
            <a:r>
              <a:rPr lang="ru-RU" b="1" smtClean="0">
                <a:solidFill>
                  <a:schemeClr val="tx1"/>
                </a:solidFill>
              </a:rPr>
              <a:t>Всегда внимательно, с любовью наш доктор лечит нас, ребят. Когда поправит нам здоровье, он больше нас бывает рад! 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/>
          </a:blip>
          <a:srcRect t="19229" b="19229"/>
          <a:stretch>
            <a:fillRect/>
          </a:stretch>
        </p:blipFill>
        <p:spPr>
          <a:xfrm>
            <a:off x="468928" y="1311275"/>
            <a:ext cx="4474852" cy="3641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38138"/>
            <a:ext cx="8218487" cy="5322887"/>
          </a:xfrm>
        </p:spPr>
        <p:txBody>
          <a:bodyPr/>
          <a:lstStyle/>
          <a:p>
            <a:r>
              <a:rPr lang="ru-RU" sz="4000" b="1" smtClean="0">
                <a:solidFill>
                  <a:schemeClr val="tx1"/>
                </a:solidFill>
                <a:latin typeface="Times New Roman" pitchFamily="18" charset="0"/>
              </a:rPr>
              <a:t>В сюжетно-ролевой игре формируется умение подчиняться правилам и следовать   им,   совместно   планировать   действия   игры   в   общении   и разворачивать игровое действие.</a:t>
            </a:r>
            <a:br>
              <a:rPr lang="ru-RU" sz="4000" b="1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4000" b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>
          <a:xfrm>
            <a:off x="871538" y="2674938"/>
            <a:ext cx="315912" cy="698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tx1"/>
                </a:solidFill>
                <a:latin typeface="Times New Roman" pitchFamily="18" charset="0"/>
              </a:rPr>
              <a:t>ВВЫВОДЫ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684213" y="1700213"/>
            <a:ext cx="7596187" cy="4425950"/>
          </a:xfrm>
        </p:spPr>
        <p:txBody>
          <a:bodyPr/>
          <a:lstStyle/>
          <a:p>
            <a:pPr>
              <a:lnSpc>
                <a:spcPct val="80000"/>
              </a:lnSpc>
              <a:buFont typeface="Symbol" pitchFamily="18" charset="2"/>
              <a:buNone/>
            </a:pPr>
            <a:endParaRPr lang="ru-RU" sz="1600" b="1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chemeClr val="tx1"/>
                </a:solidFill>
              </a:rPr>
              <a:t>В результате   мы подтвердили гипотезу исследования, что сюжетно- ролевая   игра   наиболее   подходит   для   формирования   коммуникативных навыков   детей   дошкольного   возраста.   </a:t>
            </a: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chemeClr val="tx1"/>
                </a:solidFill>
              </a:rPr>
              <a:t>При   этом   важную   роль   играет руководство и включение в  сюжетно-ролевую игру взрослого: воспитателя или родителя.</a:t>
            </a:r>
          </a:p>
          <a:p>
            <a:pPr>
              <a:lnSpc>
                <a:spcPct val="80000"/>
              </a:lnSpc>
            </a:pPr>
            <a:endParaRPr lang="ru-RU" sz="2800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252538"/>
          </a:xfrm>
        </p:spPr>
        <p:txBody>
          <a:bodyPr/>
          <a:lstStyle/>
          <a:p>
            <a:r>
              <a:rPr lang="ru-RU" sz="3600" b="1" smtClean="0">
                <a:solidFill>
                  <a:schemeClr val="tx1"/>
                </a:solidFill>
              </a:rPr>
              <a:t>Игра игрой сменяется, Кончается игра. Но дружба не кончается Ура! Ура! Ура! </a:t>
            </a:r>
          </a:p>
        </p:txBody>
      </p:sp>
      <p:pic>
        <p:nvPicPr>
          <p:cNvPr id="25602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2852738"/>
            <a:ext cx="3822700" cy="3024187"/>
          </a:xfrm>
        </p:spPr>
      </p:pic>
      <p:pic>
        <p:nvPicPr>
          <p:cNvPr id="25603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2852738"/>
            <a:ext cx="3894138" cy="3011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5035550"/>
          </a:xfrm>
        </p:spPr>
        <p:txBody>
          <a:bodyPr/>
          <a:lstStyle/>
          <a:p>
            <a:r>
              <a:rPr lang="ru-RU" b="1" smtClean="0">
                <a:solidFill>
                  <a:schemeClr val="tx1"/>
                </a:solidFill>
              </a:rPr>
              <a:t>Спасибо за 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1"/>
          <p:cNvSpPr>
            <a:spLocks noGrp="1"/>
          </p:cNvSpPr>
          <p:nvPr>
            <p:ph idx="1"/>
          </p:nvPr>
        </p:nvSpPr>
        <p:spPr>
          <a:xfrm>
            <a:off x="971551" y="1052513"/>
            <a:ext cx="7200850" cy="2520503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            Игра   –  это  огромное  светлое   окно, через которое в духовный мир ребенка вливается живительный поток представлений,   понятий   об   окружающем   мире.   Игра   –   это   искра, зажигающая огонек пытливости и любознательности. 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В . А . Сухомлинский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>
          <a:xfrm>
            <a:off x="611188" y="620713"/>
            <a:ext cx="431800" cy="360362"/>
          </a:xfrm>
        </p:spPr>
        <p:txBody>
          <a:bodyPr/>
          <a:lstStyle/>
          <a:p>
            <a:endParaRPr lang="ru-RU" sz="40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7624" y="3573016"/>
            <a:ext cx="5409574" cy="3029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395288" y="333375"/>
            <a:ext cx="431800" cy="142875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971550" y="620713"/>
            <a:ext cx="7129463" cy="2376487"/>
          </a:xfrm>
        </p:spPr>
        <p:txBody>
          <a:bodyPr/>
          <a:lstStyle/>
          <a:p>
            <a:r>
              <a:rPr lang="ru-RU" b="1" smtClean="0">
                <a:solidFill>
                  <a:schemeClr val="tx1"/>
                </a:solidFill>
                <a:latin typeface="Times New Roman" pitchFamily="18" charset="0"/>
              </a:rPr>
              <a:t>     В жизни ребёнка дошкольного возраста игра занимает одно из ведущих мест. Игра для него – основной вид деятельности, форма организации жизни детей, средство всестороннего развития.</a:t>
            </a:r>
            <a:endParaRPr lang="ru-RU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2492896"/>
            <a:ext cx="6120680" cy="4063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69900" y="188913"/>
            <a:ext cx="7772400" cy="1524000"/>
          </a:xfrm>
        </p:spPr>
        <p:txBody>
          <a:bodyPr/>
          <a:lstStyle/>
          <a:p>
            <a:r>
              <a:rPr lang="ru-RU" b="1" smtClean="0">
                <a:solidFill>
                  <a:schemeClr val="tx1"/>
                </a:solidFill>
              </a:rPr>
              <a:t>Актуальность </a:t>
            </a:r>
            <a:r>
              <a:rPr lang="ru-RU" b="1" smtClean="0"/>
              <a:t>  </a:t>
            </a:r>
          </a:p>
        </p:txBody>
      </p:sp>
      <p:sp>
        <p:nvSpPr>
          <p:cNvPr id="15362" name="Текст 2"/>
          <p:cNvSpPr>
            <a:spLocks noGrp="1"/>
          </p:cNvSpPr>
          <p:nvPr>
            <p:ph type="body" idx="1"/>
          </p:nvPr>
        </p:nvSpPr>
        <p:spPr>
          <a:xfrm>
            <a:off x="250825" y="2708275"/>
            <a:ext cx="3889375" cy="2160588"/>
          </a:xfrm>
        </p:spPr>
        <p:txBody>
          <a:bodyPr>
            <a:normAutofit fontScale="85000" lnSpcReduction="20000"/>
          </a:bodyPr>
          <a:lstStyle/>
          <a:p>
            <a:r>
              <a:rPr lang="ru-RU" b="1" smtClean="0">
                <a:solidFill>
                  <a:schemeClr val="tx1"/>
                </a:solidFill>
              </a:rPr>
              <a:t>Формирование   коммуникативных   навыков   влияет   на   общее психическое развитие ребенка, совместную   деятельность   детей   (сюжетно-ролевую   игру), развивает познавательную активность, является источником   дополнительных   впечатлений,   ярких   положительных эмоциональных переживаний.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355976" y="1342355"/>
            <a:ext cx="4427984" cy="48965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684213" y="620713"/>
            <a:ext cx="7772400" cy="1524000"/>
          </a:xfrm>
        </p:spPr>
        <p:txBody>
          <a:bodyPr/>
          <a:lstStyle/>
          <a:p>
            <a:r>
              <a:rPr lang="ru-RU" b="1" smtClean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0113" y="-458788"/>
            <a:ext cx="6921500" cy="5616576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sz="2400" b="1" smtClean="0">
                <a:solidFill>
                  <a:schemeClr val="tx1"/>
                </a:solidFill>
              </a:rPr>
              <a:t>ЦЕЛЬ:  изучить   влияние   сюжетно-ролевой </a:t>
            </a:r>
          </a:p>
          <a:p>
            <a:pPr algn="l">
              <a:lnSpc>
                <a:spcPct val="80000"/>
              </a:lnSpc>
            </a:pPr>
            <a:r>
              <a:rPr lang="ru-RU" sz="2400" b="1" smtClean="0">
                <a:solidFill>
                  <a:schemeClr val="tx1"/>
                </a:solidFill>
              </a:rPr>
              <a:t>              игры   на   формирование </a:t>
            </a:r>
          </a:p>
          <a:p>
            <a:pPr algn="l">
              <a:lnSpc>
                <a:spcPct val="80000"/>
              </a:lnSpc>
            </a:pPr>
            <a:r>
              <a:rPr lang="ru-RU" sz="2400" b="1" smtClean="0">
                <a:solidFill>
                  <a:schemeClr val="tx1"/>
                </a:solidFill>
              </a:rPr>
              <a:t>              коммуникативных навыков детей </a:t>
            </a:r>
          </a:p>
          <a:p>
            <a:pPr algn="l">
              <a:lnSpc>
                <a:spcPct val="80000"/>
              </a:lnSpc>
            </a:pPr>
            <a:r>
              <a:rPr lang="ru-RU" sz="2400" b="1" smtClean="0">
                <a:solidFill>
                  <a:schemeClr val="tx1"/>
                </a:solidFill>
              </a:rPr>
              <a:t>              среднего дошкольного возраста.</a:t>
            </a:r>
          </a:p>
          <a:p>
            <a:pPr algn="l">
              <a:lnSpc>
                <a:spcPct val="80000"/>
              </a:lnSpc>
            </a:pPr>
            <a:r>
              <a:rPr lang="ru-RU" sz="2400" b="1" smtClean="0">
                <a:solidFill>
                  <a:schemeClr val="tx1"/>
                </a:solidFill>
              </a:rPr>
              <a:t>ОБЪЕКТ: формирование коммуникативных </a:t>
            </a:r>
          </a:p>
          <a:p>
            <a:pPr algn="l">
              <a:lnSpc>
                <a:spcPct val="80000"/>
              </a:lnSpc>
            </a:pPr>
            <a:r>
              <a:rPr lang="ru-RU" sz="2400" b="1" smtClean="0">
                <a:solidFill>
                  <a:schemeClr val="tx1"/>
                </a:solidFill>
              </a:rPr>
              <a:t>                  навыков детей дошкольного </a:t>
            </a:r>
          </a:p>
          <a:p>
            <a:pPr algn="l">
              <a:lnSpc>
                <a:spcPct val="80000"/>
              </a:lnSpc>
            </a:pPr>
            <a:r>
              <a:rPr lang="ru-RU" sz="2400" b="1" smtClean="0">
                <a:solidFill>
                  <a:schemeClr val="tx1"/>
                </a:solidFill>
              </a:rPr>
              <a:t>                  возраста.</a:t>
            </a:r>
          </a:p>
          <a:p>
            <a:pPr algn="l">
              <a:lnSpc>
                <a:spcPct val="80000"/>
              </a:lnSpc>
            </a:pPr>
            <a:r>
              <a:rPr lang="ru-RU" sz="2400" b="1" smtClean="0">
                <a:solidFill>
                  <a:schemeClr val="tx1"/>
                </a:solidFill>
              </a:rPr>
              <a:t>ПРЕДМЕТ:  сюжетно-ролевая   игра   как   </a:t>
            </a:r>
          </a:p>
          <a:p>
            <a:pPr algn="l">
              <a:lnSpc>
                <a:spcPct val="80000"/>
              </a:lnSpc>
            </a:pPr>
            <a:r>
              <a:rPr lang="ru-RU" sz="2400" b="1" smtClean="0">
                <a:solidFill>
                  <a:schemeClr val="tx1"/>
                </a:solidFill>
              </a:rPr>
              <a:t>                   средство   формирования </a:t>
            </a:r>
          </a:p>
          <a:p>
            <a:pPr algn="l">
              <a:lnSpc>
                <a:spcPct val="80000"/>
              </a:lnSpc>
            </a:pPr>
            <a:r>
              <a:rPr lang="ru-RU" sz="2400" b="1" smtClean="0">
                <a:solidFill>
                  <a:schemeClr val="tx1"/>
                </a:solidFill>
              </a:rPr>
              <a:t>                   коммуникативных навыков детей </a:t>
            </a:r>
          </a:p>
          <a:p>
            <a:pPr algn="l">
              <a:lnSpc>
                <a:spcPct val="80000"/>
              </a:lnSpc>
            </a:pPr>
            <a:r>
              <a:rPr lang="ru-RU" sz="2400" b="1" smtClean="0">
                <a:solidFill>
                  <a:schemeClr val="tx1"/>
                </a:solidFill>
              </a:rPr>
              <a:t>                   среднего дошкольного возраста.</a:t>
            </a:r>
          </a:p>
          <a:p>
            <a:pPr>
              <a:lnSpc>
                <a:spcPct val="80000"/>
              </a:lnSpc>
            </a:pPr>
            <a:r>
              <a:rPr lang="ru-RU" sz="500" smtClean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1. Раскрыть   динамику   формирования   коммуникативных   навыков дошкольников.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2. Выявить сущность и особенности сюжетно-ролевой игры.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3. Изучить возможности сюжетно-ролевой игры в формировании коммуникативных навыков детей среднего дошкольного возраста.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4. Экспериментально проверить возможности сюжетно-ролевой игры как средства формирования коммуникативных навыков детей.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tx1"/>
                </a:solidFill>
              </a:rPr>
              <a:t>Задачи: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00113" y="2060575"/>
            <a:ext cx="7407275" cy="34512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ru-RU" b="1" smtClean="0">
                <a:solidFill>
                  <a:schemeClr val="tx1"/>
                </a:solidFill>
              </a:rPr>
              <a:t>Формирование   коммуникативных   навыков   в   сюжетно- ролевой игре детей среднего дошкольного возраста будет успешным, если: </a:t>
            </a:r>
          </a:p>
          <a:p>
            <a:pPr>
              <a:lnSpc>
                <a:spcPct val="90000"/>
              </a:lnSpc>
            </a:pPr>
            <a:r>
              <a:rPr lang="ru-RU" b="1" smtClean="0">
                <a:solidFill>
                  <a:schemeClr val="tx1"/>
                </a:solidFill>
              </a:rPr>
              <a:t>- дети будут обучены диалогическому общению;</a:t>
            </a:r>
          </a:p>
          <a:p>
            <a:pPr>
              <a:lnSpc>
                <a:spcPct val="90000"/>
              </a:lnSpc>
            </a:pPr>
            <a:r>
              <a:rPr lang="ru-RU" b="1" smtClean="0">
                <a:solidFill>
                  <a:schemeClr val="tx1"/>
                </a:solidFill>
              </a:rPr>
              <a:t>- воспитатель   будет   руководить   сюжетом   игр,  обращая внимания на различные формы коммуникации в игре.</a:t>
            </a:r>
          </a:p>
          <a:p>
            <a:pPr>
              <a:lnSpc>
                <a:spcPct val="90000"/>
              </a:lnSpc>
            </a:pPr>
            <a:endParaRPr lang="ru-RU" smtClean="0"/>
          </a:p>
        </p:txBody>
      </p:sp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tx1"/>
                </a:solidFill>
              </a:rPr>
              <a:t>Гипотеза: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1"/>
          <p:cNvSpPr>
            <a:spLocks noGrp="1"/>
          </p:cNvSpPr>
          <p:nvPr>
            <p:ph idx="1"/>
          </p:nvPr>
        </p:nvSpPr>
        <p:spPr>
          <a:xfrm>
            <a:off x="611188" y="2565400"/>
            <a:ext cx="5645150" cy="2481263"/>
          </a:xfrm>
        </p:spPr>
        <p:txBody>
          <a:bodyPr/>
          <a:lstStyle/>
          <a:p>
            <a:r>
              <a:rPr lang="ru-RU" b="1" smtClean="0">
                <a:solidFill>
                  <a:schemeClr val="tx1"/>
                </a:solidFill>
              </a:rPr>
              <a:t>- желание вступать в контакт, </a:t>
            </a:r>
          </a:p>
          <a:p>
            <a:r>
              <a:rPr lang="ru-RU" b="1" smtClean="0">
                <a:solidFill>
                  <a:schemeClr val="tx1"/>
                </a:solidFill>
              </a:rPr>
              <a:t>- умение организовать общение, </a:t>
            </a:r>
          </a:p>
          <a:p>
            <a:r>
              <a:rPr lang="ru-RU" b="1" smtClean="0">
                <a:solidFill>
                  <a:schemeClr val="tx1"/>
                </a:solidFill>
              </a:rPr>
              <a:t>- знание норм и правил при общении.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chemeClr val="tx1"/>
                </a:solidFill>
              </a:rPr>
              <a:t>Коммуникативные  навыки  включают в себя: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088" y="981075"/>
            <a:ext cx="7408862" cy="47466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endParaRPr lang="ru-RU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1000" smtClean="0"/>
          </a:p>
          <a:p>
            <a:pPr>
              <a:lnSpc>
                <a:spcPct val="80000"/>
              </a:lnSpc>
            </a:pPr>
            <a:endParaRPr lang="ru-RU" sz="1000" smtClean="0"/>
          </a:p>
          <a:p>
            <a:pPr>
              <a:lnSpc>
                <a:spcPct val="80000"/>
              </a:lnSpc>
            </a:pPr>
            <a:endParaRPr lang="ru-RU" sz="1000" smtClean="0"/>
          </a:p>
          <a:p>
            <a:pPr>
              <a:lnSpc>
                <a:spcPct val="80000"/>
              </a:lnSpc>
            </a:pPr>
            <a:endParaRPr lang="ru-RU" sz="1000" smtClean="0"/>
          </a:p>
          <a:p>
            <a:pPr>
              <a:lnSpc>
                <a:spcPct val="80000"/>
              </a:lnSpc>
            </a:pPr>
            <a:endParaRPr lang="ru-RU" sz="1000" smtClean="0"/>
          </a:p>
          <a:p>
            <a:pPr>
              <a:lnSpc>
                <a:spcPct val="80000"/>
              </a:lnSpc>
            </a:pPr>
            <a:endParaRPr lang="ru-RU" sz="1000" smtClean="0"/>
          </a:p>
          <a:p>
            <a:pPr>
              <a:lnSpc>
                <a:spcPct val="80000"/>
              </a:lnSpc>
            </a:pPr>
            <a:endParaRPr lang="ru-RU" sz="1000" smtClean="0"/>
          </a:p>
          <a:p>
            <a:pPr>
              <a:lnSpc>
                <a:spcPct val="80000"/>
              </a:lnSpc>
            </a:pPr>
            <a:endParaRPr lang="ru-RU" sz="1000" smtClean="0"/>
          </a:p>
          <a:p>
            <a:pPr>
              <a:lnSpc>
                <a:spcPct val="80000"/>
              </a:lnSpc>
            </a:pPr>
            <a:endParaRPr lang="ru-RU" sz="1000" smtClean="0"/>
          </a:p>
          <a:p>
            <a:pPr>
              <a:lnSpc>
                <a:spcPct val="80000"/>
              </a:lnSpc>
            </a:pPr>
            <a:endParaRPr lang="ru-RU" sz="1000" smtClean="0"/>
          </a:p>
        </p:txBody>
      </p:sp>
      <p:sp>
        <p:nvSpPr>
          <p:cNvPr id="20482" name="Заголовок 2"/>
          <p:cNvSpPr>
            <a:spLocks noGrp="1"/>
          </p:cNvSpPr>
          <p:nvPr>
            <p:ph type="title"/>
          </p:nvPr>
        </p:nvSpPr>
        <p:spPr>
          <a:xfrm>
            <a:off x="611188" y="338138"/>
            <a:ext cx="8075612" cy="4891087"/>
          </a:xfrm>
        </p:spPr>
        <p:txBody>
          <a:bodyPr/>
          <a:lstStyle/>
          <a:p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</a:rPr>
              <a:t>Для   формирования   коммуникативных   навыков   дошкольников необходимо   подготавливать   или   совершенствовать   игровую   деятельность детей. Важную роль в этом играет организация педагогом сюжетно-ролевой игры и ее руководство: предложение детям нового сюжета, роли, показ, как можно играть.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169</TotalTime>
  <Words>512</Words>
  <Application>Microsoft Office PowerPoint</Application>
  <PresentationFormat>Экран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Развитие  коммуникативных  навыков детей дошкольного возраста в игровой деятельности. </vt:lpstr>
      <vt:lpstr>Презентация PowerPoint</vt:lpstr>
      <vt:lpstr>Презентация PowerPoint</vt:lpstr>
      <vt:lpstr>Актуальность   </vt:lpstr>
      <vt:lpstr>  </vt:lpstr>
      <vt:lpstr>Задачи: </vt:lpstr>
      <vt:lpstr>Гипотеза: </vt:lpstr>
      <vt:lpstr> Коммуникативные  навыки  включают в себя: </vt:lpstr>
      <vt:lpstr>Для   формирования   коммуникативных   навыков   дошкольников необходимо   подготавливать   или   совершенствовать   игровую   деятельность детей. Важную роль в этом играет организация педагогом сюжетно-ролевой игры и ее руководство: предложение детям нового сюжета, роли, показ, как можно играть. </vt:lpstr>
      <vt:lpstr>Презентация PowerPoint</vt:lpstr>
      <vt:lpstr>«Парикмахерская»  </vt:lpstr>
      <vt:lpstr>«Магазин»</vt:lpstr>
      <vt:lpstr>«Больница» </vt:lpstr>
      <vt:lpstr>В сюжетно-ролевой игре формируется умение подчиняться правилам и следовать   им,   совместно   планировать   действия   игры   в   общении   и разворачивать игровое действие. </vt:lpstr>
      <vt:lpstr>ВВЫВОДЫ</vt:lpstr>
      <vt:lpstr>Игра игрой сменяется, Кончается игра. Но дружба не кончается Ура! Ура! Ура! </vt:lpstr>
      <vt:lpstr>Спасибо за внимание 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 коммуникативных  навыков детей дошкольного возраста в игровой деятельности.</dc:title>
  <dc:creator>user</dc:creator>
  <cp:lastModifiedBy>user</cp:lastModifiedBy>
  <cp:revision>13</cp:revision>
  <dcterms:created xsi:type="dcterms:W3CDTF">2016-11-03T19:14:28Z</dcterms:created>
  <dcterms:modified xsi:type="dcterms:W3CDTF">2016-11-07T15:02:41Z</dcterms:modified>
</cp:coreProperties>
</file>