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1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2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CA57-1F19-4908-A190-D4D8AC306385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096C4-0A52-4100-8368-E76D59CB4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52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1CC40-9D69-467E-933F-DF7F08AF22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10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9A92-E4F3-443F-A284-4BCADDBDB9CB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2%20&#1090;&#1091;&#1088;%20&#1073;&#1077;&#1079;%20&#1086;&#1090;&#1074;&#1077;&#1090;&#1086;&#1074;.pptx" TargetMode="External"/><Relationship Id="rId7" Type="http://schemas.openxmlformats.org/officeDocument/2006/relationships/hyperlink" Target="2%20&#1090;&#1091;&#1088;%20&#1086;&#1090;&#1074;&#1077;&#1090;&#1099;.pptx" TargetMode="External"/><Relationship Id="rId2" Type="http://schemas.openxmlformats.org/officeDocument/2006/relationships/hyperlink" Target="1%20&#1090;&#1091;&#1088;%20&#1073;&#1077;&#1079;%20&#1086;&#1090;&#1074;&#1077;&#1090;&#1086;&#1074;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1%20&#1090;&#1091;&#1088;%20&#1086;&#1090;&#1074;&#1077;&#1090;&#1099;.pptx" TargetMode="External"/><Relationship Id="rId10" Type="http://schemas.openxmlformats.org/officeDocument/2006/relationships/image" Target="../media/image4.png"/><Relationship Id="rId4" Type="http://schemas.openxmlformats.org/officeDocument/2006/relationships/hyperlink" Target="3%20&#1090;&#1091;&#1088;%20&#1073;&#1077;&#1079;%20&#1086;&#1090;&#1074;&#1077;&#1090;&#1086;&#1074;.pptx" TargetMode="External"/><Relationship Id="rId9" Type="http://schemas.openxmlformats.org/officeDocument/2006/relationships/hyperlink" Target="3%20&#1090;&#1091;&#1088;%20&#1086;&#1090;&#1074;&#1077;&#1090;&#1099;.ppt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84784"/>
            <a:ext cx="78488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anose="02050604050505020204" pitchFamily="18" charset="0"/>
              </a:rPr>
              <a:t>Математический турнир</a:t>
            </a:r>
          </a:p>
          <a:p>
            <a:pPr algn="ctr">
              <a:defRPr/>
            </a:pPr>
            <a:endParaRPr lang="ru-RU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anose="02050604050505020204" pitchFamily="18" charset="0"/>
              </a:rPr>
              <a:t>7 класс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528" y="1412776"/>
            <a:ext cx="72008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7</a:t>
            </a:r>
            <a:r>
              <a:rPr kumimoji="0" lang="ru-RU" sz="4400" i="0" u="none" strike="noStrike" kern="1200" normalizeH="0" baseline="0" noProof="0" dirty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j-ea"/>
                <a:cs typeface="+mj-cs"/>
              </a:rPr>
              <a:t>. У отца Мэри пять дочерей. Первую зовут </a:t>
            </a:r>
            <a:r>
              <a:rPr kumimoji="0" lang="ru-RU" sz="4400" i="0" u="none" strike="noStrike" kern="1200" normalizeH="0" baseline="0" noProof="0" dirty="0" err="1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j-ea"/>
                <a:cs typeface="+mj-cs"/>
              </a:rPr>
              <a:t>Жажа</a:t>
            </a:r>
            <a:r>
              <a:rPr kumimoji="0" lang="ru-RU" sz="4400" i="0" u="none" strike="noStrike" kern="1200" normalizeH="0" baseline="0" noProof="0" dirty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j-ea"/>
                <a:cs typeface="+mj-cs"/>
              </a:rPr>
              <a:t>,</a:t>
            </a:r>
            <a:r>
              <a:rPr kumimoji="0" lang="ru-RU" sz="4400" i="0" u="none" strike="noStrike" kern="1200" normalizeH="0" noProof="0" dirty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j-ea"/>
                <a:cs typeface="+mj-cs"/>
              </a:rPr>
              <a:t> вторую – </a:t>
            </a:r>
            <a:r>
              <a:rPr kumimoji="0" lang="ru-RU" sz="4400" i="0" u="none" strike="noStrike" kern="1200" normalizeH="0" noProof="0" dirty="0" err="1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j-ea"/>
                <a:cs typeface="+mj-cs"/>
              </a:rPr>
              <a:t>Жеже</a:t>
            </a:r>
            <a:r>
              <a:rPr kumimoji="0" lang="ru-RU" sz="4400" i="0" u="none" strike="noStrike" kern="1200" normalizeH="0" noProof="0" dirty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j-ea"/>
                <a:cs typeface="+mj-cs"/>
              </a:rPr>
              <a:t>, третью – Жижи, четвертую  - </a:t>
            </a:r>
            <a:r>
              <a:rPr kumimoji="0" lang="ru-RU" sz="4400" i="0" u="none" strike="noStrike" kern="1200" normalizeH="0" noProof="0" dirty="0" err="1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j-ea"/>
                <a:cs typeface="+mj-cs"/>
              </a:rPr>
              <a:t>Жожо</a:t>
            </a:r>
            <a:r>
              <a:rPr kumimoji="0" lang="ru-RU" sz="4400" i="0" u="none" strike="noStrike" kern="1200" normalizeH="0" noProof="0" dirty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j-ea"/>
                <a:cs typeface="+mj-cs"/>
              </a:rPr>
              <a:t>. Как зовут пятую </a:t>
            </a:r>
            <a:r>
              <a:rPr kumimoji="0" lang="ru-RU" sz="4400" i="0" u="none" strike="noStrike" kern="1200" normalizeH="0" baseline="0" noProof="0" dirty="0" smtClean="0">
                <a:solidFill>
                  <a:schemeClr val="accent3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j-ea"/>
                <a:cs typeface="+mj-cs"/>
              </a:rPr>
              <a:t>?</a:t>
            </a:r>
            <a:endParaRPr kumimoji="0" lang="ru-RU" sz="900" i="0" u="none" strike="noStrike" kern="1200" normalizeH="0" baseline="0" noProof="0" dirty="0" smtClean="0">
              <a:solidFill>
                <a:schemeClr val="accent3">
                  <a:lumMod val="50000"/>
                </a:schemeClr>
              </a:solidFill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4869160"/>
            <a:ext cx="6715172" cy="1637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Мэри  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6203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40568" y="21328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  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8. Периметр – это …?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00506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Сумма длин всех сторон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412776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9. Арифметическое действие из семи букв?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365104"/>
            <a:ext cx="6429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Деление</a:t>
            </a:r>
            <a:endParaRPr lang="ru-RU" sz="66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24744"/>
            <a:ext cx="7740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10. Как называется вторая степень числа? 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40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933056"/>
            <a:ext cx="642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Квадрат</a:t>
            </a:r>
          </a:p>
        </p:txBody>
      </p:sp>
    </p:spTree>
    <p:extLst>
      <p:ext uri="{BB962C8B-B14F-4D97-AF65-F5344CB8AC3E}">
        <p14:creationId xmlns:p14="http://schemas.microsoft.com/office/powerpoint/2010/main" xmlns="" val="40754767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4704"/>
            <a:ext cx="7236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11. В коробке сидят 8 котят. Сколько нужно взять коробок, чтобы рассадить их по два в каждую?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endParaRPr lang="ru-RU" sz="48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653136"/>
            <a:ext cx="642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3 коробки</a:t>
            </a:r>
            <a:endParaRPr lang="ru-RU" sz="48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2487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24744"/>
            <a:ext cx="64294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12. Кате 4 года, а Тане 7 лет. Сколько лет будет Тане, когда Кате будет 7 лет?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157192"/>
            <a:ext cx="642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10 лет</a:t>
            </a:r>
            <a:endParaRPr lang="ru-RU" sz="48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4031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68760"/>
            <a:ext cx="7740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13.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 остановке подъехали: троллейбус, автобус и трамвай. В каком порядке они стоят, если автобус — не первый, а трамвай – не третий и не первый?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373216"/>
            <a:ext cx="6429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Троллейбус, трамвай, автобус</a:t>
            </a:r>
          </a:p>
        </p:txBody>
      </p:sp>
    </p:spTree>
    <p:extLst>
      <p:ext uri="{BB962C8B-B14F-4D97-AF65-F5344CB8AC3E}">
        <p14:creationId xmlns:p14="http://schemas.microsoft.com/office/powerpoint/2010/main" xmlns="" val="27949128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24744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14. Целая дыня и </a:t>
            </a:r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пол-дыни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весят 3 кг. Сколько весит целая дыня?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5000636"/>
            <a:ext cx="642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2 килограмма</a:t>
            </a:r>
            <a:endParaRPr lang="ru-RU" sz="48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8721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12776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15. Для танца дети стали парами. Оглядевшись, Ира насчитала 6 пар сзади себя и 5 – впереди. Сколько всего детей вышло танцевать?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5445224"/>
            <a:ext cx="642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24 ребенка </a:t>
            </a:r>
            <a:endParaRPr lang="ru-RU" sz="54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2039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000240"/>
            <a:ext cx="8136904" cy="36560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F227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Второй тур</a:t>
            </a:r>
            <a:br>
              <a:rPr kumimoji="0" lang="ru-RU" sz="6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F227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6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F227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«Страницы </a:t>
            </a:r>
            <a:r>
              <a:rPr kumimoji="0" lang="ru-RU" sz="60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F227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истории</a:t>
            </a:r>
            <a:r>
              <a:rPr kumimoji="0" lang="ru-RU" sz="6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F227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»</a:t>
            </a:r>
            <a:endParaRPr kumimoji="0" lang="ru-RU" sz="60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F227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pres?slideindex=1&amp;slidetitle="/>
          </p:cNvPr>
          <p:cNvSpPr txBox="1">
            <a:spLocks/>
          </p:cNvSpPr>
          <p:nvPr/>
        </p:nvSpPr>
        <p:spPr>
          <a:xfrm>
            <a:off x="467544" y="692696"/>
            <a:ext cx="660198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ПЕРВЫЙ ТУР</a:t>
            </a:r>
            <a:br>
              <a:rPr kumimoji="0" lang="ru-RU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«ПРОЩЕ ПРОСТОГО»</a:t>
            </a: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>
            <a:hlinkClick r:id="rId3" action="ppaction://hlinkpres?slideindex=1&amp;slidetitle="/>
          </p:cNvPr>
          <p:cNvSpPr txBox="1">
            <a:spLocks/>
          </p:cNvSpPr>
          <p:nvPr/>
        </p:nvSpPr>
        <p:spPr>
          <a:xfrm>
            <a:off x="-180528" y="2420888"/>
            <a:ext cx="7920880" cy="1716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Второй тур</a:t>
            </a:r>
            <a:br>
              <a:rPr kumimoji="0" lang="ru-RU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«Страницы </a:t>
            </a:r>
            <a:r>
              <a:rPr kumimoji="0" lang="ru-RU" sz="54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истории</a:t>
            </a:r>
            <a:r>
              <a:rPr kumimoji="0" lang="ru-RU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5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>
            <a:hlinkClick r:id="rId4" action="ppaction://hlinkpres?slideindex=1&amp;slidetitle="/>
          </p:cNvPr>
          <p:cNvSpPr txBox="1">
            <a:spLocks/>
          </p:cNvSpPr>
          <p:nvPr/>
        </p:nvSpPr>
        <p:spPr>
          <a:xfrm>
            <a:off x="714348" y="4725144"/>
            <a:ext cx="659395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ТРЕТИЙ</a:t>
            </a:r>
            <a:r>
              <a:rPr kumimoji="0" lang="ru-RU" sz="5400" b="1" i="0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ТУР </a:t>
            </a:r>
            <a:r>
              <a:rPr kumimoji="0" lang="ru-RU" sz="5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«ПРОРЕШАЙКА»</a:t>
            </a:r>
            <a:endParaRPr kumimoji="0" lang="ru-RU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Картинки по запросу картинки png школа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1234428" cy="154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и png школа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327" y="2132856"/>
            <a:ext cx="1087954" cy="13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ртинки png школа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7679"/>
            <a:ext cx="1665482" cy="16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869160"/>
            <a:ext cx="7139136" cy="1728192"/>
          </a:xfrm>
        </p:spPr>
        <p:txBody>
          <a:bodyPr>
            <a:normAutofit/>
          </a:bodyPr>
          <a:lstStyle/>
          <a:p>
            <a:pPr marL="0" indent="711200" algn="ctr"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0</a:t>
            </a:r>
          </a:p>
          <a:p>
            <a:pPr marL="0" indent="711200" algn="just"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Вместо цифры они использовали слово «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nulla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».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260648"/>
            <a:ext cx="691276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711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1. Единственное число, которое невозможно отобразить с помощью римских цифр.</a:t>
            </a:r>
          </a:p>
        </p:txBody>
      </p:sp>
      <p:pic>
        <p:nvPicPr>
          <p:cNvPr id="13314" name="Picture 2" descr="Картинки по запросу римские циф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381" y="1844824"/>
            <a:ext cx="4750555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149080"/>
            <a:ext cx="6912768" cy="2088232"/>
          </a:xfrm>
        </p:spPr>
        <p:txBody>
          <a:bodyPr>
            <a:normAutofit fontScale="85000" lnSpcReduction="10000"/>
          </a:bodyPr>
          <a:lstStyle/>
          <a:p>
            <a:pPr marL="0" indent="719138" algn="just">
              <a:buNone/>
            </a:pPr>
            <a:r>
              <a:rPr lang="ru-RU" sz="33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2. Знаете ли вы, что собрание сочинений этого ученого составляет 75 больших томов, и если каждый день переписывать по 10 часов его работы, то не хватит 76 лет? </a:t>
            </a:r>
          </a:p>
        </p:txBody>
      </p:sp>
      <p:sp>
        <p:nvSpPr>
          <p:cNvPr id="54276" name="AutoShape 4" descr="Картинки по запросу пифаг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Картинки по запросу пифаг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539552" y="3212976"/>
            <a:ext cx="183569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Леонард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ЭЙЛЕР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3203848" y="3212976"/>
            <a:ext cx="19442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Рене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ДЕКАРТ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724128" y="3140968"/>
            <a:ext cx="18722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Франсуа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ВИЕТ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56322" name="Picture 2" descr="Картинки по запросу эйлер 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232248" cy="2936875"/>
          </a:xfrm>
          <a:prstGeom prst="rect">
            <a:avLst/>
          </a:prstGeom>
          <a:noFill/>
        </p:spPr>
      </p:pic>
      <p:pic>
        <p:nvPicPr>
          <p:cNvPr id="5632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0648"/>
            <a:ext cx="2381250" cy="2914650"/>
          </a:xfrm>
          <a:prstGeom prst="rect">
            <a:avLst/>
          </a:prstGeom>
          <a:noFill/>
        </p:spPr>
      </p:pic>
      <p:pic>
        <p:nvPicPr>
          <p:cNvPr id="56326" name="Picture 6" descr="Картинки по запросу франсуа виет портрет"/>
          <p:cNvPicPr>
            <a:picLocks noChangeAspect="1" noChangeArrowheads="1"/>
          </p:cNvPicPr>
          <p:nvPr/>
        </p:nvPicPr>
        <p:blipFill>
          <a:blip r:embed="rId4" cstate="print"/>
          <a:srcRect r="5734"/>
          <a:stretch>
            <a:fillRect/>
          </a:stretch>
        </p:blipFill>
        <p:spPr bwMode="auto">
          <a:xfrm>
            <a:off x="5508105" y="260648"/>
            <a:ext cx="2304255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10" grpId="0"/>
      <p:bldP spid="11" grpId="0"/>
      <p:bldP spid="11" grpId="1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5229200"/>
            <a:ext cx="2843808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Картина 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18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Кустодиева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 Б.М., 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Купец, 1918 г.</a:t>
            </a:r>
            <a:endParaRPr lang="ru-RU" sz="18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200800" cy="2880320"/>
          </a:xfrm>
        </p:spPr>
        <p:txBody>
          <a:bodyPr>
            <a:normAutofit lnSpcReduction="10000"/>
          </a:bodyPr>
          <a:lstStyle/>
          <a:p>
            <a:pPr marL="0" indent="900113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3. Этот предмет привез во Францию и написал о них французский математик Жан Виктор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Понселе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(1788-1867), находившийся в России в плену после отечественной войны1812 года. Он был восхищен простотой и удобством этого прибора и содействовал его распространению в Европе. Что это за предмет?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8370" name="Picture 2" descr="https://upload.wikimedia.org/wikipedia/commons/0/0d/%D0%9A%D1%83%D1%81%D1%82%D0%BE%D0%B4%D0%B8%D0%B5%D0%B2_-_%D0%9A%D1%83%D0%BF%D0%B5%D1%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1944216" cy="2539967"/>
          </a:xfrm>
          <a:prstGeom prst="rect">
            <a:avLst/>
          </a:prstGeom>
          <a:noFill/>
        </p:spPr>
      </p:pic>
      <p:pic>
        <p:nvPicPr>
          <p:cNvPr id="58372" name="Picture 4" descr="Картинки по запросу ИСТОРИЯ ДЕРЕВЯННЫХ СЧЕ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924944"/>
            <a:ext cx="1728192" cy="2367624"/>
          </a:xfrm>
          <a:prstGeom prst="rect">
            <a:avLst/>
          </a:prstGeom>
          <a:noFill/>
        </p:spPr>
      </p:pic>
      <p:sp>
        <p:nvSpPr>
          <p:cNvPr id="16386" name="AutoShape 2" descr="Картинки по запросу Жан Виктор Понсе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Жан Виктор Понсе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Картинки по запросу Жан Виктор Понсел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281" t="17640" r="5512" b="10541"/>
          <a:stretch>
            <a:fillRect/>
          </a:stretch>
        </p:blipFill>
        <p:spPr bwMode="auto">
          <a:xfrm>
            <a:off x="467544" y="2852936"/>
            <a:ext cx="2448272" cy="236527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3528" y="5157192"/>
            <a:ext cx="29523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Жан Виктор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Понселе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, 1.07.1788-22.12.1867, французский математик, механик и инженер, создатель проективной геометрии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212976"/>
            <a:ext cx="3240360" cy="86409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Александр Сергеевич ПУШКИН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42" name="Picture 2" descr="Картинки по запросу пушкин 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544217" cy="2958562"/>
          </a:xfrm>
          <a:prstGeom prst="rect">
            <a:avLst/>
          </a:prstGeom>
          <a:noFill/>
        </p:spPr>
      </p:pic>
      <p:pic>
        <p:nvPicPr>
          <p:cNvPr id="10244" name="Picture 4" descr="Картинки по запросу лев николаевич толстой портрет"/>
          <p:cNvPicPr>
            <a:picLocks noChangeAspect="1" noChangeArrowheads="1"/>
          </p:cNvPicPr>
          <p:nvPr/>
        </p:nvPicPr>
        <p:blipFill>
          <a:blip r:embed="rId3" cstate="print"/>
          <a:srcRect t="12693"/>
          <a:stretch>
            <a:fillRect/>
          </a:stretch>
        </p:blipFill>
        <p:spPr bwMode="auto">
          <a:xfrm>
            <a:off x="3059832" y="249896"/>
            <a:ext cx="2376264" cy="2963080"/>
          </a:xfrm>
          <a:prstGeom prst="rect">
            <a:avLst/>
          </a:prstGeom>
          <a:noFill/>
        </p:spPr>
      </p:pic>
      <p:pic>
        <p:nvPicPr>
          <p:cNvPr id="10246" name="Picture 6" descr="Картинки по запросу ломоносов портр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2328193" cy="3003369"/>
          </a:xfrm>
          <a:prstGeom prst="rect">
            <a:avLst/>
          </a:prstGeom>
          <a:noFill/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07504" y="3933056"/>
            <a:ext cx="720080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630238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4. Кто из этих знаменитых людей сделал интересное и меткое «арифметическое» сравнение, что человек подобен дроби, числитель которой есть то, что человек представляет собой, а знаменатель – то, что он думает о себе.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627784" y="3212976"/>
            <a:ext cx="32403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Лев Николаевич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ТОЛСТОЙ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5292080" y="3212976"/>
            <a:ext cx="32403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Михаил Васильевич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ЛОМОНОСОВ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p"/>
      <p:bldP spid="53253" grpId="1" build="p"/>
      <p:bldP spid="7" grpId="0"/>
      <p:bldP spid="9" grpId="0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149080"/>
            <a:ext cx="6768752" cy="1944216"/>
          </a:xfrm>
        </p:spPr>
        <p:txBody>
          <a:bodyPr>
            <a:normAutofit/>
          </a:bodyPr>
          <a:lstStyle/>
          <a:p>
            <a:pPr marL="0" indent="536575" algn="just">
              <a:lnSpc>
                <a:spcPct val="90000"/>
              </a:lnSpc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5. Учёный, который в свои 7 лет вывел формулу для вычисления суммы первых 100 натуральных чисел.                </a:t>
            </a:r>
          </a:p>
        </p:txBody>
      </p:sp>
      <p:sp>
        <p:nvSpPr>
          <p:cNvPr id="54276" name="AutoShape 4" descr="Картинки по запросу пифаг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Картинки по запросу пифаг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3212976"/>
            <a:ext cx="32403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Пьер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ФЕРМА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627784" y="3212976"/>
            <a:ext cx="32403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Леонард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ЭЙЛЕР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292080" y="3212976"/>
            <a:ext cx="32403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Карл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ГАУСС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41986" name="Picture 2" descr="Картинки по запросу карл гау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286000" cy="2914650"/>
          </a:xfrm>
          <a:prstGeom prst="rect">
            <a:avLst/>
          </a:prstGeom>
          <a:noFill/>
        </p:spPr>
      </p:pic>
      <p:pic>
        <p:nvPicPr>
          <p:cNvPr id="41988" name="Picture 4" descr="Картинки по запросу леонард эйл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0647"/>
            <a:ext cx="2304256" cy="2882951"/>
          </a:xfrm>
          <a:prstGeom prst="rect">
            <a:avLst/>
          </a:prstGeom>
          <a:noFill/>
        </p:spPr>
      </p:pic>
      <p:pic>
        <p:nvPicPr>
          <p:cNvPr id="4199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1"/>
            <a:ext cx="2016224" cy="29200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10" grpId="0"/>
      <p:bldP spid="10" grpId="1"/>
      <p:bldP spid="11" grpId="0"/>
      <p:bldP spid="11" grpId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4437112"/>
            <a:ext cx="5040560" cy="1944216"/>
          </a:xfrm>
        </p:spPr>
        <p:txBody>
          <a:bodyPr>
            <a:normAutofit/>
          </a:bodyPr>
          <a:lstStyle/>
          <a:p>
            <a:pPr marL="0" indent="536575" algn="just">
              <a:lnSpc>
                <a:spcPct val="90000"/>
              </a:lnSpc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6. Кто из математиков составил таблицу простых чисел?</a:t>
            </a:r>
          </a:p>
        </p:txBody>
      </p:sp>
      <p:sp>
        <p:nvSpPr>
          <p:cNvPr id="54276" name="AutoShape 4" descr="Картинки по запросу пифаг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Картинки по запросу пифаг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3789040"/>
            <a:ext cx="324036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АРХИМЕД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627784" y="3789040"/>
            <a:ext cx="324036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ЭРАТОСФЕН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220072" y="3717032"/>
            <a:ext cx="324036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ПИФАГОР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46082" name="Picture 2" descr="Картинки по запросу портрет эратосфен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0E6E4"/>
              </a:clrFrom>
              <a:clrTo>
                <a:srgbClr val="E0E6E4">
                  <a:alpha val="0"/>
                </a:srgbClr>
              </a:clrTo>
            </a:clrChange>
          </a:blip>
          <a:srcRect l="62185" t="1676" r="2022" b="37696"/>
          <a:stretch>
            <a:fillRect/>
          </a:stretch>
        </p:blipFill>
        <p:spPr bwMode="auto">
          <a:xfrm>
            <a:off x="3059832" y="188640"/>
            <a:ext cx="2304256" cy="3421471"/>
          </a:xfrm>
          <a:prstGeom prst="rect">
            <a:avLst/>
          </a:prstGeom>
          <a:noFill/>
        </p:spPr>
      </p:pic>
      <p:pic>
        <p:nvPicPr>
          <p:cNvPr id="4608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60648"/>
            <a:ext cx="2771572" cy="3312368"/>
          </a:xfrm>
          <a:prstGeom prst="rect">
            <a:avLst/>
          </a:prstGeom>
          <a:noFill/>
        </p:spPr>
      </p:pic>
      <p:pic>
        <p:nvPicPr>
          <p:cNvPr id="46086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520280" cy="3360374"/>
          </a:xfrm>
          <a:prstGeom prst="rect">
            <a:avLst/>
          </a:prstGeom>
          <a:noFill/>
        </p:spPr>
      </p:pic>
      <p:pic>
        <p:nvPicPr>
          <p:cNvPr id="46088" name="Picture 8" descr="Картинки по запросу таблица простых чисе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1691680" cy="24578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10" grpId="0"/>
      <p:bldP spid="10" grpId="1"/>
      <p:bldP spid="11" grpId="0"/>
      <p:bldP spid="12" grpId="0"/>
      <p:bldP spid="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149080"/>
            <a:ext cx="7139136" cy="864096"/>
          </a:xfrm>
        </p:spPr>
        <p:txBody>
          <a:bodyPr>
            <a:normAutofit/>
          </a:bodyPr>
          <a:lstStyle/>
          <a:p>
            <a:pPr marL="0" indent="7191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7. Кому из них принадлежат слова: «Числа правят миром»?</a:t>
            </a:r>
          </a:p>
        </p:txBody>
      </p:sp>
      <p:sp>
        <p:nvSpPr>
          <p:cNvPr id="54276" name="AutoShape 4" descr="Картинки по запросу пифаг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Картинки по запросу пифаг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80" name="Picture 8" descr="Картинки по запросу пифаг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535612" cy="2863578"/>
          </a:xfrm>
          <a:prstGeom prst="rect">
            <a:avLst/>
          </a:prstGeom>
          <a:noFill/>
        </p:spPr>
      </p:pic>
      <p:pic>
        <p:nvPicPr>
          <p:cNvPr id="54282" name="Picture 10" descr="Картинки по запросу архимед 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2656"/>
            <a:ext cx="2236612" cy="2880320"/>
          </a:xfrm>
          <a:prstGeom prst="rect">
            <a:avLst/>
          </a:prstGeom>
          <a:noFill/>
        </p:spPr>
      </p:pic>
      <p:pic>
        <p:nvPicPr>
          <p:cNvPr id="54284" name="Picture 12" descr="Картинки по запросу евклид портр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2495550" cy="2962276"/>
          </a:xfrm>
          <a:prstGeom prst="rect">
            <a:avLst/>
          </a:prstGeom>
          <a:noFill/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3212976"/>
            <a:ext cx="32403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ПИФАГОР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627784" y="3212976"/>
            <a:ext cx="32403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АРХИМЕД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292080" y="3212976"/>
            <a:ext cx="32403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ЕВКЛИД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640"/>
            <a:ext cx="6984776" cy="2880320"/>
          </a:xfrm>
        </p:spPr>
        <p:txBody>
          <a:bodyPr>
            <a:noAutofit/>
          </a:bodyPr>
          <a:lstStyle/>
          <a:p>
            <a:pPr marL="0" indent="623888" algn="just">
              <a:buNone/>
            </a:pPr>
            <a:r>
              <a:rPr lang="ru-RU" sz="23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8. Метрическая система — общее название международной десятичной системы единиц, основанной на использовании метра и килограмма (СИ)</a:t>
            </a:r>
            <a:r>
              <a:rPr lang="ru-RU" sz="2300" dirty="0" smtClean="0"/>
              <a:t>  </a:t>
            </a:r>
            <a:r>
              <a:rPr lang="ru-RU" sz="23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выросла из постановлений, принятых в 1791 и 1795 годах по определению метра как одной десятимиллионной доли одной четверти земного меридиана от Северного полюса до экватора. </a:t>
            </a:r>
          </a:p>
          <a:p>
            <a:pPr marL="0" indent="623888" algn="just">
              <a:buNone/>
            </a:pPr>
            <a:r>
              <a:rPr lang="ru-RU" sz="23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В какой стране вышли эти постановления?</a:t>
            </a:r>
          </a:p>
        </p:txBody>
      </p:sp>
      <p:sp>
        <p:nvSpPr>
          <p:cNvPr id="54276" name="AutoShape 4" descr="Картинки по запросу пифаг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Картинки по запросу пифаг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2" name="Picture 4" descr="Картинки по запросу Метрическая система"/>
          <p:cNvPicPr>
            <a:picLocks noChangeAspect="1" noChangeArrowheads="1"/>
          </p:cNvPicPr>
          <p:nvPr/>
        </p:nvPicPr>
        <p:blipFill>
          <a:blip r:embed="rId2" cstate="print"/>
          <a:srcRect t="2043" r="26" b="3969"/>
          <a:stretch>
            <a:fillRect/>
          </a:stretch>
        </p:blipFill>
        <p:spPr bwMode="auto">
          <a:xfrm>
            <a:off x="251520" y="4509120"/>
            <a:ext cx="3622315" cy="1872208"/>
          </a:xfrm>
          <a:prstGeom prst="rect">
            <a:avLst/>
          </a:prstGeom>
          <a:noFill/>
        </p:spPr>
      </p:pic>
      <p:pic>
        <p:nvPicPr>
          <p:cNvPr id="2050" name="Picture 2" descr="Картинки по запросу фран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2304256" cy="2304256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3968" y="6093296"/>
            <a:ext cx="2520280" cy="459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6238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Франция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77072"/>
            <a:ext cx="7200800" cy="2160240"/>
          </a:xfrm>
        </p:spPr>
        <p:txBody>
          <a:bodyPr>
            <a:noAutofit/>
          </a:bodyPr>
          <a:lstStyle/>
          <a:p>
            <a:pPr marL="0" indent="623888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9. Он любил фильмы с участием Чарли Чаплина. Однажды он написал в письме Чаплину: «Ваш фильм «Золотая лихорадка» понятен всему миру, и Вы несомненно станете известным человеком». Кто он?</a:t>
            </a:r>
          </a:p>
        </p:txBody>
      </p:sp>
      <p:sp>
        <p:nvSpPr>
          <p:cNvPr id="54276" name="AutoShape 4" descr="Картинки по запросу пифаг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Картинки по запросу пифаг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3501008"/>
            <a:ext cx="32403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Вильгельм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РЕНТГЕН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627784" y="3501008"/>
            <a:ext cx="32403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Никола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ТЕСЛА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292080" y="3501008"/>
            <a:ext cx="324036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Альберт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1600" b="1" noProof="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ЭЙНШТЕЙН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47106" name="Picture 2" descr="Картинки по запросу эйнште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20688"/>
            <a:ext cx="3103202" cy="2851067"/>
          </a:xfrm>
          <a:prstGeom prst="rect">
            <a:avLst/>
          </a:prstGeom>
          <a:noFill/>
        </p:spPr>
      </p:pic>
      <p:pic>
        <p:nvPicPr>
          <p:cNvPr id="47108" name="Picture 4" descr="Картинки по запросу никола тес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20688"/>
            <a:ext cx="2232248" cy="2891121"/>
          </a:xfrm>
          <a:prstGeom prst="rect">
            <a:avLst/>
          </a:prstGeom>
          <a:noFill/>
        </p:spPr>
      </p:pic>
      <p:pic>
        <p:nvPicPr>
          <p:cNvPr id="4711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2160240" cy="28424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10" grpId="0"/>
      <p:bldP spid="10" grpId="1"/>
      <p:bldP spid="11" grpId="0"/>
      <p:bldP spid="11" grpId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052736"/>
            <a:ext cx="6457968" cy="365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Третий тур</a:t>
            </a:r>
            <a:br>
              <a:rPr kumimoji="0" lang="ru-RU" sz="60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60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«Прорешайка»</a:t>
            </a:r>
            <a:endParaRPr kumimoji="0" lang="ru-RU" sz="6000" b="1" i="0" u="none" strike="noStrike" kern="1200" spc="50" normalizeH="0" baseline="0" noProof="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28736"/>
            <a:ext cx="7056784" cy="365602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Первый тур</a:t>
            </a:r>
            <a:br>
              <a:rPr lang="ru-RU" sz="6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ru-RU" sz="6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«Проще простого»</a:t>
            </a:r>
            <a:endParaRPr lang="ru-RU" sz="6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824" y="3645024"/>
            <a:ext cx="5114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Ответ: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90 рублей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85728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0238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1. Чтобы купить 4 порции мороженного, Коле не хватает 60 рублей. Он купил 3 порции, и у него осталось 30 рублей. Сколько рублей стоит порция мороженного?                   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2" name="Picture 2" descr="Картинки по запросу мороженное"/>
          <p:cNvPicPr>
            <a:picLocks noChangeAspect="1" noChangeArrowheads="1"/>
          </p:cNvPicPr>
          <p:nvPr/>
        </p:nvPicPr>
        <p:blipFill>
          <a:blip r:embed="rId2" cstate="print"/>
          <a:srcRect l="12501" r="12195"/>
          <a:stretch>
            <a:fillRect/>
          </a:stretch>
        </p:blipFill>
        <p:spPr bwMode="auto">
          <a:xfrm>
            <a:off x="539552" y="3140968"/>
            <a:ext cx="3508094" cy="29116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96552" y="364502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Ответ: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24 раза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0238" algn="just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2. Электронные часы показывают два числа: часы и минуты, например 15:20. Сколько раз в сутки (24 часа) они показывают два одинаковых числа?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Картинки по запросу электронные часы"/>
          <p:cNvPicPr>
            <a:picLocks noChangeAspect="1" noChangeArrowheads="1"/>
          </p:cNvPicPr>
          <p:nvPr/>
        </p:nvPicPr>
        <p:blipFill>
          <a:blip r:embed="rId2" cstate="print"/>
          <a:srcRect t="14823" b="16001"/>
          <a:stretch>
            <a:fillRect/>
          </a:stretch>
        </p:blipFill>
        <p:spPr bwMode="auto">
          <a:xfrm>
            <a:off x="3059832" y="2780928"/>
            <a:ext cx="5357813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76604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3573016"/>
            <a:ext cx="2293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Ответ: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24 маленьких кубика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234" y="332656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0238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3. Деревянный кубик с ребром 4 сантиметра распилили на одинаковые кубики с ребром 1 сантиметр. Сколько получилось маленьких кубиков с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одной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цветной гранью?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Картинки по запросу деревянный желтый куб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5080751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68819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6021288"/>
            <a:ext cx="799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Ответ: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мудрецу 97 лет</a:t>
            </a:r>
            <a:endParaRPr lang="ru-RU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404664"/>
            <a:ext cx="6768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4. Мудрец говорит: «Я прожил 44 года, 44 месяца, 44 недели, 44 дня и 44 часа». Сколько ему сейчас лет?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4104456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15593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436510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Ответ: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25 учеников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684076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5. Учеников повели на экскурсию. Когда их построили парами, то один ученик остался без пары. Тогда их стали строить тройками, затем четвертками, и каждый  раз один ученик оставался лишним. Только когда их построили пятерками, то лишних учеников не осталось. Сколько было учеников?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3528392" cy="2495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37069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7984" y="436510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Ответ: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 кг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6. На одну чашу весов положили кусок сыра, а на другую - ¾ такого же куска и еще ¾ кг. Установилось равновесие. Какова масса куска сыра?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3992488" cy="3992489"/>
          </a:xfrm>
          <a:prstGeom prst="rect">
            <a:avLst/>
          </a:prstGeom>
          <a:noFill/>
        </p:spPr>
      </p:pic>
      <p:pic>
        <p:nvPicPr>
          <p:cNvPr id="9" name="Рисунок 8" descr="Похожее изображение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11" t="1815" r="21821" b="11694"/>
          <a:stretch>
            <a:fillRect/>
          </a:stretch>
        </p:blipFill>
        <p:spPr bwMode="auto">
          <a:xfrm>
            <a:off x="683568" y="4437112"/>
            <a:ext cx="720080" cy="84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11" t="1815" r="21821" b="11694"/>
          <a:stretch>
            <a:fillRect/>
          </a:stretch>
        </p:blipFill>
        <p:spPr bwMode="auto">
          <a:xfrm>
            <a:off x="3851920" y="4725144"/>
            <a:ext cx="576064" cy="48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гиря для весов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725144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64384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293096"/>
            <a:ext cx="3131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Ответ: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деду 55, отцу 35,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сыну 10 лет.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7. 	Деду, отцу и сыну вместе 100 лет. Отцу и сыну вместе 45 лет. Сын моложе отца на 25 лет. Сколько кому лет?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 descr="Картинки по запросу дед отец и сын"/>
          <p:cNvPicPr/>
          <p:nvPr/>
        </p:nvPicPr>
        <p:blipFill>
          <a:blip r:embed="rId2" cstate="print">
            <a:clrChange>
              <a:clrFrom>
                <a:srgbClr val="F0F5BD"/>
              </a:clrFrom>
              <a:clrTo>
                <a:srgbClr val="F0F5BD">
                  <a:alpha val="0"/>
                </a:srgbClr>
              </a:clrTo>
            </a:clrChange>
          </a:blip>
          <a:srcRect t="23469"/>
          <a:stretch>
            <a:fillRect/>
          </a:stretch>
        </p:blipFill>
        <p:spPr bwMode="auto">
          <a:xfrm>
            <a:off x="3563888" y="2420888"/>
            <a:ext cx="534647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96605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37890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Ответ: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9 место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8. В забеге участвовал 41 спортсмен. Число спортсменов, прибежавших раньше Васи, в 4 раза меньше числа тех, кто прибежал позже него. Какое место занял Вася?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14269"/>
          <a:stretch>
            <a:fillRect/>
          </a:stretch>
        </p:blipFill>
        <p:spPr bwMode="auto">
          <a:xfrm>
            <a:off x="611560" y="2996952"/>
            <a:ext cx="5168611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43909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077072"/>
            <a:ext cx="716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Ответ: Люси </a:t>
            </a:r>
            <a:endParaRPr lang="ru-RU" sz="3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9. Адам собрал меньше грибов чем Мартин, но больше, чем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Сьюзен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. Дана собрала больше, чем Мартин, и меньше, чем Люси. Кто из них собрал больше всего грибов? </a:t>
            </a:r>
          </a:p>
        </p:txBody>
      </p:sp>
      <p:pic>
        <p:nvPicPr>
          <p:cNvPr id="2050" name="Picture 2" descr="Картинки по запросу три друга пошли за гриб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2664296" cy="2019537"/>
          </a:xfrm>
          <a:prstGeom prst="rect">
            <a:avLst/>
          </a:prstGeom>
          <a:noFill/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653136"/>
            <a:ext cx="2505075" cy="1819276"/>
          </a:xfrm>
          <a:prstGeom prst="rect">
            <a:avLst/>
          </a:prstGeom>
          <a:noFill/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653136"/>
            <a:ext cx="2322662" cy="1848272"/>
          </a:xfrm>
          <a:prstGeom prst="rect">
            <a:avLst/>
          </a:prstGeom>
          <a:noFill/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140968"/>
            <a:ext cx="2286000" cy="1790701"/>
          </a:xfrm>
          <a:prstGeom prst="rect">
            <a:avLst/>
          </a:prstGeom>
          <a:noFill/>
        </p:spPr>
      </p:pic>
      <p:pic>
        <p:nvPicPr>
          <p:cNvPr id="2058" name="Picture 10" descr="Картинки по запросу три друга пошли за грибами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204864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99206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9952" y="3933056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Ответ: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10 мальчиков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10. В классе 30 учеников. Они сели за парты по двое так, что каждый мальчик сидит с девочкой, и ровно половина девочек сидит с мальчиками. Сколько в классе мальчиков?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Картинки по запросу ученики сидят за партам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852936"/>
            <a:ext cx="3876675" cy="36957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352928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1. Результат деления?</a:t>
            </a:r>
            <a:endParaRPr lang="ru-RU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429000"/>
            <a:ext cx="5904656" cy="757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Частное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3284418" cy="18002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Математика - это язык, на котором написана книга природы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3689648"/>
            <a:ext cx="5328592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Галилео Галилей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1564-1642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выдающийся итальянский ученый, автор большого количества важных астрономических открытий, математик, основатель экспериментальной физики, создатель основ классической механики</a:t>
            </a:r>
            <a:endParaRPr kumimoji="0" lang="ru-RU" sz="2000" b="1" i="0" u="none" strike="noStrike" kern="1200" spc="50" normalizeH="0" baseline="0" noProof="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3" name="Picture 2" descr="https://image.jimcdn.com/app/cms/image/transf/dimension=120x1024:format=jpg/path/s67a760ade8703dbe/image/iba0286341a062b26/version/1420740138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2821538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352928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2.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Сотая часть числа?</a:t>
            </a:r>
            <a:r>
              <a:rPr lang="ru-RU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endParaRPr lang="ru-RU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3717032"/>
            <a:ext cx="3888432" cy="757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Процент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5494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3. Сумма углов треугольника?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4000504"/>
            <a:ext cx="4032448" cy="864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180°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44824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4. Сколько граней у куба?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3861048"/>
            <a:ext cx="1712232" cy="7263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6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10950"/>
            <a:ext cx="2880320" cy="27919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252536" y="1412776"/>
            <a:ext cx="81953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5.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Луч, который выходит из вершины угла, и делит его пополам?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2290" name="Picture 2" descr="Картинки по запросу биссектриса угла"/>
          <p:cNvPicPr>
            <a:picLocks noChangeAspect="1" noChangeArrowheads="1"/>
          </p:cNvPicPr>
          <p:nvPr/>
        </p:nvPicPr>
        <p:blipFill>
          <a:blip r:embed="rId3" cstate="print"/>
          <a:srcRect l="3739" t="4471" r="4652" b="8763"/>
          <a:stretch>
            <a:fillRect/>
          </a:stretch>
        </p:blipFill>
        <p:spPr bwMode="auto">
          <a:xfrm>
            <a:off x="2123728" y="3645024"/>
            <a:ext cx="3528392" cy="27950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412776"/>
            <a:ext cx="7215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6. Какое число делится на все числа без остатка?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4071942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875</Words>
  <Application>Microsoft Office PowerPoint</Application>
  <PresentationFormat>Экран (4:3)</PresentationFormat>
  <Paragraphs>115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Первый тур «Проще простого»</vt:lpstr>
      <vt:lpstr>1. Результат деления?</vt:lpstr>
      <vt:lpstr>2. Сотая часть числа? </vt:lpstr>
      <vt:lpstr>3. Сумма углов треугольника?</vt:lpstr>
      <vt:lpstr>4. Сколько граней у куба?</vt:lpstr>
      <vt:lpstr>Слайд 8</vt:lpstr>
      <vt:lpstr>Слайд 9</vt:lpstr>
      <vt:lpstr>        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Картина  Кустодиева Б.М.,  Купец, 1918 г.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«Математика - это язык, на котором написана книга природы»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Мама</cp:lastModifiedBy>
  <cp:revision>65</cp:revision>
  <dcterms:created xsi:type="dcterms:W3CDTF">2014-07-09T08:33:20Z</dcterms:created>
  <dcterms:modified xsi:type="dcterms:W3CDTF">2017-08-09T12:22:42Z</dcterms:modified>
</cp:coreProperties>
</file>