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sldIdLst>
    <p:sldId id="272" r:id="rId2"/>
    <p:sldId id="260" r:id="rId3"/>
    <p:sldId id="266" r:id="rId4"/>
    <p:sldId id="261" r:id="rId5"/>
    <p:sldId id="262" r:id="rId6"/>
    <p:sldId id="268" r:id="rId7"/>
    <p:sldId id="269" r:id="rId8"/>
    <p:sldId id="263" r:id="rId9"/>
    <p:sldId id="265" r:id="rId10"/>
    <p:sldId id="271" r:id="rId11"/>
    <p:sldId id="264" r:id="rId12"/>
    <p:sldId id="286" r:id="rId13"/>
    <p:sldId id="287" r:id="rId14"/>
    <p:sldId id="288" r:id="rId15"/>
    <p:sldId id="289" r:id="rId16"/>
    <p:sldId id="297" r:id="rId17"/>
    <p:sldId id="290" r:id="rId18"/>
    <p:sldId id="298" r:id="rId19"/>
    <p:sldId id="292" r:id="rId20"/>
    <p:sldId id="293" r:id="rId21"/>
    <p:sldId id="294" r:id="rId22"/>
    <p:sldId id="295" r:id="rId23"/>
    <p:sldId id="296" r:id="rId24"/>
    <p:sldId id="299" r:id="rId25"/>
    <p:sldId id="300" r:id="rId26"/>
    <p:sldId id="301" r:id="rId27"/>
    <p:sldId id="302" r:id="rId28"/>
    <p:sldId id="303" r:id="rId29"/>
    <p:sldId id="304" r:id="rId30"/>
    <p:sldId id="305" r:id="rId31"/>
    <p:sldId id="306" r:id="rId32"/>
    <p:sldId id="316" r:id="rId33"/>
    <p:sldId id="308" r:id="rId34"/>
    <p:sldId id="309" r:id="rId35"/>
    <p:sldId id="310" r:id="rId36"/>
    <p:sldId id="311" r:id="rId37"/>
    <p:sldId id="312" r:id="rId38"/>
    <p:sldId id="313" r:id="rId39"/>
    <p:sldId id="314" r:id="rId40"/>
    <p:sldId id="315" r:id="rId41"/>
    <p:sldId id="317" r:id="rId42"/>
    <p:sldId id="318" r:id="rId43"/>
    <p:sldId id="319" r:id="rId44"/>
    <p:sldId id="321" r:id="rId45"/>
    <p:sldId id="320" r:id="rId46"/>
    <p:sldId id="273" r:id="rId47"/>
    <p:sldId id="274" r:id="rId48"/>
    <p:sldId id="275" r:id="rId49"/>
    <p:sldId id="276" r:id="rId50"/>
    <p:sldId id="277" r:id="rId51"/>
    <p:sldId id="291" r:id="rId52"/>
    <p:sldId id="278" r:id="rId53"/>
    <p:sldId id="279" r:id="rId54"/>
    <p:sldId id="283" r:id="rId55"/>
    <p:sldId id="280" r:id="rId56"/>
    <p:sldId id="281" r:id="rId57"/>
    <p:sldId id="282" r:id="rId58"/>
    <p:sldId id="284" r:id="rId59"/>
    <p:sldId id="285" r:id="rId6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6"/>
    <a:srgbClr val="FF7C80"/>
    <a:srgbClr val="00D29B"/>
    <a:srgbClr val="FFCC99"/>
    <a:srgbClr val="FFCCFF"/>
    <a:srgbClr val="F6FCD6"/>
    <a:srgbClr val="F3CFDC"/>
    <a:srgbClr val="FFDA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06" autoAdjust="0"/>
    <p:restoredTop sz="90929"/>
  </p:normalViewPr>
  <p:slideViewPr>
    <p:cSldViewPr>
      <p:cViewPr>
        <p:scale>
          <a:sx n="100" d="100"/>
          <a:sy n="100" d="100"/>
        </p:scale>
        <p:origin x="-270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15F8AAAB-E35C-42F4-BECE-A139F98F48AF}" type="datetimeFigureOut">
              <a:rPr lang="ru-RU"/>
              <a:pPr>
                <a:defRPr/>
              </a:pPr>
              <a:t>15.05.2017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0A29B659-641B-4666-9BBF-911C5D15CF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036981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634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9928181-DCF4-4157-A4DE-B8282D714947}" type="slidenum">
              <a:rPr lang="ru-RU" sz="1200" smtClean="0"/>
              <a:pPr eaLnBrk="1" hangingPunct="1"/>
              <a:t>39</a:t>
            </a:fld>
            <a:endParaRPr lang="ru-RU" sz="120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6BDFB-2212-425F-B130-3317AB8F35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427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9BFCB8-7E81-4902-9DA7-ED79A68C09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6989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3380EE-9CF9-4F85-A3A2-7FC9F01E8C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33265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8E5594-89D2-4E15-A3FC-D77EFA411B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2777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56483B-7B90-4321-9BB8-E860E72DB5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516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BA5A71-5085-4563-B86A-E8A10B7700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8479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303C2D-6FAE-4EC8-8A3A-0D5C93D225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413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3AF088-4BCB-43FF-B6A3-230A62B5CB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358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0A7F36-9F17-4CD5-9584-E10BB3DB5A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59401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F7E569-9523-47AB-B66E-DA33E3DFFE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7820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1B7AD4-87B4-491D-989C-183EDC496C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40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2E356A-6E38-4E47-99CB-7058DA5448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2349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65000"/>
                <a:lumOff val="35000"/>
              </a:schemeClr>
            </a:gs>
            <a:gs pos="50000">
              <a:srgbClr val="FFCC66"/>
            </a:gs>
            <a:gs pos="91000">
              <a:schemeClr val="accent4">
                <a:lumMod val="51000"/>
                <a:lumOff val="49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>
              <a:defRPr/>
            </a:pPr>
            <a:fld id="{3D969652-1396-431A-9EB7-1B805A41AB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85154" y="1285860"/>
            <a:ext cx="7215238" cy="341632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7200" dirty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Gothic" pitchFamily="34" charset="0"/>
              </a:rPr>
              <a:t>Россия</a:t>
            </a:r>
            <a:br>
              <a:rPr lang="ru-RU" sz="7200" dirty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Gothic" pitchFamily="34" charset="0"/>
              </a:rPr>
            </a:br>
            <a:r>
              <a:rPr lang="ru-RU" sz="720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Gothic" pitchFamily="34" charset="0"/>
              </a:rPr>
              <a:t>в </a:t>
            </a:r>
            <a:r>
              <a:rPr lang="ru-RU" sz="720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Gothic" pitchFamily="34" charset="0"/>
              </a:rPr>
              <a:t>начале </a:t>
            </a:r>
            <a:r>
              <a:rPr lang="ru-RU" sz="7200" dirty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Gothic" pitchFamily="34" charset="0"/>
              </a:rPr>
              <a:t/>
            </a:r>
            <a:br>
              <a:rPr lang="ru-RU" sz="7200" dirty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Gothic" pitchFamily="34" charset="0"/>
              </a:rPr>
            </a:br>
            <a:r>
              <a:rPr lang="ru-RU" sz="7200" dirty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Gothic" pitchFamily="34" charset="0"/>
              </a:rPr>
              <a:t>ХХ в.</a:t>
            </a:r>
            <a:endParaRPr lang="ru-RU" sz="7200" dirty="0">
              <a:ln w="11430"/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4"/>
          <p:cNvSpPr txBox="1">
            <a:spLocks noChangeArrowheads="1"/>
          </p:cNvSpPr>
          <p:nvPr/>
        </p:nvSpPr>
        <p:spPr bwMode="auto">
          <a:xfrm>
            <a:off x="1331913" y="1738313"/>
            <a:ext cx="1689100" cy="523875"/>
          </a:xfrm>
          <a:prstGeom prst="rect">
            <a:avLst/>
          </a:prstGeom>
          <a:solidFill>
            <a:srgbClr val="FFCCFF"/>
          </a:solidFill>
          <a:ln w="76200">
            <a:solidFill>
              <a:schemeClr val="hlink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sz="1400">
                <a:latin typeface="Arial Black" pitchFamily="34" charset="0"/>
              </a:rPr>
              <a:t>Крестьяне </a:t>
            </a:r>
          </a:p>
          <a:p>
            <a:pPr algn="ctr" eaLnBrk="1" hangingPunct="1"/>
            <a:r>
              <a:rPr lang="ru-RU" sz="1400">
                <a:latin typeface="Arial Black" pitchFamily="34" charset="0"/>
              </a:rPr>
              <a:t>у биржи труда.</a:t>
            </a:r>
          </a:p>
        </p:txBody>
      </p:sp>
      <p:pic>
        <p:nvPicPr>
          <p:cNvPr id="11268" name="Picture 6" descr="Рисунок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79838" y="260350"/>
            <a:ext cx="4679950" cy="3306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539750" y="3835400"/>
            <a:ext cx="7920038" cy="183673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sz="1800" kern="0" dirty="0">
                <a:latin typeface="Arial Black" pitchFamily="34" charset="0"/>
              </a:rPr>
              <a:t>Среди помещиков по-прежнему велика была доля хозяйств, работающих по старинке и имеющих низкую рентабельность. В деревне остро сказывались две проблемы: </a:t>
            </a:r>
            <a:r>
              <a:rPr lang="ru-RU" sz="1800" i="1" kern="0" dirty="0">
                <a:latin typeface="Arial Black" pitchFamily="34" charset="0"/>
              </a:rPr>
              <a:t>аграрное перенаселение и существование общины,</a:t>
            </a:r>
            <a:r>
              <a:rPr lang="ru-RU" sz="1800" kern="0" dirty="0">
                <a:latin typeface="Arial Black" pitchFamily="34" charset="0"/>
              </a:rPr>
              <a:t> которая, спасая слабых, тормозила сильных, порождала «уравниловку», сдерживала рост благосостояния крестьян.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Grp="1" noChangeArrowheads="1"/>
          </p:cNvSpPr>
          <p:nvPr>
            <p:ph type="title"/>
          </p:nvPr>
        </p:nvSpPr>
        <p:spPr>
          <a:xfrm>
            <a:off x="827088" y="82550"/>
            <a:ext cx="7620000" cy="466725"/>
          </a:xfrm>
          <a:gradFill rotWithShape="0">
            <a:gsLst>
              <a:gs pos="0">
                <a:srgbClr val="6699FF"/>
              </a:gs>
              <a:gs pos="50000">
                <a:srgbClr val="000000"/>
              </a:gs>
              <a:gs pos="100000">
                <a:srgbClr val="6699FF"/>
              </a:gs>
            </a:gsLst>
            <a:lin ang="5400000" scaled="1"/>
          </a:gradFill>
          <a:ln w="76200">
            <a:solidFill>
              <a:schemeClr val="hlink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z="2400" b="1" smtClean="0">
                <a:solidFill>
                  <a:srgbClr val="FFFF00"/>
                </a:solidFill>
              </a:rPr>
              <a:t>Социальное развитие.</a:t>
            </a:r>
          </a:p>
        </p:txBody>
      </p:sp>
      <p:sp>
        <p:nvSpPr>
          <p:cNvPr id="12291" name="Text Box 4"/>
          <p:cNvSpPr txBox="1">
            <a:spLocks noChangeArrowheads="1"/>
          </p:cNvSpPr>
          <p:nvPr/>
        </p:nvSpPr>
        <p:spPr bwMode="auto">
          <a:xfrm>
            <a:off x="1760538" y="1074738"/>
            <a:ext cx="1916112" cy="1169987"/>
          </a:xfrm>
          <a:prstGeom prst="rect">
            <a:avLst/>
          </a:prstGeom>
          <a:solidFill>
            <a:srgbClr val="FFCCFF"/>
          </a:solidFill>
          <a:ln w="76200">
            <a:solidFill>
              <a:schemeClr val="hlink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sz="1400">
                <a:latin typeface="Arial Black" pitchFamily="34" charset="0"/>
              </a:rPr>
              <a:t>В кладовой</a:t>
            </a:r>
          </a:p>
          <a:p>
            <a:pPr algn="ctr" eaLnBrk="1" hangingPunct="1"/>
            <a:r>
              <a:rPr lang="ru-RU" sz="1400">
                <a:latin typeface="Arial Black" pitchFamily="34" charset="0"/>
              </a:rPr>
              <a:t>Петербургского</a:t>
            </a:r>
          </a:p>
          <a:p>
            <a:pPr algn="ctr" eaLnBrk="1" hangingPunct="1"/>
            <a:r>
              <a:rPr lang="ru-RU" sz="1400">
                <a:latin typeface="Arial Black" pitchFamily="34" charset="0"/>
              </a:rPr>
              <a:t>международного</a:t>
            </a:r>
          </a:p>
          <a:p>
            <a:pPr algn="ctr" eaLnBrk="1" hangingPunct="1"/>
            <a:r>
              <a:rPr lang="ru-RU" sz="1400">
                <a:latin typeface="Arial Black" pitchFamily="34" charset="0"/>
              </a:rPr>
              <a:t>коммерческого</a:t>
            </a:r>
          </a:p>
          <a:p>
            <a:pPr algn="ctr" eaLnBrk="1" hangingPunct="1"/>
            <a:r>
              <a:rPr lang="ru-RU" sz="1400">
                <a:latin typeface="Arial Black" pitchFamily="34" charset="0"/>
              </a:rPr>
              <a:t>банка.</a:t>
            </a:r>
          </a:p>
        </p:txBody>
      </p:sp>
      <p:pic>
        <p:nvPicPr>
          <p:cNvPr id="12293" name="Picture 6" descr="Рисунок3"/>
          <p:cNvPicPr>
            <a:picLocks noChangeAspect="1" noChangeArrowheads="1"/>
          </p:cNvPicPr>
          <p:nvPr/>
        </p:nvPicPr>
        <p:blipFill>
          <a:blip r:embed="rId3">
            <a:lum bright="-6000" contrast="6000"/>
          </a:blip>
          <a:srcRect/>
          <a:stretch>
            <a:fillRect/>
          </a:stretch>
        </p:blipFill>
        <p:spPr bwMode="auto">
          <a:xfrm>
            <a:off x="4427538" y="857250"/>
            <a:ext cx="4248150" cy="2695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468313" y="3814763"/>
            <a:ext cx="8207375" cy="23082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1800" kern="0" dirty="0">
                <a:latin typeface="Arial Black" pitchFamily="34" charset="0"/>
              </a:rPr>
              <a:t>Изменения в экономике привели к изменениям в социальной сфере. На ведущие позиции стала выходить  </a:t>
            </a:r>
            <a:r>
              <a:rPr lang="ru-RU" sz="1800" i="1" kern="0" dirty="0">
                <a:latin typeface="Arial Black" pitchFamily="34" charset="0"/>
              </a:rPr>
              <a:t>«новая» буржуазия, </a:t>
            </a:r>
            <a:r>
              <a:rPr lang="ru-RU" sz="1800" kern="0" dirty="0">
                <a:latin typeface="Arial Black" pitchFamily="34" charset="0"/>
              </a:rPr>
              <a:t>связанная с передовыми отраслями. Она сформировалась из государственных  чиновников. </a:t>
            </a:r>
            <a:r>
              <a:rPr lang="ru-RU" sz="1800" i="1" kern="0" dirty="0">
                <a:latin typeface="Arial Black" pitchFamily="34" charset="0"/>
              </a:rPr>
              <a:t>«Старая буржуазия», </a:t>
            </a:r>
            <a:r>
              <a:rPr lang="ru-RU" sz="1800" kern="0" dirty="0">
                <a:latin typeface="Arial Black" pitchFamily="34" charset="0"/>
              </a:rPr>
              <a:t>имевшая купеческие корни, отдавала предпочтение текстильной промышленности, но сохраняла при этом свои экономические позиции. Политическая власть принадлежала дворянам-помещикам, сформировался пролетариат, его численность составила 13 млн. человек.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5"/>
          <p:cNvSpPr txBox="1">
            <a:spLocks noChangeArrowheads="1"/>
          </p:cNvSpPr>
          <p:nvPr/>
        </p:nvSpPr>
        <p:spPr bwMode="auto">
          <a:xfrm>
            <a:off x="2843213" y="2997200"/>
            <a:ext cx="1404937" cy="738188"/>
          </a:xfrm>
          <a:prstGeom prst="rect">
            <a:avLst/>
          </a:prstGeom>
          <a:solidFill>
            <a:srgbClr val="FFCCFF"/>
          </a:solidFill>
          <a:ln w="76200">
            <a:solidFill>
              <a:schemeClr val="hlink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sz="1400">
                <a:latin typeface="Arial Black" pitchFamily="34" charset="0"/>
              </a:rPr>
              <a:t>Император</a:t>
            </a:r>
          </a:p>
          <a:p>
            <a:pPr algn="ctr" eaLnBrk="1" hangingPunct="1"/>
            <a:r>
              <a:rPr lang="ru-RU" sz="1400">
                <a:latin typeface="Arial Black" pitchFamily="34" charset="0"/>
              </a:rPr>
              <a:t>Николай </a:t>
            </a:r>
            <a:r>
              <a:rPr lang="en-US" sz="1400">
                <a:latin typeface="Arial Black" pitchFamily="34" charset="0"/>
              </a:rPr>
              <a:t>II</a:t>
            </a:r>
            <a:endParaRPr lang="ru-RU" sz="1400">
              <a:latin typeface="Arial Black" pitchFamily="34" charset="0"/>
            </a:endParaRPr>
          </a:p>
          <a:p>
            <a:pPr algn="ctr" eaLnBrk="1" hangingPunct="1"/>
            <a:r>
              <a:rPr lang="ru-RU" sz="1400">
                <a:latin typeface="Arial Black" pitchFamily="34" charset="0"/>
              </a:rPr>
              <a:t>(1894-1917).</a:t>
            </a:r>
          </a:p>
        </p:txBody>
      </p:sp>
      <p:sp>
        <p:nvSpPr>
          <p:cNvPr id="13315" name="Rectangle 3"/>
          <p:cNvSpPr txBox="1">
            <a:spLocks noChangeArrowheads="1"/>
          </p:cNvSpPr>
          <p:nvPr/>
        </p:nvSpPr>
        <p:spPr bwMode="auto">
          <a:xfrm>
            <a:off x="755650" y="115888"/>
            <a:ext cx="7620000" cy="539750"/>
          </a:xfrm>
          <a:prstGeom prst="rect">
            <a:avLst/>
          </a:prstGeom>
          <a:gradFill rotWithShape="0">
            <a:gsLst>
              <a:gs pos="0">
                <a:srgbClr val="6699FF"/>
              </a:gs>
              <a:gs pos="50000">
                <a:srgbClr val="000000"/>
              </a:gs>
              <a:gs pos="100000">
                <a:srgbClr val="6699FF"/>
              </a:gs>
            </a:gsLst>
            <a:lin ang="5400000" scaled="1"/>
          </a:gradFill>
          <a:ln w="76200">
            <a:solidFill>
              <a:schemeClr val="hlink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>
                <a:solidFill>
                  <a:srgbClr val="FFFF00"/>
                </a:solidFill>
              </a:rPr>
              <a:t>Внутриполитическое развитие. </a:t>
            </a:r>
          </a:p>
        </p:txBody>
      </p:sp>
      <p:pic>
        <p:nvPicPr>
          <p:cNvPr id="1331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196975"/>
            <a:ext cx="1571625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2"/>
          <a:stretch>
            <a:fillRect/>
          </a:stretch>
        </p:blipFill>
        <p:spPr bwMode="auto">
          <a:xfrm>
            <a:off x="5003800" y="1120775"/>
            <a:ext cx="2857500" cy="277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8" name="Прямоугольник 1"/>
          <p:cNvSpPr>
            <a:spLocks noChangeArrowheads="1"/>
          </p:cNvSpPr>
          <p:nvPr/>
        </p:nvSpPr>
        <p:spPr bwMode="auto">
          <a:xfrm>
            <a:off x="539750" y="4256088"/>
            <a:ext cx="7993063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ru-RU" sz="1800">
                <a:latin typeface="Arial Black" pitchFamily="34" charset="0"/>
              </a:rPr>
              <a:t>В начале XX в. Россия оставалась </a:t>
            </a:r>
            <a:r>
              <a:rPr lang="ru-RU" sz="1800" i="1">
                <a:latin typeface="Arial Black" pitchFamily="34" charset="0"/>
              </a:rPr>
              <a:t>абсолютной монархией</a:t>
            </a:r>
            <a:r>
              <a:rPr lang="ru-RU" sz="1800">
                <a:latin typeface="Arial Black" pitchFamily="34" charset="0"/>
              </a:rPr>
              <a:t>.  Царская власть принималась как данная Богом. Император Николай II был убеждён, что Россия не готова к введению представительных учреждений или конституции. Он заявил, что будет всемерно укреплять устои самодержавия.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685800" y="188913"/>
            <a:ext cx="7772400" cy="719137"/>
          </a:xfrm>
        </p:spPr>
        <p:txBody>
          <a:bodyPr/>
          <a:lstStyle/>
          <a:p>
            <a:r>
              <a:rPr lang="ru-RU" sz="2000" b="1" smtClean="0">
                <a:solidFill>
                  <a:schemeClr val="tx1"/>
                </a:solidFill>
                <a:latin typeface="Arial Black" pitchFamily="34" charset="0"/>
              </a:rPr>
              <a:t>Государственное управление и органы власти в России 1906-1917гг.</a:t>
            </a:r>
          </a:p>
        </p:txBody>
      </p:sp>
      <p:sp>
        <p:nvSpPr>
          <p:cNvPr id="3" name="Прямоугольник 2"/>
          <p:cNvSpPr/>
          <p:nvPr/>
        </p:nvSpPr>
        <p:spPr bwMode="auto">
          <a:xfrm>
            <a:off x="404813" y="2492375"/>
            <a:ext cx="1147762" cy="57626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>
              <a:defRPr/>
            </a:pPr>
            <a:r>
              <a:rPr lang="ru-RU" sz="1400" dirty="0">
                <a:latin typeface="Arial Black" pitchFamily="34" charset="0"/>
              </a:rPr>
              <a:t>Синод</a:t>
            </a:r>
          </a:p>
        </p:txBody>
      </p:sp>
      <p:sp>
        <p:nvSpPr>
          <p:cNvPr id="14340" name="Лента лицом вниз 3"/>
          <p:cNvSpPr>
            <a:spLocks noChangeArrowheads="1"/>
          </p:cNvSpPr>
          <p:nvPr/>
        </p:nvSpPr>
        <p:spPr bwMode="auto">
          <a:xfrm>
            <a:off x="3067050" y="1052513"/>
            <a:ext cx="3017838" cy="863600"/>
          </a:xfrm>
          <a:prstGeom prst="ribbon">
            <a:avLst>
              <a:gd name="adj1" fmla="val 16667"/>
              <a:gd name="adj2" fmla="val 50000"/>
            </a:avLst>
          </a:prstGeom>
          <a:solidFill>
            <a:srgbClr val="FFCCFF"/>
          </a:solidFill>
          <a:ln w="9525" algn="ctr">
            <a:solidFill>
              <a:schemeClr val="tx1"/>
            </a:solidFill>
            <a:round/>
            <a:headEnd/>
            <a:tailEnd/>
          </a:ln>
          <a:effectLst>
            <a:innerShdw blurRad="114300">
              <a:prstClr val="black"/>
            </a:innerShdw>
          </a:effectLst>
        </p:spPr>
        <p:txBody>
          <a:bodyPr anchor="ctr"/>
          <a:lstStyle/>
          <a:p>
            <a:pPr algn="ctr">
              <a:defRPr/>
            </a:pPr>
            <a:r>
              <a:rPr lang="ru-RU" sz="1600">
                <a:latin typeface="Arial Black" pitchFamily="34" charset="0"/>
              </a:rPr>
              <a:t>Император</a:t>
            </a:r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1979613" y="2492375"/>
            <a:ext cx="1147762" cy="57626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>
              <a:defRPr/>
            </a:pPr>
            <a:r>
              <a:rPr lang="ru-RU" sz="1400" dirty="0">
                <a:latin typeface="Arial Black" pitchFamily="34" charset="0"/>
              </a:rPr>
              <a:t>Сенат</a:t>
            </a:r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6684963" y="2492375"/>
            <a:ext cx="1800225" cy="57626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algn="ctr">
              <a:defRPr/>
            </a:pPr>
            <a:r>
              <a:rPr lang="ru-RU" sz="1400" dirty="0">
                <a:latin typeface="Arial Black" pitchFamily="34" charset="0"/>
              </a:rPr>
              <a:t>Императорская</a:t>
            </a:r>
          </a:p>
          <a:p>
            <a:pPr algn="ctr">
              <a:defRPr/>
            </a:pPr>
            <a:r>
              <a:rPr lang="ru-RU" sz="1400" dirty="0">
                <a:latin typeface="Arial Black" pitchFamily="34" charset="0"/>
              </a:rPr>
              <a:t>канцелярия</a:t>
            </a:r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3563938" y="2492375"/>
            <a:ext cx="2303462" cy="57626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algn="ctr">
              <a:defRPr/>
            </a:pPr>
            <a:r>
              <a:rPr lang="ru-RU" sz="1400" dirty="0">
                <a:latin typeface="Arial Black" pitchFamily="34" charset="0"/>
              </a:rPr>
              <a:t>Государственный совет</a:t>
            </a:r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3563938" y="3429000"/>
            <a:ext cx="2303462" cy="57626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algn="ctr">
              <a:defRPr/>
            </a:pPr>
            <a:r>
              <a:rPr lang="ru-RU" sz="1400" dirty="0">
                <a:latin typeface="Arial Black" pitchFamily="34" charset="0"/>
              </a:rPr>
              <a:t>Государственная</a:t>
            </a:r>
          </a:p>
          <a:p>
            <a:pPr algn="ctr">
              <a:defRPr/>
            </a:pPr>
            <a:r>
              <a:rPr lang="ru-RU" sz="1400" dirty="0">
                <a:latin typeface="Arial Black" pitchFamily="34" charset="0"/>
              </a:rPr>
              <a:t>Дума</a:t>
            </a:r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2552700" y="4292600"/>
            <a:ext cx="3314700" cy="57626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algn="ctr">
              <a:defRPr/>
            </a:pPr>
            <a:r>
              <a:rPr lang="ru-RU" sz="1400" dirty="0">
                <a:latin typeface="Arial Black" pitchFamily="34" charset="0"/>
              </a:rPr>
              <a:t>Совет </a:t>
            </a:r>
          </a:p>
          <a:p>
            <a:pPr algn="ctr">
              <a:defRPr/>
            </a:pPr>
            <a:r>
              <a:rPr lang="ru-RU" sz="1400" dirty="0">
                <a:latin typeface="Arial Black" pitchFamily="34" charset="0"/>
              </a:rPr>
              <a:t>министров</a:t>
            </a: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552700" y="5153025"/>
            <a:ext cx="3314700" cy="57626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algn="ctr">
              <a:lnSpc>
                <a:spcPct val="200000"/>
              </a:lnSpc>
              <a:defRPr/>
            </a:pPr>
            <a:r>
              <a:rPr lang="ru-RU" sz="1400" dirty="0">
                <a:latin typeface="Arial Black" pitchFamily="34" charset="0"/>
              </a:rPr>
              <a:t>Министерства</a:t>
            </a: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6516688" y="5300663"/>
            <a:ext cx="1800225" cy="57626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algn="ctr">
              <a:defRPr/>
            </a:pPr>
            <a:r>
              <a:rPr lang="ru-RU" sz="1400" dirty="0">
                <a:latin typeface="Arial Black" pitchFamily="34" charset="0"/>
              </a:rPr>
              <a:t>Корпус</a:t>
            </a:r>
          </a:p>
          <a:p>
            <a:pPr algn="ctr">
              <a:defRPr/>
            </a:pPr>
            <a:r>
              <a:rPr lang="ru-RU" sz="1400" dirty="0">
                <a:latin typeface="Arial Black" pitchFamily="34" charset="0"/>
              </a:rPr>
              <a:t>жандармов</a:t>
            </a:r>
          </a:p>
        </p:txBody>
      </p:sp>
      <p:cxnSp>
        <p:nvCxnSpPr>
          <p:cNvPr id="14366" name="Прямая соединительная линия 14"/>
          <p:cNvCxnSpPr>
            <a:cxnSpLocks noChangeShapeType="1"/>
          </p:cNvCxnSpPr>
          <p:nvPr/>
        </p:nvCxnSpPr>
        <p:spPr bwMode="auto">
          <a:xfrm>
            <a:off x="977900" y="2205038"/>
            <a:ext cx="6607175" cy="0"/>
          </a:xfrm>
          <a:prstGeom prst="line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67" name="Прямая соединительная линия 16"/>
          <p:cNvCxnSpPr>
            <a:cxnSpLocks noChangeShapeType="1"/>
          </p:cNvCxnSpPr>
          <p:nvPr/>
        </p:nvCxnSpPr>
        <p:spPr bwMode="auto">
          <a:xfrm>
            <a:off x="4576763" y="1916113"/>
            <a:ext cx="0" cy="576262"/>
          </a:xfrm>
          <a:prstGeom prst="line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68" name="Прямая соединительная линия 18"/>
          <p:cNvCxnSpPr>
            <a:cxnSpLocks noChangeShapeType="1"/>
          </p:cNvCxnSpPr>
          <p:nvPr/>
        </p:nvCxnSpPr>
        <p:spPr bwMode="auto">
          <a:xfrm>
            <a:off x="977900" y="2205038"/>
            <a:ext cx="0" cy="287337"/>
          </a:xfrm>
          <a:prstGeom prst="line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69" name="Прямая соединительная линия 20"/>
          <p:cNvCxnSpPr>
            <a:cxnSpLocks noChangeShapeType="1"/>
          </p:cNvCxnSpPr>
          <p:nvPr/>
        </p:nvCxnSpPr>
        <p:spPr bwMode="auto">
          <a:xfrm>
            <a:off x="2552700" y="2225675"/>
            <a:ext cx="0" cy="287338"/>
          </a:xfrm>
          <a:prstGeom prst="line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70" name="Прямая соединительная линия 21"/>
          <p:cNvCxnSpPr>
            <a:cxnSpLocks noChangeShapeType="1"/>
          </p:cNvCxnSpPr>
          <p:nvPr/>
        </p:nvCxnSpPr>
        <p:spPr bwMode="auto">
          <a:xfrm>
            <a:off x="7585075" y="2217738"/>
            <a:ext cx="0" cy="288925"/>
          </a:xfrm>
          <a:prstGeom prst="line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71" name="Прямая соединительная линия 23"/>
          <p:cNvCxnSpPr>
            <a:cxnSpLocks noChangeShapeType="1"/>
          </p:cNvCxnSpPr>
          <p:nvPr/>
        </p:nvCxnSpPr>
        <p:spPr bwMode="auto">
          <a:xfrm>
            <a:off x="3348038" y="2225675"/>
            <a:ext cx="0" cy="2066925"/>
          </a:xfrm>
          <a:prstGeom prst="line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72" name="Прямая соединительная линия 25"/>
          <p:cNvCxnSpPr>
            <a:cxnSpLocks noChangeShapeType="1"/>
          </p:cNvCxnSpPr>
          <p:nvPr/>
        </p:nvCxnSpPr>
        <p:spPr bwMode="auto">
          <a:xfrm>
            <a:off x="3348038" y="2781300"/>
            <a:ext cx="215900" cy="0"/>
          </a:xfrm>
          <a:prstGeom prst="line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73" name="Прямая соединительная линия 26"/>
          <p:cNvCxnSpPr>
            <a:cxnSpLocks noChangeShapeType="1"/>
          </p:cNvCxnSpPr>
          <p:nvPr/>
        </p:nvCxnSpPr>
        <p:spPr bwMode="auto">
          <a:xfrm>
            <a:off x="3348038" y="3716338"/>
            <a:ext cx="215900" cy="0"/>
          </a:xfrm>
          <a:prstGeom prst="line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74" name="Прямая соединительная линия 27"/>
          <p:cNvCxnSpPr>
            <a:cxnSpLocks noChangeShapeType="1"/>
          </p:cNvCxnSpPr>
          <p:nvPr/>
        </p:nvCxnSpPr>
        <p:spPr bwMode="auto">
          <a:xfrm>
            <a:off x="3348038" y="4865688"/>
            <a:ext cx="0" cy="287337"/>
          </a:xfrm>
          <a:prstGeom prst="line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75" name="Прямая соединительная линия 31"/>
          <p:cNvCxnSpPr>
            <a:cxnSpLocks noChangeShapeType="1"/>
          </p:cNvCxnSpPr>
          <p:nvPr/>
        </p:nvCxnSpPr>
        <p:spPr bwMode="auto">
          <a:xfrm>
            <a:off x="5867400" y="5440363"/>
            <a:ext cx="649288" cy="0"/>
          </a:xfrm>
          <a:prstGeom prst="line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 txBox="1">
            <a:spLocks noChangeArrowheads="1"/>
          </p:cNvSpPr>
          <p:nvPr/>
        </p:nvSpPr>
        <p:spPr bwMode="auto">
          <a:xfrm>
            <a:off x="755650" y="115888"/>
            <a:ext cx="7620000" cy="792162"/>
          </a:xfrm>
          <a:prstGeom prst="rect">
            <a:avLst/>
          </a:prstGeom>
          <a:gradFill rotWithShape="0">
            <a:gsLst>
              <a:gs pos="0">
                <a:srgbClr val="6699FF"/>
              </a:gs>
              <a:gs pos="50000">
                <a:srgbClr val="000000"/>
              </a:gs>
              <a:gs pos="100000">
                <a:srgbClr val="6699FF"/>
              </a:gs>
            </a:gsLst>
            <a:lin ang="5400000" scaled="1"/>
          </a:gradFill>
          <a:ln w="76200">
            <a:solidFill>
              <a:schemeClr val="hlink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>
                <a:solidFill>
                  <a:srgbClr val="FFFF00"/>
                </a:solidFill>
              </a:rPr>
              <a:t>Внешняя политика.</a:t>
            </a:r>
          </a:p>
          <a:p>
            <a:pPr algn="ctr" eaLnBrk="1" hangingPunct="1"/>
            <a:r>
              <a:rPr lang="ru-RU">
                <a:solidFill>
                  <a:srgbClr val="FFFF00"/>
                </a:solidFill>
              </a:rPr>
              <a:t>Русско-японская война 1904-1905гг. </a:t>
            </a:r>
          </a:p>
        </p:txBody>
      </p:sp>
      <p:sp>
        <p:nvSpPr>
          <p:cNvPr id="15363" name="Text Box 5"/>
          <p:cNvSpPr txBox="1">
            <a:spLocks noChangeArrowheads="1"/>
          </p:cNvSpPr>
          <p:nvPr/>
        </p:nvSpPr>
        <p:spPr bwMode="auto">
          <a:xfrm>
            <a:off x="611188" y="1322388"/>
            <a:ext cx="3743325" cy="2246312"/>
          </a:xfrm>
          <a:prstGeom prst="rect">
            <a:avLst/>
          </a:prstGeom>
          <a:solidFill>
            <a:srgbClr val="FFCCFF"/>
          </a:solidFill>
          <a:ln w="76200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sz="1400">
                <a:latin typeface="Arial Black" pitchFamily="34" charset="0"/>
              </a:rPr>
              <a:t>Российская делегация на Гаагской конференции. </a:t>
            </a:r>
          </a:p>
          <a:p>
            <a:pPr algn="ctr" eaLnBrk="1" hangingPunct="1"/>
            <a:r>
              <a:rPr lang="ru-RU" sz="1400">
                <a:latin typeface="Arial Black" pitchFamily="34" charset="0"/>
              </a:rPr>
              <a:t> Сидят: граф Баранцев, Ф. Ф. Мартенс, Е. Е. Стааль, А. К. Базили, А. Г. Рафалович, Я. Г. Жилинский. </a:t>
            </a:r>
          </a:p>
          <a:p>
            <a:pPr algn="ctr" eaLnBrk="1" hangingPunct="1"/>
            <a:r>
              <a:rPr lang="ru-RU" sz="1400">
                <a:latin typeface="Arial Black" pitchFamily="34" charset="0"/>
              </a:rPr>
              <a:t>Стоят: Н. А. Гурко-Ромейко, И. А. Овчинников, В. М. Гессен, С. П. Шеин, М. Ф. Шиллинг, Н. А. Базили, М. Г. Приклонский.</a:t>
            </a:r>
          </a:p>
        </p:txBody>
      </p:sp>
      <p:pic>
        <p:nvPicPr>
          <p:cNvPr id="1536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038" y="1247775"/>
            <a:ext cx="3713162" cy="239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8313" y="3917950"/>
            <a:ext cx="8135937" cy="23368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sz="1800" dirty="0">
                <a:latin typeface="Arial Black" pitchFamily="34" charset="0"/>
              </a:rPr>
              <a:t>В </a:t>
            </a:r>
            <a:r>
              <a:rPr lang="ru-RU" sz="18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1899г.</a:t>
            </a:r>
            <a:r>
              <a:rPr lang="ru-RU" sz="1800" dirty="0">
                <a:latin typeface="Arial Black" pitchFamily="34" charset="0"/>
              </a:rPr>
              <a:t> Россия выступила с инициативой созвать международную конференцию. Она была созвана в Гааге. Русские предлагали не увеличивать в течение ближайших пяти лет количество войск и расходы военного бюджета. Большая часть европейских держав возражала России. Единственным успехом конференции было принятие декларации о запрещении разрывных пуль, метании взрывчатых снарядов с воздушных шаров и употреблении снарядов с удушливыми газами.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5"/>
          <p:cNvSpPr txBox="1">
            <a:spLocks noChangeArrowheads="1"/>
          </p:cNvSpPr>
          <p:nvPr/>
        </p:nvSpPr>
        <p:spPr bwMode="auto">
          <a:xfrm>
            <a:off x="5827713" y="3860800"/>
            <a:ext cx="1676400" cy="523875"/>
          </a:xfrm>
          <a:prstGeom prst="rect">
            <a:avLst/>
          </a:prstGeom>
          <a:solidFill>
            <a:srgbClr val="FFCCFF"/>
          </a:solidFill>
          <a:ln w="76200">
            <a:solidFill>
              <a:schemeClr val="hlink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sz="1400">
                <a:latin typeface="Arial Black" pitchFamily="34" charset="0"/>
              </a:rPr>
              <a:t>Строительство</a:t>
            </a:r>
          </a:p>
          <a:p>
            <a:pPr algn="ctr" eaLnBrk="1" hangingPunct="1"/>
            <a:r>
              <a:rPr lang="ru-RU" sz="1400">
                <a:latin typeface="Arial Black" pitchFamily="34" charset="0"/>
              </a:rPr>
              <a:t>КВЖД.</a:t>
            </a:r>
          </a:p>
        </p:txBody>
      </p:sp>
      <p:pic>
        <p:nvPicPr>
          <p:cNvPr id="1638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908050"/>
            <a:ext cx="4044950" cy="274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8" name="Прямоугольник 1"/>
          <p:cNvSpPr>
            <a:spLocks noChangeArrowheads="1"/>
          </p:cNvSpPr>
          <p:nvPr/>
        </p:nvSpPr>
        <p:spPr bwMode="auto">
          <a:xfrm>
            <a:off x="468313" y="1052513"/>
            <a:ext cx="3887787" cy="482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ru-RU" sz="1800">
                <a:latin typeface="Arial Black" pitchFamily="34" charset="0"/>
              </a:rPr>
              <a:t>Проводя осторожную внешнюю политику в Европе, Россия стремилась усилить своё влияние в Восточной Азии. Заключив в 1896г. оборонительный союз с Китаем, Россия получила право на строительство КВЖД через территорию Маньчжурии из Забайкалья до Владивостока. Однако на дальневосточные территории претендовала и Япония. Япония, заручившись поддержкой Англии и США, начала усиленно готовиться к войне с Россией.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239838"/>
            <a:ext cx="5668963" cy="532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71550" y="284163"/>
            <a:ext cx="7200900" cy="8413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sz="1800" dirty="0">
                <a:latin typeface="Arial Black" pitchFamily="34" charset="0"/>
              </a:rPr>
              <a:t>Военные действия начались  </a:t>
            </a:r>
            <a:r>
              <a:rPr lang="ru-RU" sz="18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27 января 1904г. </a:t>
            </a:r>
            <a:r>
              <a:rPr lang="ru-RU" sz="1800" dirty="0">
                <a:latin typeface="Arial Black" pitchFamily="34" charset="0"/>
              </a:rPr>
              <a:t>внезапным нападением японских эсминцев на русские корабли в Порт-Артуре.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288" y="404813"/>
            <a:ext cx="4057650" cy="240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" y="1341438"/>
            <a:ext cx="4271963" cy="221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750" y="3860800"/>
            <a:ext cx="7920038" cy="15890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sz="1800" dirty="0">
                <a:latin typeface="Arial Black" pitchFamily="34" charset="0"/>
              </a:rPr>
              <a:t>А </a:t>
            </a:r>
            <a:r>
              <a:rPr lang="ru-RU" sz="18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26 января </a:t>
            </a:r>
            <a:r>
              <a:rPr lang="ru-RU" sz="1800" dirty="0">
                <a:latin typeface="Arial Black" pitchFamily="34" charset="0"/>
              </a:rPr>
              <a:t>в корейском порту </a:t>
            </a:r>
            <a:r>
              <a:rPr lang="ru-RU" sz="1800" i="1" dirty="0">
                <a:latin typeface="Arial Black" pitchFamily="34" charset="0"/>
              </a:rPr>
              <a:t>Чемульпо</a:t>
            </a:r>
            <a:r>
              <a:rPr lang="ru-RU" sz="1800" dirty="0">
                <a:latin typeface="Arial Black" pitchFamily="34" charset="0"/>
              </a:rPr>
              <a:t> японская эскадра напала на русский крейсер «Варяг» и канонерку «Кореец». Силы были неравны, и тогда по приказу капитана 1-го ранга </a:t>
            </a:r>
            <a:r>
              <a:rPr lang="ru-RU" sz="1800" i="1" dirty="0">
                <a:latin typeface="Arial Black" pitchFamily="34" charset="0"/>
              </a:rPr>
              <a:t>В. Руднева </a:t>
            </a:r>
            <a:r>
              <a:rPr lang="ru-RU" sz="1800" dirty="0">
                <a:latin typeface="Arial Black" pitchFamily="34" charset="0"/>
              </a:rPr>
              <a:t>«Варяг» был затоплен. По приказу капитана 2-го ранга </a:t>
            </a:r>
            <a:r>
              <a:rPr lang="ru-RU" sz="1800" i="1" dirty="0">
                <a:latin typeface="Arial Black" pitchFamily="34" charset="0"/>
              </a:rPr>
              <a:t>Беляева</a:t>
            </a:r>
            <a:r>
              <a:rPr lang="ru-RU" sz="1800" dirty="0">
                <a:latin typeface="Arial Black" pitchFamily="34" charset="0"/>
              </a:rPr>
              <a:t> «Кореец» был взорван.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260350"/>
            <a:ext cx="1714500" cy="2428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720725" y="2781300"/>
            <a:ext cx="1379538" cy="523875"/>
          </a:xfrm>
          <a:prstGeom prst="rect">
            <a:avLst/>
          </a:prstGeom>
          <a:solidFill>
            <a:srgbClr val="FFCCFF"/>
          </a:solidFill>
          <a:ln w="76200">
            <a:solidFill>
              <a:schemeClr val="hlink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sz="1400">
                <a:latin typeface="Arial Black" pitchFamily="34" charset="0"/>
              </a:rPr>
              <a:t>Адмирал</a:t>
            </a:r>
          </a:p>
          <a:p>
            <a:pPr algn="ctr" eaLnBrk="1" hangingPunct="1"/>
            <a:r>
              <a:rPr lang="ru-RU" sz="1400">
                <a:latin typeface="Arial Black" pitchFamily="34" charset="0"/>
              </a:rPr>
              <a:t>С. Макаров.</a:t>
            </a:r>
          </a:p>
        </p:txBody>
      </p:sp>
      <p:pic>
        <p:nvPicPr>
          <p:cNvPr id="1946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04813"/>
            <a:ext cx="5381625" cy="305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8313" y="3713163"/>
            <a:ext cx="8135937" cy="23352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sz="1800" dirty="0">
                <a:latin typeface="Arial Black" pitchFamily="34" charset="0"/>
              </a:rPr>
              <a:t>Командующий Тихоокеанским флотом адмирал  </a:t>
            </a:r>
            <a:r>
              <a:rPr lang="ru-RU" sz="1800" i="1" dirty="0">
                <a:latin typeface="Arial Black" pitchFamily="34" charset="0"/>
              </a:rPr>
              <a:t>С. Макаров </a:t>
            </a:r>
            <a:r>
              <a:rPr lang="ru-RU" sz="1800" dirty="0">
                <a:latin typeface="Arial Black" pitchFamily="34" charset="0"/>
              </a:rPr>
              <a:t>начал усиленную подготовку к активным действиям на море. </a:t>
            </a:r>
            <a:r>
              <a:rPr lang="ru-RU" sz="18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31 марта (13 апреля)</a:t>
            </a:r>
            <a:r>
              <a:rPr lang="ru-RU" sz="1800" dirty="0">
                <a:latin typeface="Arial Black" pitchFamily="34" charset="0"/>
              </a:rPr>
              <a:t> он вывел свою эскадру на внешний рейд, чтобы вступить в бой с противником и заманить его под огонь береговой батареей. Однако в самом начале боя флагманский корабль  </a:t>
            </a:r>
            <a:r>
              <a:rPr lang="ru-RU" sz="1800" i="1" dirty="0">
                <a:latin typeface="Arial Black" pitchFamily="34" charset="0"/>
              </a:rPr>
              <a:t>“Петропавловск” </a:t>
            </a:r>
            <a:r>
              <a:rPr lang="ru-RU" sz="1800" dirty="0">
                <a:latin typeface="Arial Black" pitchFamily="34" charset="0"/>
              </a:rPr>
              <a:t>подорвался на мине и затонул в течение 2-х минут. Погибла большая часть команды: С. Макаров, весь его штаб, а также находившийся на корабле  художник В. Верещагин.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5"/>
          <p:cNvSpPr txBox="1">
            <a:spLocks noChangeArrowheads="1"/>
          </p:cNvSpPr>
          <p:nvPr/>
        </p:nvSpPr>
        <p:spPr bwMode="auto">
          <a:xfrm>
            <a:off x="1417638" y="1773238"/>
            <a:ext cx="1858962" cy="523875"/>
          </a:xfrm>
          <a:prstGeom prst="rect">
            <a:avLst/>
          </a:prstGeom>
          <a:solidFill>
            <a:srgbClr val="FFCCFF"/>
          </a:solidFill>
          <a:ln w="76200">
            <a:solidFill>
              <a:schemeClr val="hlink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sz="1400">
                <a:latin typeface="Arial Black" pitchFamily="34" charset="0"/>
              </a:rPr>
              <a:t>Русские войска </a:t>
            </a:r>
          </a:p>
          <a:p>
            <a:pPr algn="ctr" eaLnBrk="1" hangingPunct="1"/>
            <a:r>
              <a:rPr lang="ru-RU" sz="1400">
                <a:latin typeface="Arial Black" pitchFamily="34" charset="0"/>
              </a:rPr>
              <a:t>в Маньчжурии.</a:t>
            </a: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2"/>
          <a:srcRect b="6348"/>
          <a:stretch>
            <a:fillRect/>
          </a:stretch>
        </p:blipFill>
        <p:spPr bwMode="auto">
          <a:xfrm>
            <a:off x="3779838" y="339725"/>
            <a:ext cx="4752975" cy="3232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971550" y="4005263"/>
            <a:ext cx="7200900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ru-RU" sz="1800">
                <a:latin typeface="Arial Black" pitchFamily="34" charset="0"/>
              </a:rPr>
              <a:t>В апреле 1904г. японские войска высадились на Ляодунском полуострове, где начались бои. Одновременно происходили боевые действия в Маньчжурии.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Grp="1" noChangeArrowheads="1"/>
          </p:cNvSpPr>
          <p:nvPr>
            <p:ph type="title"/>
          </p:nvPr>
        </p:nvSpPr>
        <p:spPr>
          <a:xfrm>
            <a:off x="755650" y="152400"/>
            <a:ext cx="7620000" cy="609600"/>
          </a:xfrm>
          <a:gradFill rotWithShape="0">
            <a:gsLst>
              <a:gs pos="0">
                <a:srgbClr val="6699FF"/>
              </a:gs>
              <a:gs pos="50000">
                <a:srgbClr val="000000"/>
              </a:gs>
              <a:gs pos="100000">
                <a:srgbClr val="6699FF"/>
              </a:gs>
            </a:gsLst>
            <a:lin ang="5400000" scaled="1"/>
          </a:gradFill>
          <a:ln w="76200">
            <a:solidFill>
              <a:schemeClr val="hlink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z="3200" b="1" smtClean="0">
                <a:solidFill>
                  <a:srgbClr val="FFFF00"/>
                </a:solidFill>
              </a:rPr>
              <a:t> </a:t>
            </a:r>
            <a:r>
              <a:rPr lang="ru-RU" sz="2400" b="1" smtClean="0">
                <a:solidFill>
                  <a:srgbClr val="FFFF00"/>
                </a:solidFill>
              </a:rPr>
              <a:t>Экономическое развитие.</a:t>
            </a: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835025" y="1589088"/>
            <a:ext cx="2413000" cy="738187"/>
          </a:xfrm>
          <a:prstGeom prst="rect">
            <a:avLst/>
          </a:prstGeom>
          <a:solidFill>
            <a:srgbClr val="FFCCFF"/>
          </a:solidFill>
          <a:ln w="76200">
            <a:solidFill>
              <a:schemeClr val="hlink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sz="1400">
                <a:latin typeface="Arial Black" pitchFamily="34" charset="0"/>
              </a:rPr>
              <a:t>Укладка путей</a:t>
            </a:r>
          </a:p>
          <a:p>
            <a:pPr algn="ctr" eaLnBrk="1" hangingPunct="1"/>
            <a:r>
              <a:rPr lang="ru-RU" sz="1400">
                <a:latin typeface="Arial Black" pitchFamily="34" charset="0"/>
              </a:rPr>
              <a:t>на Средне-Сибирской</a:t>
            </a:r>
          </a:p>
          <a:p>
            <a:pPr algn="ctr" eaLnBrk="1" hangingPunct="1"/>
            <a:r>
              <a:rPr lang="ru-RU" sz="1400">
                <a:latin typeface="Arial Black" pitchFamily="34" charset="0"/>
              </a:rPr>
              <a:t>железной дороге.</a:t>
            </a:r>
          </a:p>
        </p:txBody>
      </p:sp>
      <p:pic>
        <p:nvPicPr>
          <p:cNvPr id="3077" name="Picture 8" descr="Рисунок10"/>
          <p:cNvPicPr>
            <a:picLocks noChangeAspect="1" noChangeArrowheads="1"/>
          </p:cNvPicPr>
          <p:nvPr/>
        </p:nvPicPr>
        <p:blipFill>
          <a:blip r:embed="rId3">
            <a:lum bright="-6000" contrast="6000"/>
          </a:blip>
          <a:srcRect/>
          <a:stretch>
            <a:fillRect/>
          </a:stretch>
        </p:blipFill>
        <p:spPr bwMode="auto">
          <a:xfrm>
            <a:off x="3923928" y="1009650"/>
            <a:ext cx="4392613" cy="26352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250825" y="3773488"/>
            <a:ext cx="8569325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1800">
                <a:latin typeface="Arial Black" pitchFamily="34" charset="0"/>
              </a:rPr>
              <a:t>В начале 90-х г. XIX в. в России начался экономический подъем. Толчком к нему стало строительство Транссиба. За 10 лет протяженность линий выросла на 2,5 тыс. км в год. Вслед за железными дорогами началось развитие нефтяной, угольной, металлургической промышленности и машиностроения. В этих отраслях ежегодный прирост производства составил 3-4,5%.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8263" y="176213"/>
            <a:ext cx="3632200" cy="5595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13" y="160338"/>
            <a:ext cx="3619500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0825" y="2973388"/>
            <a:ext cx="4968875" cy="35829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sz="18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6 августа 1904г. </a:t>
            </a:r>
            <a:r>
              <a:rPr lang="ru-RU" sz="1800" dirty="0">
                <a:latin typeface="Arial Black" pitchFamily="34" charset="0"/>
              </a:rPr>
              <a:t>японские войска начали штурм </a:t>
            </a:r>
            <a:r>
              <a:rPr lang="ru-RU" sz="1800" i="1" dirty="0">
                <a:latin typeface="Arial Black" pitchFamily="34" charset="0"/>
              </a:rPr>
              <a:t>Порт-Артура.</a:t>
            </a:r>
            <a:r>
              <a:rPr lang="ru-RU" sz="1800" dirty="0">
                <a:latin typeface="Arial Black" pitchFamily="34" charset="0"/>
              </a:rPr>
              <a:t> Его штурмовали 6 раз, и снарядов оставалось ещё на 2 штурма, но начальник крепости генерал-лейтенант </a:t>
            </a:r>
            <a:r>
              <a:rPr lang="ru-RU" sz="1800" i="1" dirty="0">
                <a:latin typeface="Arial Black" pitchFamily="34" charset="0"/>
              </a:rPr>
              <a:t>А. М. </a:t>
            </a:r>
            <a:r>
              <a:rPr lang="ru-RU" sz="1800" i="1" dirty="0" err="1">
                <a:latin typeface="Arial Black" pitchFamily="34" charset="0"/>
              </a:rPr>
              <a:t>Стессель</a:t>
            </a:r>
            <a:r>
              <a:rPr lang="ru-RU" sz="1800" i="1" dirty="0">
                <a:latin typeface="Arial Black" pitchFamily="34" charset="0"/>
              </a:rPr>
              <a:t>, </a:t>
            </a:r>
            <a:r>
              <a:rPr lang="ru-RU" sz="1800" dirty="0">
                <a:latin typeface="Arial Black" pitchFamily="34" charset="0"/>
              </a:rPr>
              <a:t>вопреки решению Военного совета, начал переговоры о капитуляции. Акт о капитуляции был подписан </a:t>
            </a:r>
            <a:r>
              <a:rPr lang="ru-RU" sz="18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20 декабря 1904г.</a:t>
            </a:r>
            <a:r>
              <a:rPr lang="ru-RU" sz="1800" dirty="0">
                <a:latin typeface="Arial Black" pitchFamily="34" charset="0"/>
              </a:rPr>
              <a:t> Это помогло противнику сосредоточить значительную массу своих войск, снятых с осады, против русской Маньчжурской армии.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5"/>
          <p:cNvSpPr txBox="1">
            <a:spLocks noChangeArrowheads="1"/>
          </p:cNvSpPr>
          <p:nvPr/>
        </p:nvSpPr>
        <p:spPr bwMode="auto">
          <a:xfrm>
            <a:off x="5614988" y="4365625"/>
            <a:ext cx="1725612" cy="307975"/>
          </a:xfrm>
          <a:prstGeom prst="rect">
            <a:avLst/>
          </a:prstGeom>
          <a:solidFill>
            <a:srgbClr val="FFCCFF"/>
          </a:solidFill>
          <a:ln w="76200">
            <a:solidFill>
              <a:schemeClr val="hlink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sz="1400">
                <a:latin typeface="Arial Black" pitchFamily="34" charset="0"/>
              </a:rPr>
              <a:t>Под Мукденом.</a:t>
            </a:r>
          </a:p>
        </p:txBody>
      </p:sp>
      <p:pic>
        <p:nvPicPr>
          <p:cNvPr id="2253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692150"/>
            <a:ext cx="4532312" cy="3436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850" y="2133600"/>
            <a:ext cx="3455988" cy="31384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ru-RU" sz="1800" dirty="0">
                <a:latin typeface="Arial Black" pitchFamily="34" charset="0"/>
              </a:rPr>
              <a:t>В начале </a:t>
            </a:r>
            <a:r>
              <a:rPr lang="ru-RU" sz="18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февраля 1905г. </a:t>
            </a:r>
            <a:r>
              <a:rPr lang="ru-RU" sz="1800" dirty="0">
                <a:latin typeface="Arial Black" pitchFamily="34" charset="0"/>
              </a:rPr>
              <a:t>русская Маньчжурская армия начала наступление. Боевые действия под </a:t>
            </a:r>
            <a:r>
              <a:rPr lang="ru-RU" sz="1800" i="1" dirty="0" err="1">
                <a:latin typeface="Arial Black" pitchFamily="34" charset="0"/>
              </a:rPr>
              <a:t>Мукденом</a:t>
            </a:r>
            <a:r>
              <a:rPr lang="ru-RU" sz="1800" i="1" dirty="0">
                <a:latin typeface="Arial Black" pitchFamily="34" charset="0"/>
              </a:rPr>
              <a:t> </a:t>
            </a:r>
            <a:r>
              <a:rPr lang="ru-RU" sz="1800" dirty="0">
                <a:latin typeface="Arial Black" pitchFamily="34" charset="0"/>
              </a:rPr>
              <a:t>пришлись на </a:t>
            </a:r>
            <a:r>
              <a:rPr lang="ru-RU" sz="1800" i="1" dirty="0">
                <a:latin typeface="Arial Black" pitchFamily="34" charset="0"/>
              </a:rPr>
              <a:t>6—25 февраля</a:t>
            </a:r>
            <a:r>
              <a:rPr lang="ru-RU" sz="1800" dirty="0">
                <a:latin typeface="Arial Black" pitchFamily="34" charset="0"/>
              </a:rPr>
              <a:t> и развернулись на 140-километровой линии фронта. Но сражение было проиграно.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0" y="404813"/>
            <a:ext cx="5464175" cy="302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4213" y="3762375"/>
            <a:ext cx="7704137" cy="20875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sz="1800" dirty="0">
                <a:latin typeface="Arial Black" pitchFamily="34" charset="0"/>
              </a:rPr>
              <a:t>Между тем к берегам Японии приближались русские эскадры с Балтики под командованием адмирала </a:t>
            </a:r>
            <a:r>
              <a:rPr lang="ru-RU" sz="1800" i="1" dirty="0">
                <a:latin typeface="Arial Black" pitchFamily="34" charset="0"/>
              </a:rPr>
              <a:t>Рожественского.</a:t>
            </a:r>
            <a:r>
              <a:rPr lang="ru-RU" sz="1800" dirty="0">
                <a:latin typeface="Arial Black" pitchFamily="34" charset="0"/>
              </a:rPr>
              <a:t> Однако их корабли уступали японским по качеству брони, в скорости и дальнобойности артиллерии. </a:t>
            </a:r>
            <a:r>
              <a:rPr lang="ru-RU" sz="18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14-15 мая 1905г. </a:t>
            </a:r>
            <a:r>
              <a:rPr lang="ru-RU" sz="1800" dirty="0">
                <a:latin typeface="Arial Black" pitchFamily="34" charset="0"/>
              </a:rPr>
              <a:t>в Корейском проливе у</a:t>
            </a:r>
            <a:r>
              <a:rPr lang="ru-RU" sz="1800" i="1" dirty="0">
                <a:latin typeface="Arial Black" pitchFamily="34" charset="0"/>
              </a:rPr>
              <a:t> острова Цусима </a:t>
            </a:r>
            <a:r>
              <a:rPr lang="ru-RU" sz="1800" dirty="0">
                <a:latin typeface="Arial Black" pitchFamily="34" charset="0"/>
              </a:rPr>
              <a:t>произошло сражение, в ходе которого японский флот разгромил русскую Тихоокеанскую эскадру.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038" y="342900"/>
            <a:ext cx="5499100" cy="340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188" y="4000500"/>
            <a:ext cx="7848600" cy="21415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sz="1800" dirty="0">
                <a:latin typeface="Arial Black" pitchFamily="34" charset="0"/>
              </a:rPr>
              <a:t>Боевые действия истощили силы обеих сторон. Мирный договор был заключён </a:t>
            </a:r>
            <a:r>
              <a:rPr lang="ru-RU" sz="18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23 августа 1905г. в Портсмуте (США</a:t>
            </a:r>
            <a:r>
              <a:rPr lang="ru-RU" sz="1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). </a:t>
            </a:r>
            <a:r>
              <a:rPr lang="ru-RU" sz="1800" dirty="0">
                <a:latin typeface="Arial Black" pitchFamily="34" charset="0"/>
              </a:rPr>
              <a:t>Россия уступала Японии арендные права на Южную Маньчжурию, половину острова Сахалин и признавала Корею зоной японского влияния. В русском обществе считалось, что война позорно проиграна.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sz="1800" i="1" u="sng" dirty="0">
                <a:latin typeface="Arial Black" pitchFamily="34" charset="0"/>
              </a:rPr>
              <a:t>Поражение в русско-японской войне стало одной из главных причин первой российской революции.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/>
          <p:cNvSpPr txBox="1">
            <a:spLocks noChangeArrowheads="1"/>
          </p:cNvSpPr>
          <p:nvPr/>
        </p:nvSpPr>
        <p:spPr bwMode="auto">
          <a:xfrm>
            <a:off x="755650" y="115888"/>
            <a:ext cx="7620000" cy="669925"/>
          </a:xfrm>
          <a:prstGeom prst="rect">
            <a:avLst/>
          </a:prstGeom>
          <a:gradFill rotWithShape="0">
            <a:gsLst>
              <a:gs pos="0">
                <a:srgbClr val="6699FF"/>
              </a:gs>
              <a:gs pos="50000">
                <a:srgbClr val="000000"/>
              </a:gs>
              <a:gs pos="100000">
                <a:srgbClr val="6699FF"/>
              </a:gs>
            </a:gsLst>
            <a:lin ang="5400000" scaled="1"/>
          </a:gradFill>
          <a:ln w="76200">
            <a:solidFill>
              <a:schemeClr val="hlink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>
                <a:solidFill>
                  <a:srgbClr val="FFFF00"/>
                </a:solidFill>
              </a:rPr>
              <a:t>Революция 1905-1907гг. </a:t>
            </a:r>
          </a:p>
        </p:txBody>
      </p:sp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0" y="1000125"/>
            <a:ext cx="3414713" cy="2063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395288" y="3389313"/>
            <a:ext cx="8280400" cy="29797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sz="1800" dirty="0">
                <a:latin typeface="Arial Black" pitchFamily="34" charset="0"/>
              </a:rPr>
              <a:t>Российское общество было недовольно политикой Николая II и ожидало от него кардинальных реформ. Остро встал вопрос о свержении самодержавия; основной проблемой оставался аграрный вопрос; нерешёнными были рабочий и национальный вопросы.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sz="18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9 января 1905г. </a:t>
            </a:r>
            <a:r>
              <a:rPr lang="ru-RU" sz="1800" dirty="0">
                <a:latin typeface="Arial Black" pitchFamily="34" charset="0"/>
              </a:rPr>
              <a:t>по инициативе священника </a:t>
            </a:r>
            <a:r>
              <a:rPr lang="ru-RU" sz="1800" i="1" dirty="0">
                <a:latin typeface="Arial Black" pitchFamily="34" charset="0"/>
              </a:rPr>
              <a:t>Г.</a:t>
            </a:r>
            <a:r>
              <a:rPr lang="ru-RU" sz="1800" dirty="0">
                <a:latin typeface="Arial Black" pitchFamily="34" charset="0"/>
              </a:rPr>
              <a:t> </a:t>
            </a:r>
            <a:r>
              <a:rPr lang="ru-RU" sz="1800" i="1" dirty="0">
                <a:latin typeface="Arial Black" pitchFamily="34" charset="0"/>
              </a:rPr>
              <a:t>Гапона</a:t>
            </a:r>
            <a:r>
              <a:rPr lang="ru-RU" sz="1800" dirty="0">
                <a:latin typeface="Arial Black" pitchFamily="34" charset="0"/>
              </a:rPr>
              <a:t> было организовано шествие жителей столицы с петицией к императору.  Войска встретили народ ружейными выстрелами, началась паника, в давке погибло несколько сотен человек, тысячи были ранены.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sz="2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Вера в «доброго царя» была расстреляна.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5"/>
          <p:cNvSpPr txBox="1">
            <a:spLocks noChangeArrowheads="1"/>
          </p:cNvSpPr>
          <p:nvPr/>
        </p:nvSpPr>
        <p:spPr bwMode="auto">
          <a:xfrm>
            <a:off x="684213" y="4221163"/>
            <a:ext cx="2725737" cy="954087"/>
          </a:xfrm>
          <a:prstGeom prst="rect">
            <a:avLst/>
          </a:prstGeom>
          <a:solidFill>
            <a:srgbClr val="FFCCFF"/>
          </a:solidFill>
          <a:ln w="76200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sz="1400">
                <a:latin typeface="Arial Black" pitchFamily="34" charset="0"/>
              </a:rPr>
              <a:t>Рабочие сооружают баррикады</a:t>
            </a:r>
          </a:p>
          <a:p>
            <a:pPr algn="ctr" eaLnBrk="1" hangingPunct="1"/>
            <a:r>
              <a:rPr lang="ru-RU" sz="1400">
                <a:latin typeface="Arial Black" pitchFamily="34" charset="0"/>
              </a:rPr>
              <a:t>на Васильевском острове 9 января 1905г.</a:t>
            </a:r>
          </a:p>
        </p:txBody>
      </p:sp>
      <p:pic>
        <p:nvPicPr>
          <p:cNvPr id="2662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60350"/>
            <a:ext cx="2735262" cy="3687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140200" y="727075"/>
            <a:ext cx="4248150" cy="48847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sz="1800" dirty="0">
                <a:latin typeface="Arial Black" pitchFamily="34" charset="0"/>
              </a:rPr>
              <a:t>На улицах Петербурга появились первые баррикады. Другой формой борьбы стали стачки. В январе-марте 1905г. бастовало 810 тыс. промышленных рабочих. Параллельно развернулось крестьянское движение в Центральной России, стачки сельскохозяйственных рабочих в Прибалтике и Польше. Правительство было вынуждено пойти на уступки: был издан рескрипт о разработке законопроекта совещательной Думы. 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sz="1800" dirty="0">
                <a:latin typeface="Arial Black" pitchFamily="34" charset="0"/>
              </a:rPr>
              <a:t>Данное событие ознаменовало завершение </a:t>
            </a:r>
            <a:r>
              <a:rPr lang="ru-RU" sz="1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первого этапа революции.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" t="10153" r="1711" b="2287"/>
          <a:stretch>
            <a:fillRect/>
          </a:stretch>
        </p:blipFill>
        <p:spPr bwMode="auto">
          <a:xfrm>
            <a:off x="3779838" y="476250"/>
            <a:ext cx="4678362" cy="295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1" name="Text Box 5"/>
          <p:cNvSpPr txBox="1">
            <a:spLocks noChangeArrowheads="1"/>
          </p:cNvSpPr>
          <p:nvPr/>
        </p:nvSpPr>
        <p:spPr bwMode="auto">
          <a:xfrm>
            <a:off x="611188" y="1690688"/>
            <a:ext cx="3024187" cy="523875"/>
          </a:xfrm>
          <a:prstGeom prst="rect">
            <a:avLst/>
          </a:prstGeom>
          <a:solidFill>
            <a:srgbClr val="FFCCFF"/>
          </a:solidFill>
          <a:ln w="76200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sz="1400">
                <a:latin typeface="Arial Black" pitchFamily="34" charset="0"/>
              </a:rPr>
              <a:t>Стачка в Иваново-Вознесенске 1905г.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11188" y="3846513"/>
            <a:ext cx="7847012" cy="23352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sz="1800" dirty="0">
                <a:latin typeface="Arial Black" pitchFamily="34" charset="0"/>
              </a:rPr>
              <a:t>Весной-летом 1905г. революция вступила во </a:t>
            </a:r>
            <a:r>
              <a:rPr lang="ru-RU" sz="1800" i="1" u="sng" dirty="0">
                <a:latin typeface="Arial Black" pitchFamily="34" charset="0"/>
              </a:rPr>
              <a:t>второй этап, </a:t>
            </a:r>
            <a:r>
              <a:rPr lang="ru-RU" sz="1800" dirty="0">
                <a:latin typeface="Arial Black" pitchFamily="34" charset="0"/>
              </a:rPr>
              <a:t>развиваясь по восходящей линии. В мае-июне страну захлестнула новая волна забастовок, в которых участвовало до 200 тыс. рабочих. 12 мая началась всеобщая стачка рабочих в </a:t>
            </a:r>
            <a:r>
              <a:rPr lang="ru-RU" sz="1800" i="1" dirty="0">
                <a:latin typeface="Arial Black" pitchFamily="34" charset="0"/>
              </a:rPr>
              <a:t>Иваново-Вознесенске, </a:t>
            </a:r>
            <a:r>
              <a:rPr lang="ru-RU" sz="1800" dirty="0">
                <a:latin typeface="Arial Black" pitchFamily="34" charset="0"/>
              </a:rPr>
              <a:t>продолжавшаяся более 2-х месяцев. Здесь был создан первый в России  </a:t>
            </a:r>
            <a:r>
              <a:rPr lang="ru-RU" sz="1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Совет рабочих депутатов. </a:t>
            </a:r>
            <a:r>
              <a:rPr lang="ru-RU" sz="1800" dirty="0">
                <a:latin typeface="Arial Black" pitchFamily="34" charset="0"/>
              </a:rPr>
              <a:t>Вслед за Иваново-Вознесенском поднялись другие города центра страны.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5"/>
          <p:cNvSpPr txBox="1">
            <a:spLocks noChangeArrowheads="1"/>
          </p:cNvSpPr>
          <p:nvPr/>
        </p:nvSpPr>
        <p:spPr bwMode="auto">
          <a:xfrm>
            <a:off x="827088" y="1493838"/>
            <a:ext cx="3094037" cy="738187"/>
          </a:xfrm>
          <a:prstGeom prst="rect">
            <a:avLst/>
          </a:prstGeom>
          <a:solidFill>
            <a:srgbClr val="FFCCFF"/>
          </a:solidFill>
          <a:ln w="76200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sz="1400">
                <a:latin typeface="Arial Black" pitchFamily="34" charset="0"/>
              </a:rPr>
              <a:t>Броненосец</a:t>
            </a:r>
          </a:p>
          <a:p>
            <a:pPr algn="ctr" eaLnBrk="1" hangingPunct="1"/>
            <a:r>
              <a:rPr lang="ru-RU" sz="1400">
                <a:latin typeface="Arial Black" pitchFamily="34" charset="0"/>
              </a:rPr>
              <a:t>«Князь Потёмкин-Таврический».</a:t>
            </a:r>
          </a:p>
        </p:txBody>
      </p:sp>
      <p:pic>
        <p:nvPicPr>
          <p:cNvPr id="2867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0" y="568325"/>
            <a:ext cx="4214813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8313" y="3740150"/>
            <a:ext cx="8064500" cy="13954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sz="1800" dirty="0">
                <a:latin typeface="Arial Black" pitchFamily="34" charset="0"/>
              </a:rPr>
              <a:t>Летом 1905г. выступления охватили армию и флот. Самым ярким событием здесь стало восстание на </a:t>
            </a:r>
            <a:r>
              <a:rPr lang="ru-RU" sz="1800" i="1" dirty="0">
                <a:latin typeface="Arial Black" pitchFamily="34" charset="0"/>
              </a:rPr>
              <a:t>броненосце «Потёмкин» </a:t>
            </a:r>
            <a:r>
              <a:rPr lang="ru-RU" sz="18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(июнь 1905г.).</a:t>
            </a:r>
            <a:r>
              <a:rPr lang="ru-RU" sz="1800" dirty="0">
                <a:latin typeface="Arial Black" pitchFamily="34" charset="0"/>
              </a:rPr>
              <a:t> Всего за лето произошло больше 40 выступлений солдат и матросов. 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sz="1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Второй этап революции завершился.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5"/>
          <p:cNvSpPr txBox="1">
            <a:spLocks noChangeArrowheads="1"/>
          </p:cNvSpPr>
          <p:nvPr/>
        </p:nvSpPr>
        <p:spPr bwMode="auto">
          <a:xfrm>
            <a:off x="323850" y="1220788"/>
            <a:ext cx="3038475" cy="954087"/>
          </a:xfrm>
          <a:prstGeom prst="rect">
            <a:avLst/>
          </a:prstGeom>
          <a:solidFill>
            <a:srgbClr val="FFCCFF"/>
          </a:solidFill>
          <a:ln w="76200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sz="1400">
                <a:latin typeface="Arial Black" pitchFamily="34" charset="0"/>
              </a:rPr>
              <a:t>Демонстрация рабочих и студентов </a:t>
            </a:r>
          </a:p>
          <a:p>
            <a:pPr algn="ctr" eaLnBrk="1" hangingPunct="1"/>
            <a:r>
              <a:rPr lang="ru-RU" sz="1400">
                <a:latin typeface="Arial Black" pitchFamily="34" charset="0"/>
              </a:rPr>
              <a:t>в Петербурге. </a:t>
            </a:r>
          </a:p>
          <a:p>
            <a:pPr algn="ctr" eaLnBrk="1" hangingPunct="1"/>
            <a:r>
              <a:rPr lang="ru-RU" sz="1400">
                <a:latin typeface="Arial Black" pitchFamily="34" charset="0"/>
              </a:rPr>
              <a:t>Октябрь 1905г.</a:t>
            </a:r>
          </a:p>
        </p:txBody>
      </p:sp>
      <p:pic>
        <p:nvPicPr>
          <p:cNvPr id="2969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612775"/>
            <a:ext cx="5122863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700" name="Прямоугольник 1"/>
          <p:cNvSpPr>
            <a:spLocks noChangeArrowheads="1"/>
          </p:cNvSpPr>
          <p:nvPr/>
        </p:nvSpPr>
        <p:spPr bwMode="auto">
          <a:xfrm>
            <a:off x="323850" y="3252788"/>
            <a:ext cx="8424863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ru-RU" sz="1800" i="1" u="sng">
                <a:latin typeface="Arial Black" pitchFamily="34" charset="0"/>
              </a:rPr>
              <a:t>Третий этап революции </a:t>
            </a:r>
            <a:r>
              <a:rPr lang="ru-RU" sz="1800">
                <a:latin typeface="Arial Black" pitchFamily="34" charset="0"/>
              </a:rPr>
              <a:t>начался с осени 1905г. Центром революционного движения стала Москва. 19 сентября здесь началась экономическая забастовка печатников, превратившаяся во всеобщую политическую стачку. </a:t>
            </a:r>
            <a:r>
              <a:rPr lang="ru-RU" sz="1800" i="1">
                <a:latin typeface="Arial Black" pitchFamily="34" charset="0"/>
              </a:rPr>
              <a:t>Октябрьская стачка </a:t>
            </a:r>
            <a:r>
              <a:rPr lang="ru-RU" sz="1800">
                <a:latin typeface="Arial Black" pitchFamily="34" charset="0"/>
              </a:rPr>
              <a:t>охватила 120 городов России, участие в ней приняли 1,5 млн. рабочих и железнодорожников, 200 тыс. чиновник и служащих. Большинство предприятий и коммуникаций страны оказалось фактически парализованным.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0225" y="908050"/>
            <a:ext cx="2952750" cy="4762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4032250" y="476250"/>
            <a:ext cx="4572000" cy="56880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sz="1800" dirty="0">
                <a:latin typeface="Arial Black" pitchFamily="34" charset="0"/>
              </a:rPr>
              <a:t>Царь вынужден был пойти на уступки. </a:t>
            </a:r>
            <a:r>
              <a:rPr lang="ru-RU" sz="18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Манифестом 17 октября 1905г. </a:t>
            </a:r>
            <a:r>
              <a:rPr lang="ru-RU" sz="1800" dirty="0">
                <a:latin typeface="Arial Black" pitchFamily="34" charset="0"/>
              </a:rPr>
              <a:t>стране были дарованы гражданские свободы: неприкосновенность личности, свобода совести, слова, печати собраний и союзов, законодательная Государственная Дума. Манифест стал первой крупной победой революции. 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sz="1800" dirty="0">
                <a:latin typeface="Arial Black" pitchFamily="34" charset="0"/>
              </a:rPr>
              <a:t>Видя свои меры достаточными, правительство перешло к наведению порядка в стране. В середине ноября были проведены аресты, началась борьба с пропагандой в армии, ряд городов и губерний России были переведены на чрезвычайное положение. 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sz="1800" dirty="0">
                <a:latin typeface="Arial Black" pitchFamily="34" charset="0"/>
              </a:rPr>
              <a:t>Таков был итог </a:t>
            </a:r>
            <a:r>
              <a:rPr lang="ru-RU" sz="1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третьего этапа революции.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7" descr="Рисунок9"/>
          <p:cNvPicPr>
            <a:picLocks noChangeAspect="1" noChangeArrowheads="1"/>
          </p:cNvPicPr>
          <p:nvPr/>
        </p:nvPicPr>
        <p:blipFill>
          <a:blip r:embed="rId3">
            <a:lum bright="6000" contrast="18000"/>
          </a:blip>
          <a:srcRect/>
          <a:stretch>
            <a:fillRect/>
          </a:stretch>
        </p:blipFill>
        <p:spPr bwMode="auto">
          <a:xfrm>
            <a:off x="3563938" y="333375"/>
            <a:ext cx="4816475" cy="2722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099" name="Text Box 4"/>
          <p:cNvSpPr txBox="1">
            <a:spLocks noChangeArrowheads="1"/>
          </p:cNvSpPr>
          <p:nvPr/>
        </p:nvSpPr>
        <p:spPr bwMode="auto">
          <a:xfrm>
            <a:off x="898525" y="1052513"/>
            <a:ext cx="2387600" cy="738187"/>
          </a:xfrm>
          <a:prstGeom prst="rect">
            <a:avLst/>
          </a:prstGeom>
          <a:solidFill>
            <a:srgbClr val="FFCCFF"/>
          </a:solidFill>
          <a:ln w="76200">
            <a:solidFill>
              <a:schemeClr val="hlink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sz="1400">
                <a:latin typeface="Arial Black" pitchFamily="34" charset="0"/>
              </a:rPr>
              <a:t>Национальный доход</a:t>
            </a:r>
          </a:p>
          <a:p>
            <a:pPr algn="ctr" eaLnBrk="1" hangingPunct="1"/>
            <a:r>
              <a:rPr lang="ru-RU" sz="1400">
                <a:latin typeface="Arial Black" pitchFamily="34" charset="0"/>
              </a:rPr>
              <a:t>Российской империи</a:t>
            </a:r>
          </a:p>
          <a:p>
            <a:pPr algn="ctr" eaLnBrk="1" hangingPunct="1"/>
            <a:r>
              <a:rPr lang="ru-RU" sz="1400">
                <a:latin typeface="Arial Black" pitchFamily="34" charset="0"/>
              </a:rPr>
              <a:t>в начале ХХ века.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60350" y="3573463"/>
            <a:ext cx="8351838" cy="25844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800" dirty="0">
                <a:latin typeface="Arial Black" pitchFamily="34" charset="0"/>
              </a:rPr>
              <a:t>Несмотря на высокие темпы, Россия отставала от развитых стран по производству продукции на душу населения. Она оставалась </a:t>
            </a:r>
            <a:r>
              <a:rPr lang="ru-RU" sz="1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среднеразвитой аграрно-индустриальной страной.</a:t>
            </a:r>
            <a:r>
              <a:rPr lang="ru-RU" sz="1800" dirty="0">
                <a:latin typeface="Arial Black" pitchFamily="34" charset="0"/>
              </a:rPr>
              <a:t> Наряду с частнокапиталистическим укладом в ее экономике соседствовало мелкотоварное и натуральное хозяйство. Многоукладность свидетельствовала о переходном характере российской экономики, в которой больше половины национального дохода приносило сельское хозяйство.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450" y="549275"/>
            <a:ext cx="5753100" cy="275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4213" y="3751263"/>
            <a:ext cx="7775575" cy="15890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sz="1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Четвертым, кульминационным этапом революции </a:t>
            </a:r>
            <a:r>
              <a:rPr lang="ru-RU" sz="1800" dirty="0">
                <a:latin typeface="Arial Black" pitchFamily="34" charset="0"/>
              </a:rPr>
              <a:t>стало </a:t>
            </a:r>
            <a:r>
              <a:rPr lang="ru-RU" sz="1800" i="1" dirty="0">
                <a:latin typeface="Arial Black" pitchFamily="34" charset="0"/>
              </a:rPr>
              <a:t>декабрьское вооруженное восстание 1905г. в Москве.</a:t>
            </a:r>
            <a:r>
              <a:rPr lang="ru-RU" sz="1800" dirty="0">
                <a:latin typeface="Arial Black" pitchFamily="34" charset="0"/>
              </a:rPr>
              <a:t> В нём участвовало до 8 тыс. человек, однако оно было плохо подготовлено и организовано, не имело единого центра, охватив лишь некоторые рабочие окраины города. В результате восстание было быстро подавлено.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058863"/>
            <a:ext cx="4762500" cy="3648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5148263" y="620713"/>
            <a:ext cx="3490912" cy="507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ru-RU" sz="1800">
                <a:latin typeface="Arial Black" pitchFamily="34" charset="0"/>
              </a:rPr>
              <a:t>После поражения декабрьского восстания революционная волна начала постепенно спадать. В 1906-1907 гг. продолжались стачки, забастовки, крестьянские бунты, акции неповиновения в армии и на флоте. Но царское правительство с помощью жесточайших репрессий постепенно восстанавливало контроль над страной. </a:t>
            </a:r>
            <a:r>
              <a:rPr lang="ru-RU" sz="1800" i="1">
                <a:latin typeface="Arial Black" pitchFamily="34" charset="0"/>
              </a:rPr>
              <a:t>19 августа </a:t>
            </a:r>
            <a:r>
              <a:rPr lang="ru-RU" sz="1800">
                <a:latin typeface="Arial Black" pitchFamily="34" charset="0"/>
              </a:rPr>
              <a:t>были введены </a:t>
            </a:r>
            <a:r>
              <a:rPr lang="ru-RU" sz="1800" i="1">
                <a:latin typeface="Arial Black" pitchFamily="34" charset="0"/>
              </a:rPr>
              <a:t>военно-полевые суды, </a:t>
            </a:r>
            <a:r>
              <a:rPr lang="ru-RU" sz="1800">
                <a:latin typeface="Arial Black" pitchFamily="34" charset="0"/>
              </a:rPr>
              <a:t>за полгода приговорившие к смерти 1000 человек.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auto">
          <a:xfrm>
            <a:off x="2700338" y="115888"/>
            <a:ext cx="3578225" cy="86518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>
              <a:defRPr/>
            </a:pPr>
            <a:r>
              <a:rPr lang="ru-RU" sz="1800" dirty="0">
                <a:latin typeface="Arial Black" pitchFamily="34" charset="0"/>
              </a:rPr>
              <a:t>Итоги первой русской революции 1905-1907гг.</a:t>
            </a:r>
          </a:p>
        </p:txBody>
      </p:sp>
      <p:sp>
        <p:nvSpPr>
          <p:cNvPr id="3" name="Прямоугольник 2"/>
          <p:cNvSpPr/>
          <p:nvPr/>
        </p:nvSpPr>
        <p:spPr bwMode="auto">
          <a:xfrm>
            <a:off x="6300788" y="3933825"/>
            <a:ext cx="2128837" cy="115093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>
              <a:defRPr/>
            </a:pPr>
            <a:r>
              <a:rPr lang="ru-RU" sz="1400" dirty="0">
                <a:latin typeface="Arial Black" pitchFamily="34" charset="0"/>
              </a:rPr>
              <a:t>Отмена выкупных платежей для крестьян</a:t>
            </a:r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3419475" y="3141663"/>
            <a:ext cx="2160588" cy="86518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>
              <a:defRPr/>
            </a:pPr>
            <a:r>
              <a:rPr lang="ru-RU" sz="1400" dirty="0">
                <a:latin typeface="Arial Black" pitchFamily="34" charset="0"/>
              </a:rPr>
              <a:t>Провозглашение свободы: слова, партий и союзов, отмена цензуры</a:t>
            </a:r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611188" y="5156200"/>
            <a:ext cx="2146300" cy="115252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>
              <a:defRPr/>
            </a:pPr>
            <a:r>
              <a:rPr lang="ru-RU" sz="1400" dirty="0">
                <a:latin typeface="Arial Black" pitchFamily="34" charset="0"/>
              </a:rPr>
              <a:t>Утверждение «Основных законов Российской империи»</a:t>
            </a:r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3419475" y="4006850"/>
            <a:ext cx="2160588" cy="115093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>
              <a:defRPr/>
            </a:pPr>
            <a:r>
              <a:rPr lang="ru-RU" sz="1400" dirty="0">
                <a:latin typeface="Arial Black" pitchFamily="34" charset="0"/>
              </a:rPr>
              <a:t>Сокращение раб. дня до 9-10 ч., в ряде отраслей увеличение зарплаты </a:t>
            </a:r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6300788" y="3141663"/>
            <a:ext cx="2128837" cy="79216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>
              <a:defRPr/>
            </a:pPr>
            <a:r>
              <a:rPr lang="ru-RU" sz="1400" dirty="0">
                <a:latin typeface="Arial Black" pitchFamily="34" charset="0"/>
              </a:rPr>
              <a:t>Реформы </a:t>
            </a:r>
          </a:p>
          <a:p>
            <a:pPr algn="ctr">
              <a:defRPr/>
            </a:pPr>
            <a:r>
              <a:rPr lang="ru-RU" sz="1400" dirty="0">
                <a:latin typeface="Arial Black" pitchFamily="34" charset="0"/>
              </a:rPr>
              <a:t>П. А. Столыпина</a:t>
            </a:r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3419475" y="5156200"/>
            <a:ext cx="2160588" cy="115252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>
              <a:defRPr/>
            </a:pPr>
            <a:r>
              <a:rPr lang="ru-RU" sz="1400" dirty="0">
                <a:latin typeface="Arial Black" pitchFamily="34" charset="0"/>
              </a:rPr>
              <a:t>Частичная политическая амнистия</a:t>
            </a:r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611188" y="3141663"/>
            <a:ext cx="2146300" cy="86518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>
              <a:defRPr/>
            </a:pPr>
            <a:r>
              <a:rPr lang="ru-RU" sz="1400" dirty="0">
                <a:latin typeface="Arial Black" pitchFamily="34" charset="0"/>
              </a:rPr>
              <a:t>Создание Государственной Думы</a:t>
            </a: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611188" y="4006850"/>
            <a:ext cx="2146300" cy="115093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>
              <a:defRPr/>
            </a:pPr>
            <a:r>
              <a:rPr lang="ru-RU" sz="1400" dirty="0">
                <a:latin typeface="Arial Black" pitchFamily="34" charset="0"/>
              </a:rPr>
              <a:t>Преобразование Государственного совета в верхнюю палату парламента</a:t>
            </a:r>
          </a:p>
        </p:txBody>
      </p:sp>
      <p:sp>
        <p:nvSpPr>
          <p:cNvPr id="11" name="Овал 10"/>
          <p:cNvSpPr/>
          <p:nvPr/>
        </p:nvSpPr>
        <p:spPr bwMode="auto">
          <a:xfrm>
            <a:off x="2771775" y="1125538"/>
            <a:ext cx="3455988" cy="1655762"/>
          </a:xfrm>
          <a:prstGeom prst="ellipse">
            <a:avLst/>
          </a:prstGeom>
          <a:solidFill>
            <a:srgbClr val="F3CFD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>
              <a:defRPr/>
            </a:pPr>
            <a:r>
              <a:rPr lang="ru-RU" sz="1400" i="1" dirty="0">
                <a:latin typeface="Arial Black" pitchFamily="34" charset="0"/>
              </a:rPr>
              <a:t>Начало движения России к конституционной монархии и правовому государству</a:t>
            </a:r>
          </a:p>
        </p:txBody>
      </p:sp>
      <p:cxnSp>
        <p:nvCxnSpPr>
          <p:cNvPr id="33824" name="Прямая соединительная линия 17"/>
          <p:cNvCxnSpPr>
            <a:cxnSpLocks noChangeShapeType="1"/>
          </p:cNvCxnSpPr>
          <p:nvPr/>
        </p:nvCxnSpPr>
        <p:spPr bwMode="auto">
          <a:xfrm>
            <a:off x="4500563" y="2781300"/>
            <a:ext cx="0" cy="360363"/>
          </a:xfrm>
          <a:prstGeom prst="line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825" name="Прямая соединительная линия 20"/>
          <p:cNvCxnSpPr>
            <a:cxnSpLocks noChangeShapeType="1"/>
          </p:cNvCxnSpPr>
          <p:nvPr/>
        </p:nvCxnSpPr>
        <p:spPr bwMode="auto">
          <a:xfrm flipH="1">
            <a:off x="1684338" y="2781300"/>
            <a:ext cx="2816225" cy="360363"/>
          </a:xfrm>
          <a:prstGeom prst="line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826" name="Прямая соединительная линия 22"/>
          <p:cNvCxnSpPr>
            <a:cxnSpLocks noChangeShapeType="1"/>
          </p:cNvCxnSpPr>
          <p:nvPr/>
        </p:nvCxnSpPr>
        <p:spPr bwMode="auto">
          <a:xfrm>
            <a:off x="4500563" y="2781300"/>
            <a:ext cx="2863850" cy="360363"/>
          </a:xfrm>
          <a:prstGeom prst="line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3"/>
          <p:cNvSpPr txBox="1">
            <a:spLocks noChangeArrowheads="1"/>
          </p:cNvSpPr>
          <p:nvPr/>
        </p:nvSpPr>
        <p:spPr bwMode="auto">
          <a:xfrm>
            <a:off x="755650" y="279400"/>
            <a:ext cx="7620000" cy="792163"/>
          </a:xfrm>
          <a:prstGeom prst="rect">
            <a:avLst/>
          </a:prstGeom>
          <a:gradFill rotWithShape="0">
            <a:gsLst>
              <a:gs pos="0">
                <a:srgbClr val="6699FF"/>
              </a:gs>
              <a:gs pos="50000">
                <a:srgbClr val="000000"/>
              </a:gs>
              <a:gs pos="100000">
                <a:srgbClr val="6699FF"/>
              </a:gs>
            </a:gsLst>
            <a:lin ang="5400000" scaled="1"/>
          </a:gradFill>
          <a:ln w="76200">
            <a:solidFill>
              <a:schemeClr val="hlink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>
                <a:solidFill>
                  <a:srgbClr val="FFFF00"/>
                </a:solidFill>
              </a:rPr>
              <a:t>Появление политических партий.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95288" y="2039938"/>
            <a:ext cx="8280400" cy="3108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sz="2000" dirty="0">
                <a:latin typeface="Arial Black" pitchFamily="34" charset="0"/>
              </a:rPr>
              <a:t>Манифест 17 октября создал условия для формирования в России политических партий. Они различались в своих программных установках и, следовательно, в отношении к революции.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sz="2000" dirty="0">
                <a:latin typeface="Arial Black" pitchFamily="34" charset="0"/>
              </a:rPr>
              <a:t> 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sz="2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«Левые силы» представляли РСДРП (эсдеки) и партия эсеров.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sz="2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«Политический центр» представляли кадеты и октябристы.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sz="2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«Правые силы» представляли монархические партии.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2"/>
          <p:cNvSpPr>
            <a:spLocks noGrp="1"/>
          </p:cNvSpPr>
          <p:nvPr>
            <p:ph type="title"/>
          </p:nvPr>
        </p:nvSpPr>
        <p:spPr>
          <a:xfrm>
            <a:off x="685800" y="260350"/>
            <a:ext cx="5929313" cy="1368425"/>
          </a:xfrm>
        </p:spPr>
        <p:txBody>
          <a:bodyPr/>
          <a:lstStyle/>
          <a:p>
            <a:r>
              <a:rPr lang="ru-RU" smtClean="0">
                <a:latin typeface="Arial Black" pitchFamily="34" charset="0"/>
              </a:rPr>
              <a:t>РСДРП </a:t>
            </a:r>
            <a:br>
              <a:rPr lang="ru-RU" smtClean="0">
                <a:latin typeface="Arial Black" pitchFamily="34" charset="0"/>
              </a:rPr>
            </a:br>
            <a:r>
              <a:rPr lang="ru-RU" sz="1800" smtClean="0">
                <a:latin typeface="Arial Black" pitchFamily="34" charset="0"/>
              </a:rPr>
              <a:t>(Российская социал-демократическая </a:t>
            </a:r>
            <a:br>
              <a:rPr lang="ru-RU" sz="1800" smtClean="0">
                <a:latin typeface="Arial Black" pitchFamily="34" charset="0"/>
              </a:rPr>
            </a:br>
            <a:r>
              <a:rPr lang="ru-RU" sz="1800" smtClean="0">
                <a:latin typeface="Arial Black" pitchFamily="34" charset="0"/>
              </a:rPr>
              <a:t>рабочая партия).</a:t>
            </a:r>
          </a:p>
        </p:txBody>
      </p:sp>
      <p:sp>
        <p:nvSpPr>
          <p:cNvPr id="4" name="Заголовок 2"/>
          <p:cNvSpPr txBox="1">
            <a:spLocks/>
          </p:cNvSpPr>
          <p:nvPr/>
        </p:nvSpPr>
        <p:spPr bwMode="auto">
          <a:xfrm>
            <a:off x="611188" y="1628775"/>
            <a:ext cx="4537075" cy="338455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ru-RU" sz="2800" dirty="0" smtClean="0">
                <a:latin typeface="Arial Black" pitchFamily="34" charset="0"/>
              </a:rPr>
              <a:t>Программа:</a:t>
            </a:r>
          </a:p>
          <a:p>
            <a:pPr marL="342900" indent="-342900" algn="l">
              <a:buFont typeface="Arial" pitchFamily="34" charset="0"/>
              <a:buChar char="•"/>
              <a:defRPr/>
            </a:pPr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Ликвидация самодержавия и провозглашение демократической республики;</a:t>
            </a:r>
          </a:p>
          <a:p>
            <a:pPr marL="342900" indent="-342900" algn="l">
              <a:buFont typeface="Arial" pitchFamily="34" charset="0"/>
              <a:buChar char="•"/>
              <a:defRPr/>
            </a:pPr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Передача земли крестьянам;</a:t>
            </a:r>
          </a:p>
          <a:p>
            <a:pPr marL="342900" indent="-342900" algn="l">
              <a:buFont typeface="Arial" pitchFamily="34" charset="0"/>
              <a:buChar char="•"/>
              <a:defRPr/>
            </a:pPr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Право наций на самоопределение;</a:t>
            </a:r>
          </a:p>
          <a:p>
            <a:pPr marL="342900" indent="-342900" algn="l">
              <a:buFont typeface="Arial" pitchFamily="34" charset="0"/>
              <a:buChar char="•"/>
              <a:defRPr/>
            </a:pPr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8-часовой рабочий день;</a:t>
            </a:r>
          </a:p>
          <a:p>
            <a:pPr marL="342900" indent="-342900" algn="l">
              <a:buFont typeface="Arial" pitchFamily="34" charset="0"/>
              <a:buChar char="•"/>
              <a:defRPr/>
            </a:pPr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Конечная цель - победа социалистической революции.</a:t>
            </a:r>
            <a:endParaRPr lang="ru-RU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584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15113" y="404813"/>
            <a:ext cx="1851025" cy="21605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6553200" y="5691188"/>
            <a:ext cx="1974850" cy="523875"/>
          </a:xfrm>
          <a:prstGeom prst="rect">
            <a:avLst/>
          </a:prstGeom>
          <a:solidFill>
            <a:srgbClr val="FFCCFF"/>
          </a:solidFill>
          <a:ln w="76200">
            <a:solidFill>
              <a:schemeClr val="hlink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sz="1400">
                <a:latin typeface="Arial Black" pitchFamily="34" charset="0"/>
              </a:rPr>
              <a:t>Ю. О. Цедербаум </a:t>
            </a:r>
          </a:p>
          <a:p>
            <a:pPr algn="ctr" eaLnBrk="1" hangingPunct="1"/>
            <a:r>
              <a:rPr lang="ru-RU" sz="1400">
                <a:latin typeface="Arial Black" pitchFamily="34" charset="0"/>
              </a:rPr>
              <a:t>(Мартов).</a:t>
            </a:r>
          </a:p>
        </p:txBody>
      </p:sp>
      <p:sp>
        <p:nvSpPr>
          <p:cNvPr id="35846" name="Text Box 5"/>
          <p:cNvSpPr txBox="1">
            <a:spLocks noChangeArrowheads="1"/>
          </p:cNvSpPr>
          <p:nvPr/>
        </p:nvSpPr>
        <p:spPr bwMode="auto">
          <a:xfrm>
            <a:off x="6615113" y="2690813"/>
            <a:ext cx="1851025" cy="523875"/>
          </a:xfrm>
          <a:prstGeom prst="rect">
            <a:avLst/>
          </a:prstGeom>
          <a:solidFill>
            <a:srgbClr val="FFCCFF"/>
          </a:solidFill>
          <a:ln w="76200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sz="1400">
                <a:latin typeface="Arial Black" pitchFamily="34" charset="0"/>
              </a:rPr>
              <a:t>В. И. Ульянов (Ленин).</a:t>
            </a:r>
          </a:p>
        </p:txBody>
      </p:sp>
      <p:pic>
        <p:nvPicPr>
          <p:cNvPr id="358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21475" y="3429000"/>
            <a:ext cx="1666875" cy="2133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2"/>
          <p:cNvSpPr txBox="1">
            <a:spLocks/>
          </p:cNvSpPr>
          <p:nvPr/>
        </p:nvSpPr>
        <p:spPr bwMode="auto">
          <a:xfrm>
            <a:off x="685800" y="260350"/>
            <a:ext cx="5399088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ru-RU" sz="4400">
                <a:solidFill>
                  <a:schemeClr val="tx2"/>
                </a:solidFill>
                <a:latin typeface="Arial Black" pitchFamily="34" charset="0"/>
              </a:rPr>
              <a:t>Эсеры</a:t>
            </a:r>
          </a:p>
          <a:p>
            <a:pPr algn="ctr"/>
            <a:r>
              <a:rPr lang="ru-RU" sz="1800">
                <a:solidFill>
                  <a:schemeClr val="tx2"/>
                </a:solidFill>
                <a:latin typeface="Arial Black" pitchFamily="34" charset="0"/>
              </a:rPr>
              <a:t>(социалисты-революционеры).</a:t>
            </a:r>
          </a:p>
        </p:txBody>
      </p:sp>
      <p:sp>
        <p:nvSpPr>
          <p:cNvPr id="3" name="Заголовок 2"/>
          <p:cNvSpPr txBox="1">
            <a:spLocks/>
          </p:cNvSpPr>
          <p:nvPr/>
        </p:nvSpPr>
        <p:spPr>
          <a:xfrm>
            <a:off x="323850" y="1412875"/>
            <a:ext cx="5397500" cy="273685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ru-RU" sz="2800" dirty="0" smtClean="0">
                <a:latin typeface="Arial Black" pitchFamily="34" charset="0"/>
              </a:rPr>
              <a:t>Программа:</a:t>
            </a:r>
          </a:p>
          <a:p>
            <a:pPr marL="457200" indent="-457200" algn="l">
              <a:buFont typeface="Arial" pitchFamily="34" charset="0"/>
              <a:buChar char="•"/>
              <a:defRPr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Свержение самодержавия и установление республики;</a:t>
            </a:r>
          </a:p>
          <a:p>
            <a:pPr marL="457200" indent="-457200" algn="l">
              <a:buFont typeface="Arial" pitchFamily="34" charset="0"/>
              <a:buChar char="•"/>
              <a:defRPr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Самоопределение наций;</a:t>
            </a:r>
          </a:p>
          <a:p>
            <a:pPr marL="457200" indent="-457200" algn="l">
              <a:buFont typeface="Arial" pitchFamily="34" charset="0"/>
              <a:buChar char="•"/>
              <a:defRPr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Демократические свободы;</a:t>
            </a:r>
          </a:p>
          <a:p>
            <a:pPr marL="457200" indent="-457200" algn="l">
              <a:buFont typeface="Arial" pitchFamily="34" charset="0"/>
              <a:buChar char="•"/>
              <a:defRPr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Изъятие земли из частной собственности и передача её крестьянской общине. 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686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19913" y="311150"/>
            <a:ext cx="1638300" cy="23256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6908800" y="5826125"/>
            <a:ext cx="1731963" cy="307975"/>
          </a:xfrm>
          <a:prstGeom prst="rect">
            <a:avLst/>
          </a:prstGeom>
          <a:solidFill>
            <a:srgbClr val="FFCCFF"/>
          </a:solidFill>
          <a:ln w="76200">
            <a:solidFill>
              <a:schemeClr val="hlink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sz="1400">
                <a:latin typeface="Arial Black" pitchFamily="34" charset="0"/>
              </a:rPr>
              <a:t>Б. В. Савинков.</a:t>
            </a:r>
          </a:p>
        </p:txBody>
      </p:sp>
      <p:sp>
        <p:nvSpPr>
          <p:cNvPr id="36870" name="Text Box 5"/>
          <p:cNvSpPr txBox="1">
            <a:spLocks noChangeArrowheads="1"/>
          </p:cNvSpPr>
          <p:nvPr/>
        </p:nvSpPr>
        <p:spPr bwMode="auto">
          <a:xfrm>
            <a:off x="6919913" y="2708275"/>
            <a:ext cx="1677987" cy="307975"/>
          </a:xfrm>
          <a:prstGeom prst="rect">
            <a:avLst/>
          </a:prstGeom>
          <a:solidFill>
            <a:srgbClr val="FFCCFF"/>
          </a:solidFill>
          <a:ln w="76200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sz="1400">
                <a:latin typeface="Arial Black" pitchFamily="34" charset="0"/>
              </a:rPr>
              <a:t>В. М. Чернов.</a:t>
            </a:r>
          </a:p>
        </p:txBody>
      </p:sp>
      <p:pic>
        <p:nvPicPr>
          <p:cNvPr id="36871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05613" y="3502025"/>
            <a:ext cx="1866900" cy="22177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6872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67275" y="3502025"/>
            <a:ext cx="1649413" cy="22177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6873" name="Text Box 5"/>
          <p:cNvSpPr txBox="1">
            <a:spLocks noChangeArrowheads="1"/>
          </p:cNvSpPr>
          <p:nvPr/>
        </p:nvSpPr>
        <p:spPr bwMode="auto">
          <a:xfrm>
            <a:off x="5019675" y="5826125"/>
            <a:ext cx="1338263" cy="307975"/>
          </a:xfrm>
          <a:prstGeom prst="rect">
            <a:avLst/>
          </a:prstGeom>
          <a:solidFill>
            <a:srgbClr val="FFCCFF"/>
          </a:solidFill>
          <a:ln w="76200">
            <a:solidFill>
              <a:schemeClr val="hlink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sz="1400">
                <a:latin typeface="Arial Black" pitchFamily="34" charset="0"/>
              </a:rPr>
              <a:t>Е. Ф. Азеф.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Заголовок 2"/>
          <p:cNvSpPr txBox="1">
            <a:spLocks/>
          </p:cNvSpPr>
          <p:nvPr/>
        </p:nvSpPr>
        <p:spPr bwMode="auto">
          <a:xfrm>
            <a:off x="685800" y="260350"/>
            <a:ext cx="5399088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ru-RU" sz="4400">
                <a:solidFill>
                  <a:schemeClr val="tx2"/>
                </a:solidFill>
                <a:latin typeface="Arial Black" pitchFamily="34" charset="0"/>
              </a:rPr>
              <a:t>Кадеты</a:t>
            </a:r>
          </a:p>
          <a:p>
            <a:pPr algn="ctr"/>
            <a:r>
              <a:rPr lang="ru-RU" sz="1800">
                <a:solidFill>
                  <a:schemeClr val="tx2"/>
                </a:solidFill>
                <a:latin typeface="Arial Black" pitchFamily="34" charset="0"/>
              </a:rPr>
              <a:t>(конституционные демократы).</a:t>
            </a:r>
          </a:p>
        </p:txBody>
      </p:sp>
      <p:sp>
        <p:nvSpPr>
          <p:cNvPr id="3" name="Заголовок 2"/>
          <p:cNvSpPr txBox="1">
            <a:spLocks/>
          </p:cNvSpPr>
          <p:nvPr/>
        </p:nvSpPr>
        <p:spPr>
          <a:xfrm>
            <a:off x="323850" y="1412875"/>
            <a:ext cx="5397500" cy="273685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ru-RU" sz="2800" dirty="0" smtClean="0">
                <a:latin typeface="Arial Black" pitchFamily="34" charset="0"/>
              </a:rPr>
              <a:t>Программа:</a:t>
            </a:r>
          </a:p>
          <a:p>
            <a:pPr marL="342900" indent="-342900" algn="l">
              <a:buFont typeface="Arial" pitchFamily="34" charset="0"/>
              <a:buChar char="•"/>
              <a:defRPr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Введение в стране демократической конституции по английскому типу;</a:t>
            </a:r>
          </a:p>
          <a:p>
            <a:pPr marL="342900" indent="-342900" algn="l">
              <a:buFont typeface="Arial" pitchFamily="34" charset="0"/>
              <a:buChar char="•"/>
              <a:defRPr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Разделение властей;</a:t>
            </a:r>
          </a:p>
          <a:p>
            <a:pPr marL="342900" indent="-342900" algn="l">
              <a:buFont typeface="Arial" pitchFamily="34" charset="0"/>
              <a:buChar char="•"/>
              <a:defRPr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Демократические свободы; </a:t>
            </a:r>
          </a:p>
          <a:p>
            <a:pPr marL="342900" indent="-342900" algn="l">
              <a:buFont typeface="Arial" pitchFamily="34" charset="0"/>
              <a:buChar char="•"/>
              <a:defRPr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8-часовой рабочий день; </a:t>
            </a:r>
          </a:p>
          <a:p>
            <a:pPr marL="342900" indent="-342900" algn="l">
              <a:buFont typeface="Arial" pitchFamily="34" charset="0"/>
              <a:buChar char="•"/>
              <a:defRPr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Автономия Финляндии и Польши;</a:t>
            </a:r>
          </a:p>
          <a:p>
            <a:pPr marL="342900" indent="-342900" algn="l">
              <a:buFont typeface="Arial" pitchFamily="34" charset="0"/>
              <a:buChar char="•"/>
              <a:defRPr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Частичное отчуждение помещичьей        земли (60%) в пользу крестьян.</a:t>
            </a:r>
          </a:p>
          <a:p>
            <a:pPr marL="457200" indent="-457200" algn="l">
              <a:buFont typeface="Arial" pitchFamily="34" charset="0"/>
              <a:buChar char="•"/>
              <a:defRPr/>
            </a:pP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789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56325" y="812800"/>
            <a:ext cx="2286000" cy="254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6437313" y="3478213"/>
            <a:ext cx="1724025" cy="307975"/>
          </a:xfrm>
          <a:prstGeom prst="rect">
            <a:avLst/>
          </a:prstGeom>
          <a:solidFill>
            <a:srgbClr val="FFCCFF"/>
          </a:solidFill>
          <a:ln w="76200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sz="1400">
                <a:latin typeface="Arial Black" pitchFamily="34" charset="0"/>
              </a:rPr>
              <a:t>П. Н. Милюков.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Заголовок 2"/>
          <p:cNvSpPr txBox="1">
            <a:spLocks/>
          </p:cNvSpPr>
          <p:nvPr/>
        </p:nvSpPr>
        <p:spPr bwMode="auto">
          <a:xfrm>
            <a:off x="685800" y="260350"/>
            <a:ext cx="5399088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ru-RU" sz="4400">
                <a:solidFill>
                  <a:schemeClr val="tx2"/>
                </a:solidFill>
                <a:latin typeface="Arial Black" pitchFamily="34" charset="0"/>
              </a:rPr>
              <a:t>Октябристы</a:t>
            </a:r>
          </a:p>
          <a:p>
            <a:pPr algn="ctr"/>
            <a:r>
              <a:rPr lang="ru-RU" sz="1800">
                <a:solidFill>
                  <a:schemeClr val="tx2"/>
                </a:solidFill>
                <a:latin typeface="Arial Black" pitchFamily="34" charset="0"/>
              </a:rPr>
              <a:t>(«Союз 17 октября»).</a:t>
            </a:r>
          </a:p>
        </p:txBody>
      </p:sp>
      <p:sp>
        <p:nvSpPr>
          <p:cNvPr id="3" name="Заголовок 2"/>
          <p:cNvSpPr txBox="1">
            <a:spLocks/>
          </p:cNvSpPr>
          <p:nvPr/>
        </p:nvSpPr>
        <p:spPr>
          <a:xfrm>
            <a:off x="323850" y="1412875"/>
            <a:ext cx="5397500" cy="352901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ru-RU" sz="2800" dirty="0" smtClean="0">
                <a:latin typeface="Arial Black" pitchFamily="34" charset="0"/>
              </a:rPr>
              <a:t>Программа:</a:t>
            </a:r>
          </a:p>
          <a:p>
            <a:pPr marL="342900" indent="-342900" algn="l">
              <a:buFont typeface="Arial" pitchFamily="34" charset="0"/>
              <a:buChar char="•"/>
              <a:defRPr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Наследственная конституционная монархия;</a:t>
            </a:r>
          </a:p>
          <a:p>
            <a:pPr marL="342900" indent="-342900" algn="l">
              <a:buFont typeface="Arial" pitchFamily="34" charset="0"/>
              <a:buChar char="•"/>
              <a:defRPr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Демократические свободы;</a:t>
            </a:r>
          </a:p>
          <a:p>
            <a:pPr marL="342900" indent="-342900" algn="l">
              <a:buFont typeface="Arial" pitchFamily="34" charset="0"/>
              <a:buChar char="•"/>
              <a:defRPr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Единая и неделимая Россия (за исключением Финляндии);</a:t>
            </a:r>
          </a:p>
          <a:p>
            <a:pPr marL="342900" indent="-342900" algn="l">
              <a:buFont typeface="Arial" pitchFamily="34" charset="0"/>
              <a:buChar char="•"/>
              <a:defRPr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Право рабочих на экономические стачки;</a:t>
            </a:r>
          </a:p>
          <a:p>
            <a:pPr marL="342900" indent="-342900" algn="l">
              <a:buFont typeface="Arial" pitchFamily="34" charset="0"/>
              <a:buChar char="•"/>
              <a:defRPr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Передача крестьянам пустующих земель.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8916" name="Text Box 5"/>
          <p:cNvSpPr txBox="1">
            <a:spLocks noChangeArrowheads="1"/>
          </p:cNvSpPr>
          <p:nvPr/>
        </p:nvSpPr>
        <p:spPr bwMode="auto">
          <a:xfrm>
            <a:off x="6565900" y="4221163"/>
            <a:ext cx="1465263" cy="307975"/>
          </a:xfrm>
          <a:prstGeom prst="rect">
            <a:avLst/>
          </a:prstGeom>
          <a:solidFill>
            <a:srgbClr val="FFCCFF"/>
          </a:solidFill>
          <a:ln w="76200">
            <a:solidFill>
              <a:schemeClr val="hlink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sz="1400">
                <a:latin typeface="Arial Black" pitchFamily="34" charset="0"/>
              </a:rPr>
              <a:t>А. И. Гучков.</a:t>
            </a:r>
          </a:p>
        </p:txBody>
      </p:sp>
      <p:pic>
        <p:nvPicPr>
          <p:cNvPr id="3891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24588" y="1125538"/>
            <a:ext cx="2149475" cy="30162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Заголовок 2"/>
          <p:cNvSpPr txBox="1">
            <a:spLocks/>
          </p:cNvSpPr>
          <p:nvPr/>
        </p:nvSpPr>
        <p:spPr bwMode="auto">
          <a:xfrm>
            <a:off x="685800" y="260350"/>
            <a:ext cx="5399088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ru-RU" sz="4400">
                <a:solidFill>
                  <a:schemeClr val="tx2"/>
                </a:solidFill>
                <a:latin typeface="Arial Black" pitchFamily="34" charset="0"/>
              </a:rPr>
              <a:t>Монархисты</a:t>
            </a:r>
          </a:p>
          <a:p>
            <a:pPr algn="ctr"/>
            <a:r>
              <a:rPr lang="ru-RU" sz="1800">
                <a:solidFill>
                  <a:schemeClr val="tx2"/>
                </a:solidFill>
                <a:latin typeface="Arial Black" pitchFamily="34" charset="0"/>
              </a:rPr>
              <a:t>(«Союз русского народа» и </a:t>
            </a:r>
          </a:p>
          <a:p>
            <a:pPr algn="ctr"/>
            <a:r>
              <a:rPr lang="ru-RU" sz="1800">
                <a:solidFill>
                  <a:schemeClr val="tx2"/>
                </a:solidFill>
                <a:latin typeface="Arial Black" pitchFamily="34" charset="0"/>
              </a:rPr>
              <a:t>«Совет объединённого дворянства»).</a:t>
            </a:r>
          </a:p>
        </p:txBody>
      </p:sp>
      <p:sp>
        <p:nvSpPr>
          <p:cNvPr id="3" name="Заголовок 2"/>
          <p:cNvSpPr txBox="1">
            <a:spLocks/>
          </p:cNvSpPr>
          <p:nvPr/>
        </p:nvSpPr>
        <p:spPr>
          <a:xfrm>
            <a:off x="323850" y="1773238"/>
            <a:ext cx="4895850" cy="187166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ru-RU" sz="2800" dirty="0" smtClean="0">
                <a:latin typeface="Arial Black" pitchFamily="34" charset="0"/>
              </a:rPr>
              <a:t>Программа:</a:t>
            </a:r>
          </a:p>
          <a:p>
            <a:pPr marL="342900" indent="-342900" algn="l">
              <a:buFont typeface="Arial" pitchFamily="34" charset="0"/>
              <a:buChar char="•"/>
              <a:defRPr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Незыблемость самодержавия;</a:t>
            </a:r>
          </a:p>
          <a:p>
            <a:pPr marL="342900" indent="-342900" algn="l">
              <a:buFont typeface="Arial" pitchFamily="34" charset="0"/>
              <a:buChar char="•"/>
              <a:defRPr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Единая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и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неделимая Россия;</a:t>
            </a:r>
          </a:p>
          <a:p>
            <a:pPr marL="342900" indent="-342900" algn="l">
              <a:buFont typeface="Arial" pitchFamily="34" charset="0"/>
              <a:buChar char="•"/>
              <a:defRPr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Неприкосновенность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частной собственности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9940" name="Text Box 5"/>
          <p:cNvSpPr txBox="1">
            <a:spLocks noChangeArrowheads="1"/>
          </p:cNvSpPr>
          <p:nvPr/>
        </p:nvSpPr>
        <p:spPr bwMode="auto">
          <a:xfrm>
            <a:off x="6472238" y="3127375"/>
            <a:ext cx="2057400" cy="307975"/>
          </a:xfrm>
          <a:prstGeom prst="rect">
            <a:avLst/>
          </a:prstGeom>
          <a:solidFill>
            <a:srgbClr val="FFCCFF"/>
          </a:solidFill>
          <a:ln w="76200">
            <a:solidFill>
              <a:schemeClr val="hlink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sz="1400">
                <a:latin typeface="Arial Black" pitchFamily="34" charset="0"/>
              </a:rPr>
              <a:t>В. М. Пуришкевич.</a:t>
            </a:r>
          </a:p>
        </p:txBody>
      </p:sp>
      <p:sp>
        <p:nvSpPr>
          <p:cNvPr id="39941" name="Text Box 5"/>
          <p:cNvSpPr txBox="1">
            <a:spLocks noChangeArrowheads="1"/>
          </p:cNvSpPr>
          <p:nvPr/>
        </p:nvSpPr>
        <p:spPr bwMode="auto">
          <a:xfrm>
            <a:off x="6696075" y="5805488"/>
            <a:ext cx="1655763" cy="307975"/>
          </a:xfrm>
          <a:prstGeom prst="rect">
            <a:avLst/>
          </a:prstGeom>
          <a:solidFill>
            <a:srgbClr val="FFCCFF"/>
          </a:solidFill>
          <a:ln w="76200">
            <a:solidFill>
              <a:schemeClr val="hlink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sz="1400">
                <a:latin typeface="Arial Black" pitchFamily="34" charset="0"/>
              </a:rPr>
              <a:t>В. В. Шульгин.</a:t>
            </a:r>
          </a:p>
        </p:txBody>
      </p:sp>
      <p:sp>
        <p:nvSpPr>
          <p:cNvPr id="39942" name="Text Box 5"/>
          <p:cNvSpPr txBox="1">
            <a:spLocks noChangeArrowheads="1"/>
          </p:cNvSpPr>
          <p:nvPr/>
        </p:nvSpPr>
        <p:spPr bwMode="auto">
          <a:xfrm>
            <a:off x="3863975" y="5805488"/>
            <a:ext cx="1860550" cy="307975"/>
          </a:xfrm>
          <a:prstGeom prst="rect">
            <a:avLst/>
          </a:prstGeom>
          <a:solidFill>
            <a:srgbClr val="FFCCFF"/>
          </a:solidFill>
          <a:ln w="76200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sz="1400">
                <a:latin typeface="Arial Black" pitchFamily="34" charset="0"/>
              </a:rPr>
              <a:t>А. И. Дубровин.</a:t>
            </a:r>
          </a:p>
        </p:txBody>
      </p:sp>
      <p:pic>
        <p:nvPicPr>
          <p:cNvPr id="3994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63975" y="3357563"/>
            <a:ext cx="1860550" cy="23510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994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62725" y="263525"/>
            <a:ext cx="1876425" cy="2768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994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54800" y="3706813"/>
            <a:ext cx="1662113" cy="19907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/>
          <p:cNvSpPr txBox="1">
            <a:spLocks noChangeArrowheads="1"/>
          </p:cNvSpPr>
          <p:nvPr/>
        </p:nvSpPr>
        <p:spPr bwMode="auto">
          <a:xfrm>
            <a:off x="755650" y="115888"/>
            <a:ext cx="7620000" cy="792162"/>
          </a:xfrm>
          <a:prstGeom prst="rect">
            <a:avLst/>
          </a:prstGeom>
          <a:gradFill rotWithShape="0">
            <a:gsLst>
              <a:gs pos="0">
                <a:srgbClr val="6699FF"/>
              </a:gs>
              <a:gs pos="50000">
                <a:srgbClr val="000000"/>
              </a:gs>
              <a:gs pos="100000">
                <a:srgbClr val="6699FF"/>
              </a:gs>
            </a:gsLst>
            <a:lin ang="5400000" scaled="1"/>
          </a:gradFill>
          <a:ln w="76200">
            <a:solidFill>
              <a:schemeClr val="hlink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>
                <a:solidFill>
                  <a:srgbClr val="FFFF00"/>
                </a:solidFill>
              </a:rPr>
              <a:t>Первый опыт русского парламентаризма. </a:t>
            </a:r>
          </a:p>
        </p:txBody>
      </p:sp>
      <p:pic>
        <p:nvPicPr>
          <p:cNvPr id="40964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25" y="1071563"/>
            <a:ext cx="3214688" cy="2395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5786438" y="1928813"/>
            <a:ext cx="2684462" cy="954087"/>
          </a:xfrm>
          <a:prstGeom prst="rect">
            <a:avLst/>
          </a:prstGeom>
          <a:solidFill>
            <a:srgbClr val="FFCCFF"/>
          </a:solidFill>
          <a:ln w="76200">
            <a:solidFill>
              <a:schemeClr val="hlink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sz="1400">
                <a:latin typeface="Arial Black" pitchFamily="34" charset="0"/>
              </a:rPr>
              <a:t>Выступление Николая </a:t>
            </a:r>
            <a:r>
              <a:rPr lang="en-US" sz="1400">
                <a:latin typeface="Arial Black" pitchFamily="34" charset="0"/>
              </a:rPr>
              <a:t>II</a:t>
            </a:r>
            <a:endParaRPr lang="ru-RU" sz="1400">
              <a:latin typeface="Arial Black" pitchFamily="34" charset="0"/>
            </a:endParaRPr>
          </a:p>
          <a:p>
            <a:pPr algn="ctr" eaLnBrk="1" hangingPunct="1"/>
            <a:r>
              <a:rPr lang="ru-RU" sz="1400">
                <a:latin typeface="Arial Black" pitchFamily="34" charset="0"/>
              </a:rPr>
              <a:t>перед делегатами</a:t>
            </a:r>
          </a:p>
          <a:p>
            <a:pPr algn="ctr" eaLnBrk="1" hangingPunct="1"/>
            <a:r>
              <a:rPr lang="en-US" sz="1400">
                <a:latin typeface="Arial Black" pitchFamily="34" charset="0"/>
              </a:rPr>
              <a:t>I</a:t>
            </a:r>
            <a:r>
              <a:rPr lang="ru-RU" sz="1400">
                <a:latin typeface="Arial Black" pitchFamily="34" charset="0"/>
              </a:rPr>
              <a:t> Государственной</a:t>
            </a:r>
          </a:p>
          <a:p>
            <a:pPr algn="ctr" eaLnBrk="1" hangingPunct="1"/>
            <a:r>
              <a:rPr lang="ru-RU" sz="1400">
                <a:latin typeface="Arial Black" pitchFamily="34" charset="0"/>
              </a:rPr>
              <a:t>Думы.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23850" y="3662363"/>
            <a:ext cx="8496300" cy="26400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sz="18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27 апреля 1906г. </a:t>
            </a:r>
            <a:r>
              <a:rPr lang="ru-RU" sz="1800" dirty="0">
                <a:latin typeface="Arial Black" pitchFamily="34" charset="0"/>
              </a:rPr>
              <a:t>состоялось открытие I Государственной Думы. Большинство в ней получили кадеты (153 депутата) и крестьяне-трудовики (107). Эсеры и эсдеки бойкотировали выборы. Председателем думы стал кадет с. А. Муромцев. 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sz="1800" dirty="0">
                <a:latin typeface="Arial Black" pitchFamily="34" charset="0"/>
              </a:rPr>
              <a:t>В первые же дни работы Дума сформулировала следующие требования: полная политическая амнистия, равные всеобщие выборы, ответственное перед Думой правительство и т. д. Был поднят и аграрный вопрос. Но все требования Думы были отвергнуты правительством. Дума была обвинена в революционных замыслах и </a:t>
            </a:r>
            <a:r>
              <a:rPr lang="ru-RU" sz="18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9 июля 1906г. </a:t>
            </a:r>
            <a:r>
              <a:rPr lang="ru-RU" sz="1800" dirty="0">
                <a:latin typeface="Arial Black" pitchFamily="34" charset="0"/>
              </a:rPr>
              <a:t>была распущена.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4"/>
          <p:cNvSpPr txBox="1">
            <a:spLocks noChangeArrowheads="1"/>
          </p:cNvSpPr>
          <p:nvPr/>
        </p:nvSpPr>
        <p:spPr bwMode="auto">
          <a:xfrm>
            <a:off x="1998663" y="936625"/>
            <a:ext cx="2060575" cy="954088"/>
          </a:xfrm>
          <a:prstGeom prst="rect">
            <a:avLst/>
          </a:prstGeom>
          <a:solidFill>
            <a:srgbClr val="FFCCFF"/>
          </a:solidFill>
          <a:ln w="76200">
            <a:solidFill>
              <a:schemeClr val="hlink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sz="1400">
                <a:latin typeface="Arial Black" pitchFamily="34" charset="0"/>
              </a:rPr>
              <a:t>Государственный </a:t>
            </a:r>
          </a:p>
          <a:p>
            <a:pPr algn="ctr" eaLnBrk="1" hangingPunct="1"/>
            <a:r>
              <a:rPr lang="ru-RU" sz="1400">
                <a:latin typeface="Arial Black" pitchFamily="34" charset="0"/>
              </a:rPr>
              <a:t>сектор</a:t>
            </a:r>
          </a:p>
          <a:p>
            <a:pPr algn="ctr" eaLnBrk="1" hangingPunct="1"/>
            <a:r>
              <a:rPr lang="ru-RU" sz="1400">
                <a:latin typeface="Arial Black" pitchFamily="34" charset="0"/>
              </a:rPr>
              <a:t>экономики </a:t>
            </a:r>
          </a:p>
          <a:p>
            <a:pPr algn="ctr" eaLnBrk="1" hangingPunct="1"/>
            <a:r>
              <a:rPr lang="ru-RU" sz="1400">
                <a:latin typeface="Arial Black" pitchFamily="34" charset="0"/>
              </a:rPr>
              <a:t>России.</a:t>
            </a:r>
          </a:p>
        </p:txBody>
      </p:sp>
      <p:pic>
        <p:nvPicPr>
          <p:cNvPr id="5124" name="Picture 6" descr="Рисунок8"/>
          <p:cNvPicPr>
            <a:picLocks noChangeAspect="1" noChangeArrowheads="1"/>
          </p:cNvPicPr>
          <p:nvPr/>
        </p:nvPicPr>
        <p:blipFill>
          <a:blip r:embed="rId3">
            <a:lum contrast="12000"/>
          </a:blip>
          <a:srcRect/>
          <a:stretch>
            <a:fillRect/>
          </a:stretch>
        </p:blipFill>
        <p:spPr bwMode="auto">
          <a:xfrm>
            <a:off x="4625975" y="333375"/>
            <a:ext cx="3833813" cy="2447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461963" y="3141663"/>
            <a:ext cx="8280400" cy="25844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sz="1800" kern="0" dirty="0">
                <a:latin typeface="Arial Black" pitchFamily="34" charset="0"/>
              </a:rPr>
              <a:t>Особенностью экономики России являлась </a:t>
            </a:r>
            <a:r>
              <a:rPr lang="ru-RU" sz="1800" u="sng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особая роль государства, которое вкладывало деньги в наиболее мощные военные заводы.</a:t>
            </a:r>
            <a:r>
              <a:rPr lang="ru-RU" sz="1800" kern="0" dirty="0">
                <a:latin typeface="Arial Black" pitchFamily="34" charset="0"/>
              </a:rPr>
              <a:t> Они были исключены из сферы рыночной экономики, выполняли госзаказ и управлялись государственными чиновниками. </a:t>
            </a:r>
            <a:r>
              <a:rPr lang="ru-RU" sz="1800" u="sng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Государству принадлежала большая часть железных дорог, земель, телеграфные линии и почта.</a:t>
            </a:r>
            <a:r>
              <a:rPr lang="ru-RU" sz="1800" kern="0" dirty="0">
                <a:latin typeface="Arial Black" pitchFamily="34" charset="0"/>
              </a:rPr>
              <a:t> Оно активно вмешивалось во все сферы хозяйственной жизни, принудительно регулируя уровень цен, устанавливая таможенные пошлины и выдавая кредиты.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Picture 1"/>
          <p:cNvPicPr>
            <a:picLocks noChangeAspect="1" noChangeArrowheads="1"/>
          </p:cNvPicPr>
          <p:nvPr/>
        </p:nvPicPr>
        <p:blipFill>
          <a:blip r:embed="rId2"/>
          <a:srcRect b="9550"/>
          <a:stretch>
            <a:fillRect/>
          </a:stretch>
        </p:blipFill>
        <p:spPr bwMode="auto">
          <a:xfrm>
            <a:off x="1042988" y="188913"/>
            <a:ext cx="3957637" cy="2746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5286375" y="1285875"/>
            <a:ext cx="2787650" cy="738188"/>
          </a:xfrm>
          <a:prstGeom prst="rect">
            <a:avLst/>
          </a:prstGeom>
          <a:solidFill>
            <a:srgbClr val="FFCCFF"/>
          </a:solidFill>
          <a:ln w="76200">
            <a:solidFill>
              <a:schemeClr val="hlink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sz="1400">
                <a:latin typeface="Arial Black" pitchFamily="34" charset="0"/>
              </a:rPr>
              <a:t>Торжественное открытие</a:t>
            </a:r>
          </a:p>
          <a:p>
            <a:pPr algn="ctr" eaLnBrk="1" hangingPunct="1"/>
            <a:r>
              <a:rPr lang="en-US" sz="1400">
                <a:latin typeface="Arial Black" pitchFamily="34" charset="0"/>
              </a:rPr>
              <a:t>II</a:t>
            </a:r>
            <a:r>
              <a:rPr lang="ru-RU" sz="1400">
                <a:latin typeface="Arial Black" pitchFamily="34" charset="0"/>
              </a:rPr>
              <a:t> Государственной</a:t>
            </a:r>
          </a:p>
          <a:p>
            <a:pPr algn="ctr" eaLnBrk="1" hangingPunct="1"/>
            <a:r>
              <a:rPr lang="ru-RU" sz="1400">
                <a:latin typeface="Arial Black" pitchFamily="34" charset="0"/>
              </a:rPr>
              <a:t>Думы.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23850" y="3251200"/>
            <a:ext cx="8496300" cy="30003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sz="1800" dirty="0">
                <a:latin typeface="Arial Black" pitchFamily="34" charset="0"/>
              </a:rPr>
              <a:t>II Дума начала работу </a:t>
            </a:r>
            <a:r>
              <a:rPr lang="ru-RU" sz="18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20 февраля 1907г. </a:t>
            </a:r>
            <a:r>
              <a:rPr lang="ru-RU" sz="1800" dirty="0">
                <a:latin typeface="Arial Black" pitchFamily="34" charset="0"/>
              </a:rPr>
              <a:t>Кадеты в ней получили 98 мест, трудовики с эсерами – 157 мест, эсдеки – 65 мест, октябристы – 32, черносотенцы – 22. Председателем Думы стал кадет Ф. А. Головин. 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sz="1800" dirty="0">
                <a:latin typeface="Arial Black" pitchFamily="34" charset="0"/>
              </a:rPr>
              <a:t>Дума осудила карательные меры правительства, объявила действия полиции незаконными и вновь заговорила о конфискации помещичьих земель. Тогда правительство </a:t>
            </a:r>
            <a:r>
              <a:rPr lang="ru-RU" sz="18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3 июня 1907г. </a:t>
            </a:r>
            <a:r>
              <a:rPr lang="ru-RU" sz="1800" dirty="0">
                <a:latin typeface="Arial Black" pitchFamily="34" charset="0"/>
              </a:rPr>
              <a:t>издало манифест о роспуске Думы.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sz="1800" dirty="0">
                <a:latin typeface="Arial Black" pitchFamily="34" charset="0"/>
              </a:rPr>
              <a:t> </a:t>
            </a:r>
            <a:r>
              <a:rPr lang="ru-RU" sz="1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Событие 3 июня впоследствии было названо третьеиюньским государственным переворотом. 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sz="1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Эта дата считается концом первой русской революции.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5"/>
          <p:cNvSpPr txBox="1">
            <a:spLocks noChangeArrowheads="1"/>
          </p:cNvSpPr>
          <p:nvPr/>
        </p:nvSpPr>
        <p:spPr bwMode="auto">
          <a:xfrm>
            <a:off x="5419725" y="1412875"/>
            <a:ext cx="3051175" cy="738188"/>
          </a:xfrm>
          <a:prstGeom prst="rect">
            <a:avLst/>
          </a:prstGeom>
          <a:solidFill>
            <a:srgbClr val="FFCCFF"/>
          </a:solidFill>
          <a:ln w="76200">
            <a:solidFill>
              <a:schemeClr val="hlink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sz="1400">
                <a:latin typeface="Arial Black" pitchFamily="34" charset="0"/>
              </a:rPr>
              <a:t>Обсуждение</a:t>
            </a:r>
          </a:p>
          <a:p>
            <a:pPr algn="ctr" eaLnBrk="1" hangingPunct="1"/>
            <a:r>
              <a:rPr lang="ru-RU" sz="1400">
                <a:latin typeface="Arial Black" pitchFamily="34" charset="0"/>
              </a:rPr>
              <a:t>реформы Столыпина</a:t>
            </a:r>
          </a:p>
          <a:p>
            <a:pPr algn="ctr" eaLnBrk="1" hangingPunct="1"/>
            <a:r>
              <a:rPr lang="ru-RU" sz="1400">
                <a:latin typeface="Arial Black" pitchFamily="34" charset="0"/>
              </a:rPr>
              <a:t>в </a:t>
            </a:r>
            <a:r>
              <a:rPr lang="en-US" sz="1400">
                <a:latin typeface="Arial Black" pitchFamily="34" charset="0"/>
              </a:rPr>
              <a:t>III</a:t>
            </a:r>
            <a:r>
              <a:rPr lang="ru-RU" sz="1400">
                <a:latin typeface="Arial Black" pitchFamily="34" charset="0"/>
              </a:rPr>
              <a:t> Государственной Думе.</a:t>
            </a:r>
          </a:p>
        </p:txBody>
      </p:sp>
      <p:pic>
        <p:nvPicPr>
          <p:cNvPr id="4301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333375"/>
            <a:ext cx="4289425" cy="3125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539750" y="3773488"/>
            <a:ext cx="8064500" cy="20875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sz="1800" dirty="0">
                <a:latin typeface="Arial Black" pitchFamily="34" charset="0"/>
              </a:rPr>
              <a:t>III Дума начала работу </a:t>
            </a:r>
            <a:r>
              <a:rPr lang="ru-RU" sz="18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1 ноября 1907г. </a:t>
            </a:r>
            <a:r>
              <a:rPr lang="ru-RU" sz="1800" dirty="0">
                <a:latin typeface="Arial Black" pitchFamily="34" charset="0"/>
              </a:rPr>
              <a:t>и проработала весь положенный 5-летний срок. В ней оппозиционные правительству силы не составляли абсолютного большинства. Всё решала позиция центра – октябристов, которые по необходимости склонялись то в сторону правых (черносотенцы), то в сторону левых (кадеты, прогрессисты, националисты). С помощью </a:t>
            </a:r>
            <a:r>
              <a:rPr lang="ru-RU" sz="1800" i="1" dirty="0">
                <a:latin typeface="Arial Black" pitchFamily="34" charset="0"/>
              </a:rPr>
              <a:t>«октябристского маятника»</a:t>
            </a:r>
            <a:r>
              <a:rPr lang="ru-RU" sz="1800" dirty="0">
                <a:latin typeface="Arial Black" pitchFamily="34" charset="0"/>
              </a:rPr>
              <a:t> Столыпин успешно мог проводить свои реформы.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5"/>
          <p:cNvSpPr txBox="1">
            <a:spLocks noChangeArrowheads="1"/>
          </p:cNvSpPr>
          <p:nvPr/>
        </p:nvSpPr>
        <p:spPr bwMode="auto">
          <a:xfrm>
            <a:off x="852488" y="3914775"/>
            <a:ext cx="2543175" cy="307975"/>
          </a:xfrm>
          <a:prstGeom prst="rect">
            <a:avLst/>
          </a:prstGeom>
          <a:solidFill>
            <a:srgbClr val="FFCCFF"/>
          </a:solidFill>
          <a:ln w="76200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sz="1400">
                <a:latin typeface="Arial Black" pitchFamily="34" charset="0"/>
              </a:rPr>
              <a:t>П. А. Столыпин.</a:t>
            </a:r>
          </a:p>
        </p:txBody>
      </p:sp>
      <p:pic>
        <p:nvPicPr>
          <p:cNvPr id="4403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" t="1695" r="2260" b="1695"/>
          <a:stretch>
            <a:fillRect/>
          </a:stretch>
        </p:blipFill>
        <p:spPr bwMode="auto">
          <a:xfrm>
            <a:off x="971550" y="549275"/>
            <a:ext cx="2303463" cy="3106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779838" y="2471738"/>
            <a:ext cx="4572000" cy="2390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sz="18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24 августа 1906г. </a:t>
            </a:r>
            <a:r>
              <a:rPr lang="ru-RU" sz="1800" dirty="0">
                <a:latin typeface="Arial Black" pitchFamily="34" charset="0"/>
              </a:rPr>
              <a:t>П. А. Столыпин опубликовал правительственную программу. 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sz="1800" dirty="0">
                <a:latin typeface="Arial Black" pitchFamily="34" charset="0"/>
              </a:rPr>
              <a:t>В первой её части обосновывалась необходимость успокоения страны при помощи военно-полевых судов, во второй предлагалось немедленно начать аграрную реформу.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Заголовок 1"/>
          <p:cNvSpPr>
            <a:spLocks noGrp="1"/>
          </p:cNvSpPr>
          <p:nvPr>
            <p:ph type="title"/>
          </p:nvPr>
        </p:nvSpPr>
        <p:spPr>
          <a:xfrm>
            <a:off x="685800" y="260350"/>
            <a:ext cx="7772400" cy="936625"/>
          </a:xfrm>
        </p:spPr>
        <p:txBody>
          <a:bodyPr/>
          <a:lstStyle/>
          <a:p>
            <a:r>
              <a:rPr lang="ru-RU" sz="2400" smtClean="0">
                <a:latin typeface="Arial Black" pitchFamily="34" charset="0"/>
              </a:rPr>
              <a:t>Основные мероприятия аграрной реформы </a:t>
            </a:r>
            <a:br>
              <a:rPr lang="ru-RU" sz="2400" smtClean="0">
                <a:latin typeface="Arial Black" pitchFamily="34" charset="0"/>
              </a:rPr>
            </a:br>
            <a:r>
              <a:rPr lang="ru-RU" sz="2400" smtClean="0">
                <a:latin typeface="Arial Black" pitchFamily="34" charset="0"/>
              </a:rPr>
              <a:t>П. А. Столыпина.</a:t>
            </a:r>
          </a:p>
        </p:txBody>
      </p:sp>
      <p:sp>
        <p:nvSpPr>
          <p:cNvPr id="3" name="Прямоугольник 2"/>
          <p:cNvSpPr/>
          <p:nvPr/>
        </p:nvSpPr>
        <p:spPr bwMode="auto">
          <a:xfrm>
            <a:off x="395288" y="1557338"/>
            <a:ext cx="2232025" cy="143986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innerShdw blurRad="114300">
              <a:prstClr val="black"/>
            </a:innerShdw>
          </a:effectLst>
        </p:spPr>
        <p:txBody>
          <a:bodyPr anchor="ctr"/>
          <a:lstStyle/>
          <a:p>
            <a:pPr algn="ctr">
              <a:defRPr/>
            </a:pPr>
            <a:r>
              <a:rPr lang="ru-RU" sz="1400" dirty="0">
                <a:latin typeface="Arial Black" pitchFamily="34" charset="0"/>
              </a:rPr>
              <a:t>Создание новых форм землевладения и землепользования</a:t>
            </a:r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6911975" y="1566863"/>
            <a:ext cx="1908175" cy="143033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innerShdw blurRad="114300">
              <a:prstClr val="black"/>
            </a:innerShdw>
          </a:effectLst>
        </p:spPr>
        <p:txBody>
          <a:bodyPr anchor="ctr"/>
          <a:lstStyle/>
          <a:p>
            <a:pPr algn="ctr">
              <a:defRPr/>
            </a:pPr>
            <a:r>
              <a:rPr lang="ru-RU" sz="1400" dirty="0">
                <a:latin typeface="Arial Black" pitchFamily="34" charset="0"/>
              </a:rPr>
              <a:t>Развитие крестьянской кооперации</a:t>
            </a:r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395288" y="3573463"/>
            <a:ext cx="2520950" cy="10795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innerShdw blurRad="114300">
              <a:prstClr val="black"/>
            </a:innerShdw>
          </a:effectLst>
        </p:spPr>
        <p:txBody>
          <a:bodyPr anchor="ctr"/>
          <a:lstStyle/>
          <a:p>
            <a:pPr algn="ctr">
              <a:defRPr/>
            </a:pPr>
            <a:r>
              <a:rPr lang="ru-RU" sz="1400" dirty="0">
                <a:latin typeface="Arial Black" pitchFamily="34" charset="0"/>
              </a:rPr>
              <a:t>Разрушение общины.</a:t>
            </a:r>
          </a:p>
          <a:p>
            <a:pPr algn="ctr">
              <a:defRPr/>
            </a:pPr>
            <a:r>
              <a:rPr lang="ru-RU" sz="1400" dirty="0">
                <a:latin typeface="Arial Black" pitchFamily="34" charset="0"/>
              </a:rPr>
              <a:t>Крестьяне – частные собственники своего надела</a:t>
            </a:r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5159375" y="1566863"/>
            <a:ext cx="1573213" cy="143033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innerShdw blurRad="114300">
              <a:prstClr val="black"/>
            </a:innerShdw>
          </a:effectLst>
        </p:spPr>
        <p:txBody>
          <a:bodyPr anchor="ctr"/>
          <a:lstStyle/>
          <a:p>
            <a:pPr algn="ctr">
              <a:defRPr/>
            </a:pPr>
            <a:r>
              <a:rPr lang="ru-RU" sz="1400" dirty="0">
                <a:latin typeface="Arial Black" pitchFamily="34" charset="0"/>
              </a:rPr>
              <a:t>Переселение крестьян за Урал</a:t>
            </a:r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2771775" y="1557338"/>
            <a:ext cx="2232025" cy="143986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innerShdw blurRad="114300">
              <a:prstClr val="black"/>
            </a:innerShdw>
          </a:effectLst>
        </p:spPr>
        <p:txBody>
          <a:bodyPr anchor="ctr"/>
          <a:lstStyle/>
          <a:p>
            <a:pPr algn="ctr">
              <a:defRPr/>
            </a:pPr>
            <a:r>
              <a:rPr lang="ru-RU" sz="1400" dirty="0">
                <a:latin typeface="Arial Black" pitchFamily="34" charset="0"/>
              </a:rPr>
              <a:t>Государственная помощь крестьянским хозяйствам</a:t>
            </a:r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276600" y="3573463"/>
            <a:ext cx="1295400" cy="10795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innerShdw blurRad="114300">
              <a:prstClr val="black"/>
            </a:innerShdw>
          </a:effectLst>
        </p:spPr>
        <p:txBody>
          <a:bodyPr anchor="ctr"/>
          <a:lstStyle/>
          <a:p>
            <a:pPr algn="ctr">
              <a:defRPr/>
            </a:pPr>
            <a:r>
              <a:rPr lang="ru-RU" sz="1400" dirty="0">
                <a:latin typeface="Arial Black" pitchFamily="34" charset="0"/>
              </a:rPr>
              <a:t>Хутор, отруб</a:t>
            </a:r>
          </a:p>
        </p:txBody>
      </p:sp>
      <p:cxnSp>
        <p:nvCxnSpPr>
          <p:cNvPr id="45077" name="Прямая со стрелкой 9"/>
          <p:cNvCxnSpPr>
            <a:cxnSpLocks noChangeShapeType="1"/>
          </p:cNvCxnSpPr>
          <p:nvPr/>
        </p:nvCxnSpPr>
        <p:spPr bwMode="auto">
          <a:xfrm flipH="1">
            <a:off x="1187450" y="2997200"/>
            <a:ext cx="323850" cy="576263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078" name="Прямая со стрелкой 11"/>
          <p:cNvCxnSpPr>
            <a:cxnSpLocks noChangeShapeType="1"/>
          </p:cNvCxnSpPr>
          <p:nvPr/>
        </p:nvCxnSpPr>
        <p:spPr bwMode="auto">
          <a:xfrm>
            <a:off x="1511300" y="2997200"/>
            <a:ext cx="2413000" cy="576263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5"/>
          <p:cNvSpPr txBox="1">
            <a:spLocks noChangeArrowheads="1"/>
          </p:cNvSpPr>
          <p:nvPr/>
        </p:nvSpPr>
        <p:spPr bwMode="auto">
          <a:xfrm>
            <a:off x="604838" y="3213100"/>
            <a:ext cx="3810000" cy="307975"/>
          </a:xfrm>
          <a:prstGeom prst="rect">
            <a:avLst/>
          </a:prstGeom>
          <a:solidFill>
            <a:srgbClr val="FFCCFF"/>
          </a:solidFill>
          <a:ln w="76200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sz="1400">
                <a:latin typeface="Arial Black" pitchFamily="34" charset="0"/>
              </a:rPr>
              <a:t>Похороны П. А. Столыпина.</a:t>
            </a:r>
          </a:p>
        </p:txBody>
      </p:sp>
      <p:sp>
        <p:nvSpPr>
          <p:cNvPr id="46083" name="Text Box 5"/>
          <p:cNvSpPr txBox="1">
            <a:spLocks noChangeArrowheads="1"/>
          </p:cNvSpPr>
          <p:nvPr/>
        </p:nvSpPr>
        <p:spPr bwMode="auto">
          <a:xfrm>
            <a:off x="5708650" y="2997200"/>
            <a:ext cx="2397125" cy="738188"/>
          </a:xfrm>
          <a:prstGeom prst="rect">
            <a:avLst/>
          </a:prstGeom>
          <a:solidFill>
            <a:srgbClr val="FFCCFF"/>
          </a:solidFill>
          <a:ln w="76200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sz="1400">
                <a:latin typeface="Arial Black" pitchFamily="34" charset="0"/>
              </a:rPr>
              <a:t>Убийца П. А. Столыпина – </a:t>
            </a:r>
          </a:p>
          <a:p>
            <a:pPr algn="ctr" eaLnBrk="1" hangingPunct="1"/>
            <a:r>
              <a:rPr lang="ru-RU" sz="1400">
                <a:latin typeface="Arial Black" pitchFamily="34" charset="0"/>
              </a:rPr>
              <a:t>Д. Богров.</a:t>
            </a:r>
          </a:p>
        </p:txBody>
      </p:sp>
      <p:pic>
        <p:nvPicPr>
          <p:cNvPr id="4608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8" y="404813"/>
            <a:ext cx="3810000" cy="263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5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650" y="368300"/>
            <a:ext cx="2397125" cy="247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288" y="3867150"/>
            <a:ext cx="8280400" cy="26416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sz="1800" dirty="0">
                <a:latin typeface="Arial Black" pitchFamily="34" charset="0"/>
              </a:rPr>
              <a:t>Реформа была настолько широкомасштабной, что её результаты не могли сказаться в первые годы. 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sz="1800" dirty="0">
                <a:latin typeface="Arial Black" pitchFamily="34" charset="0"/>
              </a:rPr>
              <a:t>Это понимал и сам Столыпин, но он не понимал всю абстрактность своего замысла. У него не было ни социальной, ни политической поддержки. Даже Николай II увидел в реформе угрозу самодержавию. Близилась отставка Столыпина, но в </a:t>
            </a:r>
            <a:r>
              <a:rPr lang="ru-RU" sz="18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сентябре 1911г. </a:t>
            </a:r>
            <a:r>
              <a:rPr lang="ru-RU" sz="1800" dirty="0">
                <a:latin typeface="Arial Black" pitchFamily="34" charset="0"/>
              </a:rPr>
              <a:t>он был смертельно ранен анархистом </a:t>
            </a:r>
            <a:r>
              <a:rPr lang="ru-RU" sz="1800" i="1" dirty="0">
                <a:latin typeface="Arial Black" pitchFamily="34" charset="0"/>
              </a:rPr>
              <a:t>Богровым.</a:t>
            </a:r>
            <a:r>
              <a:rPr lang="ru-RU" sz="1800" dirty="0">
                <a:latin typeface="Arial Black" pitchFamily="34" charset="0"/>
              </a:rPr>
              <a:t> И в стране не оказалось никого, кто мог бы продолжить его реформы. Самодержавие упустило свой последний шанс.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Заголовок 1"/>
          <p:cNvSpPr>
            <a:spLocks noGrp="1"/>
          </p:cNvSpPr>
          <p:nvPr>
            <p:ph type="title"/>
          </p:nvPr>
        </p:nvSpPr>
        <p:spPr>
          <a:xfrm>
            <a:off x="250825" y="44450"/>
            <a:ext cx="8642350" cy="647700"/>
          </a:xfrm>
        </p:spPr>
        <p:txBody>
          <a:bodyPr/>
          <a:lstStyle/>
          <a:p>
            <a:r>
              <a:rPr lang="ru-RU" sz="1800" smtClean="0">
                <a:latin typeface="Arial Black" pitchFamily="34" charset="0"/>
              </a:rPr>
              <a:t>Результаты аграрной реформы П. А. Столыпина (1906-1910гг.)</a:t>
            </a:r>
          </a:p>
        </p:txBody>
      </p:sp>
      <p:sp>
        <p:nvSpPr>
          <p:cNvPr id="4" name="Овал 3"/>
          <p:cNvSpPr/>
          <p:nvPr/>
        </p:nvSpPr>
        <p:spPr bwMode="auto">
          <a:xfrm>
            <a:off x="3419475" y="620713"/>
            <a:ext cx="2232025" cy="8636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anchor="ctr"/>
          <a:lstStyle/>
          <a:p>
            <a:pPr algn="ctr">
              <a:defRPr/>
            </a:pPr>
            <a:r>
              <a:rPr lang="ru-RU" sz="1400" dirty="0">
                <a:latin typeface="Arial Black" pitchFamily="34" charset="0"/>
              </a:rPr>
              <a:t>Позитивные результаты</a:t>
            </a:r>
          </a:p>
        </p:txBody>
      </p:sp>
      <p:sp>
        <p:nvSpPr>
          <p:cNvPr id="5" name="Овал 4"/>
          <p:cNvSpPr/>
          <p:nvPr/>
        </p:nvSpPr>
        <p:spPr bwMode="auto">
          <a:xfrm>
            <a:off x="3419475" y="2565400"/>
            <a:ext cx="2232025" cy="8636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anchor="ctr"/>
          <a:lstStyle/>
          <a:p>
            <a:pPr algn="ctr">
              <a:defRPr/>
            </a:pPr>
            <a:r>
              <a:rPr lang="ru-RU" sz="1400" dirty="0">
                <a:latin typeface="Arial Black" pitchFamily="34" charset="0"/>
              </a:rPr>
              <a:t>Негативные результаты</a:t>
            </a:r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323850" y="1412875"/>
            <a:ext cx="3276600" cy="1223963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>
              <a:defRPr/>
            </a:pPr>
            <a:r>
              <a:rPr lang="ru-RU" sz="1400" i="1" dirty="0">
                <a:latin typeface="Arial Black" pitchFamily="34" charset="0"/>
              </a:rPr>
              <a:t>Экономические -</a:t>
            </a:r>
          </a:p>
          <a:p>
            <a:pPr algn="ctr">
              <a:defRPr/>
            </a:pPr>
            <a:r>
              <a:rPr lang="ru-RU" sz="1400" dirty="0">
                <a:latin typeface="Arial Black" pitchFamily="34" charset="0"/>
              </a:rPr>
              <a:t>укрепилась устойчивость сельского хозяйства, его товарность и связь с рынком</a:t>
            </a:r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323850" y="3429000"/>
            <a:ext cx="3276600" cy="1223963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>
              <a:defRPr/>
            </a:pPr>
            <a:r>
              <a:rPr lang="ru-RU" sz="1400" dirty="0">
                <a:latin typeface="Arial Black" pitchFamily="34" charset="0"/>
              </a:rPr>
              <a:t>Сохранились коллективистские стремления крестьян –</a:t>
            </a:r>
          </a:p>
          <a:p>
            <a:pPr algn="ctr">
              <a:defRPr/>
            </a:pPr>
            <a:r>
              <a:rPr lang="ru-RU" sz="1400" i="1" dirty="0">
                <a:latin typeface="Arial Black" pitchFamily="34" charset="0"/>
              </a:rPr>
              <a:t>отказ</a:t>
            </a:r>
            <a:r>
              <a:rPr lang="ru-RU" sz="1400" dirty="0">
                <a:latin typeface="Arial Black" pitchFamily="34" charset="0"/>
              </a:rPr>
              <a:t> от выхода из общины (до 70-80%) </a:t>
            </a:r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5495925" y="3429000"/>
            <a:ext cx="3276600" cy="1223963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>
              <a:defRPr/>
            </a:pPr>
            <a:r>
              <a:rPr lang="ru-RU" sz="1400" dirty="0">
                <a:latin typeface="Arial Black" pitchFamily="34" charset="0"/>
              </a:rPr>
              <a:t>Ускорилось разорение значительной части крестьянства</a:t>
            </a:r>
            <a:r>
              <a:rPr lang="ru-RU" sz="1400" i="1" dirty="0">
                <a:latin typeface="Arial Black" pitchFamily="34" charset="0"/>
              </a:rPr>
              <a:t>, уходившего </a:t>
            </a:r>
            <a:r>
              <a:rPr lang="ru-RU" sz="1400" dirty="0">
                <a:latin typeface="Arial Black" pitchFamily="34" charset="0"/>
              </a:rPr>
              <a:t>на заработки в город или в батраки</a:t>
            </a:r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5495925" y="1412875"/>
            <a:ext cx="3276600" cy="1246188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>
              <a:defRPr/>
            </a:pPr>
            <a:r>
              <a:rPr lang="ru-RU" sz="1400" i="1" dirty="0">
                <a:latin typeface="Arial Black" pitchFamily="34" charset="0"/>
              </a:rPr>
              <a:t>Социально-политические -</a:t>
            </a:r>
          </a:p>
          <a:p>
            <a:pPr algn="ctr">
              <a:defRPr/>
            </a:pPr>
            <a:r>
              <a:rPr lang="ru-RU" sz="1400" dirty="0">
                <a:latin typeface="Arial Black" pitchFamily="34" charset="0"/>
              </a:rPr>
              <a:t>ускорилось формирование сельской буржуазии, организовывавшей рентабельное хозяйство</a:t>
            </a: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1331913" y="4724400"/>
            <a:ext cx="6480175" cy="5048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>
              <a:defRPr/>
            </a:pPr>
            <a:r>
              <a:rPr lang="ru-RU" sz="1800" i="1" dirty="0">
                <a:latin typeface="Arial Black" pitchFamily="34" charset="0"/>
              </a:rPr>
              <a:t>Главное</a:t>
            </a:r>
            <a:r>
              <a:rPr lang="ru-RU" sz="1400" dirty="0">
                <a:latin typeface="Arial Black" pitchFamily="34" charset="0"/>
              </a:rPr>
              <a:t> – правительство не обрело в деревне социальной опоры</a:t>
            </a: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1331913" y="5229225"/>
            <a:ext cx="6480175" cy="5762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>
              <a:defRPr/>
            </a:pPr>
            <a:r>
              <a:rPr lang="ru-RU" sz="1800" i="1" dirty="0">
                <a:latin typeface="Arial Black" pitchFamily="34" charset="0"/>
              </a:rPr>
              <a:t>Всё крестьянство </a:t>
            </a:r>
            <a:r>
              <a:rPr lang="ru-RU" sz="1400" dirty="0">
                <a:latin typeface="Arial Black" pitchFamily="34" charset="0"/>
              </a:rPr>
              <a:t>продолжало выступать с требованием ликвидации помещичьего землевладения</a:t>
            </a: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323850" y="5949950"/>
            <a:ext cx="8448675" cy="7921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>
              <a:defRPr/>
            </a:pPr>
            <a:r>
              <a:rPr lang="ru-RU" sz="1800" i="1" dirty="0">
                <a:latin typeface="Arial Black" pitchFamily="34" charset="0"/>
              </a:rPr>
              <a:t>Вывод:</a:t>
            </a:r>
            <a:r>
              <a:rPr lang="ru-RU" sz="1400" dirty="0">
                <a:latin typeface="Arial Black" pitchFamily="34" charset="0"/>
              </a:rPr>
              <a:t> реформа не удовлетворила потребности крестьян в земле и, следовательно, не смогла решить </a:t>
            </a:r>
            <a:r>
              <a:rPr lang="ru-RU" sz="1400" i="1" dirty="0">
                <a:latin typeface="Arial Black" pitchFamily="34" charset="0"/>
              </a:rPr>
              <a:t>аграрно-крестьянский вопрос,</a:t>
            </a:r>
            <a:r>
              <a:rPr lang="ru-RU" sz="1400" dirty="0">
                <a:latin typeface="Arial Black" pitchFamily="34" charset="0"/>
              </a:rPr>
              <a:t> сохранивший свою остроту до революции1917г.</a:t>
            </a:r>
          </a:p>
        </p:txBody>
      </p:sp>
      <p:sp>
        <p:nvSpPr>
          <p:cNvPr id="47134" name="Стрелка вниз 12"/>
          <p:cNvSpPr>
            <a:spLocks noChangeArrowheads="1"/>
          </p:cNvSpPr>
          <p:nvPr/>
        </p:nvSpPr>
        <p:spPr bwMode="auto">
          <a:xfrm>
            <a:off x="4278313" y="4221163"/>
            <a:ext cx="485775" cy="474662"/>
          </a:xfrm>
          <a:prstGeom prst="downArrow">
            <a:avLst>
              <a:gd name="adj1" fmla="val 50000"/>
              <a:gd name="adj2" fmla="val 49944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7135" name="Стрелка вниз 13"/>
          <p:cNvSpPr>
            <a:spLocks noChangeArrowheads="1"/>
          </p:cNvSpPr>
          <p:nvPr/>
        </p:nvSpPr>
        <p:spPr bwMode="auto">
          <a:xfrm>
            <a:off x="1665288" y="1033463"/>
            <a:ext cx="484187" cy="379412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7136" name="Стрелка вниз 14"/>
          <p:cNvSpPr>
            <a:spLocks noChangeArrowheads="1"/>
          </p:cNvSpPr>
          <p:nvPr/>
        </p:nvSpPr>
        <p:spPr bwMode="auto">
          <a:xfrm>
            <a:off x="6877050" y="1052513"/>
            <a:ext cx="484188" cy="360362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7137" name="Стрелка вниз 15"/>
          <p:cNvSpPr>
            <a:spLocks noChangeArrowheads="1"/>
          </p:cNvSpPr>
          <p:nvPr/>
        </p:nvSpPr>
        <p:spPr bwMode="auto">
          <a:xfrm>
            <a:off x="1665288" y="2997200"/>
            <a:ext cx="484187" cy="4318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7138" name="Стрелка вниз 16"/>
          <p:cNvSpPr>
            <a:spLocks noChangeArrowheads="1"/>
          </p:cNvSpPr>
          <p:nvPr/>
        </p:nvSpPr>
        <p:spPr bwMode="auto">
          <a:xfrm>
            <a:off x="6892925" y="2997200"/>
            <a:ext cx="484188" cy="4318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cxnSp>
        <p:nvCxnSpPr>
          <p:cNvPr id="47139" name="Прямая соединительная линия 20"/>
          <p:cNvCxnSpPr>
            <a:cxnSpLocks noChangeShapeType="1"/>
          </p:cNvCxnSpPr>
          <p:nvPr/>
        </p:nvCxnSpPr>
        <p:spPr bwMode="auto">
          <a:xfrm>
            <a:off x="5651500" y="1052513"/>
            <a:ext cx="1482725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7140" name="Прямая соединительная линия 22"/>
          <p:cNvCxnSpPr>
            <a:cxnSpLocks noChangeShapeType="1"/>
            <a:endCxn id="47138" idx="0"/>
          </p:cNvCxnSpPr>
          <p:nvPr/>
        </p:nvCxnSpPr>
        <p:spPr bwMode="auto">
          <a:xfrm>
            <a:off x="5651500" y="2997200"/>
            <a:ext cx="1482725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7141" name="Прямая соединительная линия 23"/>
          <p:cNvCxnSpPr>
            <a:cxnSpLocks noChangeShapeType="1"/>
          </p:cNvCxnSpPr>
          <p:nvPr/>
        </p:nvCxnSpPr>
        <p:spPr bwMode="auto">
          <a:xfrm>
            <a:off x="1936750" y="2997200"/>
            <a:ext cx="1482725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7142" name="Прямая соединительная линия 24"/>
          <p:cNvCxnSpPr>
            <a:cxnSpLocks noChangeShapeType="1"/>
          </p:cNvCxnSpPr>
          <p:nvPr/>
        </p:nvCxnSpPr>
        <p:spPr bwMode="auto">
          <a:xfrm>
            <a:off x="1936750" y="1033463"/>
            <a:ext cx="1482725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755650" y="80963"/>
            <a:ext cx="7620000" cy="539750"/>
          </a:xfrm>
          <a:gradFill rotWithShape="0">
            <a:gsLst>
              <a:gs pos="0">
                <a:srgbClr val="6699FF"/>
              </a:gs>
              <a:gs pos="50000">
                <a:srgbClr val="000000"/>
              </a:gs>
              <a:gs pos="100000">
                <a:srgbClr val="6699FF"/>
              </a:gs>
            </a:gsLst>
            <a:lin ang="5400000" scaled="1"/>
          </a:gradFill>
          <a:ln w="76200">
            <a:solidFill>
              <a:schemeClr val="hlink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z="2400" b="1" smtClean="0">
                <a:solidFill>
                  <a:srgbClr val="FFFF00"/>
                </a:solidFill>
              </a:rPr>
              <a:t>Культура. </a:t>
            </a:r>
          </a:p>
        </p:txBody>
      </p:sp>
      <p:sp>
        <p:nvSpPr>
          <p:cNvPr id="48131" name="Text Box 4"/>
          <p:cNvSpPr txBox="1">
            <a:spLocks noChangeArrowheads="1"/>
          </p:cNvSpPr>
          <p:nvPr/>
        </p:nvSpPr>
        <p:spPr bwMode="auto">
          <a:xfrm>
            <a:off x="804863" y="1622425"/>
            <a:ext cx="3046412" cy="738188"/>
          </a:xfrm>
          <a:prstGeom prst="rect">
            <a:avLst/>
          </a:prstGeom>
          <a:solidFill>
            <a:srgbClr val="FFCCFF"/>
          </a:solidFill>
          <a:ln w="76200">
            <a:solidFill>
              <a:schemeClr val="hlink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sz="1400">
                <a:latin typeface="Arial Black" pitchFamily="34" charset="0"/>
              </a:rPr>
              <a:t>Императорский </a:t>
            </a:r>
          </a:p>
          <a:p>
            <a:pPr algn="ctr" eaLnBrk="1" hangingPunct="1"/>
            <a:r>
              <a:rPr lang="ru-RU" sz="1400">
                <a:latin typeface="Arial Black" pitchFamily="34" charset="0"/>
              </a:rPr>
              <a:t>Николаевский университет </a:t>
            </a:r>
          </a:p>
          <a:p>
            <a:pPr algn="ctr" eaLnBrk="1" hangingPunct="1"/>
            <a:r>
              <a:rPr lang="ru-RU" sz="1400">
                <a:latin typeface="Arial Black" pitchFamily="34" charset="0"/>
              </a:rPr>
              <a:t>в Саратове.</a:t>
            </a:r>
          </a:p>
        </p:txBody>
      </p:sp>
      <p:pic>
        <p:nvPicPr>
          <p:cNvPr id="4813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8" b="4417"/>
          <a:stretch>
            <a:fillRect/>
          </a:stretch>
        </p:blipFill>
        <p:spPr bwMode="auto">
          <a:xfrm>
            <a:off x="4211638" y="908050"/>
            <a:ext cx="4032250" cy="290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8313" y="3990975"/>
            <a:ext cx="8135937" cy="25844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ru-RU" sz="1800" kern="0" dirty="0">
                <a:latin typeface="Arial Black" pitchFamily="34" charset="0"/>
              </a:rPr>
              <a:t>Модернизация страны требовала грамотных специалистов. Расходы на образование выросли в 5 раз. В школах обучалось около 6 млн. человек, выросло число гимназий и реальных училищ. Появились коммерческие училища и другие профессиональные заведения. Новые технические ВУЗы появились в Петербурге, Новочеркасске, Томске. В Саратове открылся университет. В столицах открылись пединституты. 60% всех студентов не являлись дворянами.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4"/>
          <p:cNvSpPr txBox="1">
            <a:spLocks noChangeArrowheads="1"/>
          </p:cNvSpPr>
          <p:nvPr/>
        </p:nvSpPr>
        <p:spPr bwMode="auto">
          <a:xfrm>
            <a:off x="3932238" y="2257425"/>
            <a:ext cx="1577975" cy="307975"/>
          </a:xfrm>
          <a:prstGeom prst="rect">
            <a:avLst/>
          </a:prstGeom>
          <a:solidFill>
            <a:srgbClr val="FFCCFF"/>
          </a:solidFill>
          <a:ln w="76200">
            <a:solidFill>
              <a:schemeClr val="hlink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sz="1400">
                <a:latin typeface="Arial Black" pitchFamily="34" charset="0"/>
              </a:rPr>
              <a:t>И. П. Павлов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0825" y="115888"/>
            <a:ext cx="8569325" cy="6477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800" kern="0" dirty="0">
                <a:solidFill>
                  <a:srgbClr val="000000"/>
                </a:solidFill>
                <a:latin typeface="Arial Black" pitchFamily="34" charset="0"/>
              </a:rPr>
              <a:t>В начале  ХХ в. в России быстрыми темпами развивалась наука. </a:t>
            </a:r>
            <a:endParaRPr lang="ru-RU" dirty="0"/>
          </a:p>
        </p:txBody>
      </p:sp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6223000" y="2257425"/>
            <a:ext cx="2179638" cy="307975"/>
          </a:xfrm>
          <a:prstGeom prst="rect">
            <a:avLst/>
          </a:prstGeom>
          <a:solidFill>
            <a:srgbClr val="FFCCFF"/>
          </a:solidFill>
          <a:ln w="76200">
            <a:solidFill>
              <a:schemeClr val="hlink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sz="1400">
                <a:latin typeface="Arial Black" pitchFamily="34" charset="0"/>
              </a:rPr>
              <a:t>К. Э. Циолковский 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117600" y="2257425"/>
            <a:ext cx="1633538" cy="307975"/>
          </a:xfrm>
          <a:prstGeom prst="rect">
            <a:avLst/>
          </a:prstGeom>
          <a:solidFill>
            <a:srgbClr val="FFCCFF"/>
          </a:solidFill>
          <a:ln w="76200">
            <a:solidFill>
              <a:schemeClr val="hlink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ru-RU" sz="1400" kern="0" dirty="0" smtClean="0">
                <a:solidFill>
                  <a:srgbClr val="000000"/>
                </a:solidFill>
                <a:latin typeface="Arial Black" pitchFamily="34" charset="0"/>
              </a:rPr>
              <a:t>П. Н. Лебедев </a:t>
            </a:r>
            <a:endParaRPr lang="ru-RU" sz="1400" dirty="0" smtClean="0">
              <a:latin typeface="Arial Black" pitchFamily="34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6362700" y="5222875"/>
            <a:ext cx="1900238" cy="307975"/>
          </a:xfrm>
          <a:prstGeom prst="rect">
            <a:avLst/>
          </a:prstGeom>
          <a:solidFill>
            <a:srgbClr val="FFCCFF"/>
          </a:solidFill>
          <a:ln w="76200">
            <a:solidFill>
              <a:schemeClr val="hlink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ru-RU" sz="1400" kern="0" dirty="0" smtClean="0">
                <a:solidFill>
                  <a:srgbClr val="000000"/>
                </a:solidFill>
                <a:latin typeface="Arial Black" pitchFamily="34" charset="0"/>
              </a:rPr>
              <a:t>Н. Е. Жуковский </a:t>
            </a:r>
            <a:endParaRPr lang="ru-RU" sz="1400" dirty="0" smtClean="0">
              <a:latin typeface="Arial Black" pitchFamily="34" charset="0"/>
            </a:endParaRPr>
          </a:p>
        </p:txBody>
      </p:sp>
      <p:sp>
        <p:nvSpPr>
          <p:cNvPr id="49159" name="Text Box 4"/>
          <p:cNvSpPr txBox="1">
            <a:spLocks noChangeArrowheads="1"/>
          </p:cNvSpPr>
          <p:nvPr/>
        </p:nvSpPr>
        <p:spPr bwMode="auto">
          <a:xfrm>
            <a:off x="869950" y="5222875"/>
            <a:ext cx="2005013" cy="307975"/>
          </a:xfrm>
          <a:prstGeom prst="rect">
            <a:avLst/>
          </a:prstGeom>
          <a:solidFill>
            <a:srgbClr val="FFCCFF"/>
          </a:solidFill>
          <a:ln w="76200">
            <a:solidFill>
              <a:schemeClr val="hlink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sz="1400">
                <a:latin typeface="Arial Black" pitchFamily="34" charset="0"/>
              </a:rPr>
              <a:t>В. И. Вернадский </a:t>
            </a:r>
          </a:p>
        </p:txBody>
      </p:sp>
      <p:pic>
        <p:nvPicPr>
          <p:cNvPr id="4916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7" t="11555" r="8282" b="11778"/>
          <a:stretch>
            <a:fillRect/>
          </a:stretch>
        </p:blipFill>
        <p:spPr bwMode="auto">
          <a:xfrm>
            <a:off x="1355725" y="782638"/>
            <a:ext cx="1157288" cy="142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9750" y="2844800"/>
            <a:ext cx="2663825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kern="0" dirty="0">
                <a:solidFill>
                  <a:srgbClr val="000000"/>
                </a:solidFill>
                <a:latin typeface="Arial Black" pitchFamily="34" charset="0"/>
              </a:rPr>
              <a:t>Разработал единую волновую теорию</a:t>
            </a:r>
            <a:endParaRPr lang="ru-RU" sz="1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984875" y="5816600"/>
            <a:ext cx="2655888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kern="0" dirty="0">
                <a:solidFill>
                  <a:srgbClr val="000000"/>
                </a:solidFill>
                <a:latin typeface="Arial Black" pitchFamily="34" charset="0"/>
              </a:rPr>
              <a:t>Создал в стране самолетостроение</a:t>
            </a:r>
            <a:endParaRPr lang="ru-RU" sz="1600" dirty="0"/>
          </a:p>
        </p:txBody>
      </p:sp>
      <p:pic>
        <p:nvPicPr>
          <p:cNvPr id="4916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900" y="3500438"/>
            <a:ext cx="1239838" cy="165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868988" y="2844800"/>
            <a:ext cx="3141662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kern="0" dirty="0">
                <a:solidFill>
                  <a:srgbClr val="000000"/>
                </a:solidFill>
                <a:latin typeface="Arial Black" pitchFamily="34" charset="0"/>
              </a:rPr>
              <a:t>Обосновал возможность космических полетов </a:t>
            </a:r>
            <a:endParaRPr lang="ru-RU" sz="1600" dirty="0"/>
          </a:p>
        </p:txBody>
      </p:sp>
      <p:pic>
        <p:nvPicPr>
          <p:cNvPr id="4916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913" y="765175"/>
            <a:ext cx="1293812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554038" y="5816600"/>
            <a:ext cx="2501900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600" kern="0" dirty="0">
                <a:solidFill>
                  <a:srgbClr val="000000"/>
                </a:solidFill>
                <a:latin typeface="Arial Black" pitchFamily="34" charset="0"/>
              </a:rPr>
              <a:t>Разработал учение </a:t>
            </a:r>
          </a:p>
          <a:p>
            <a:pPr algn="ctr">
              <a:defRPr/>
            </a:pPr>
            <a:r>
              <a:rPr lang="ru-RU" sz="1600" kern="0" dirty="0">
                <a:solidFill>
                  <a:srgbClr val="000000"/>
                </a:solidFill>
                <a:latin typeface="Arial Black" pitchFamily="34" charset="0"/>
              </a:rPr>
              <a:t>о ноосфере</a:t>
            </a:r>
            <a:endParaRPr lang="ru-RU" sz="16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481388" y="2855913"/>
            <a:ext cx="2479675" cy="10779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kern="0" dirty="0">
                <a:solidFill>
                  <a:srgbClr val="000000"/>
                </a:solidFill>
                <a:latin typeface="Arial Black" pitchFamily="34" charset="0"/>
              </a:rPr>
              <a:t>Разработал учение о ВНД и об условных рефлексах</a:t>
            </a:r>
            <a:endParaRPr lang="ru-RU" sz="1600" dirty="0"/>
          </a:p>
        </p:txBody>
      </p:sp>
      <p:pic>
        <p:nvPicPr>
          <p:cNvPr id="4916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088" y="782638"/>
            <a:ext cx="1185862" cy="142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69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47569"/>
          <a:stretch>
            <a:fillRect/>
          </a:stretch>
        </p:blipFill>
        <p:spPr bwMode="auto">
          <a:xfrm>
            <a:off x="1295400" y="3500438"/>
            <a:ext cx="1154113" cy="165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Стрелка вниз 12"/>
          <p:cNvSpPr/>
          <p:nvPr/>
        </p:nvSpPr>
        <p:spPr bwMode="auto">
          <a:xfrm>
            <a:off x="1629801" y="2654914"/>
            <a:ext cx="484632" cy="252028"/>
          </a:xfrm>
          <a:prstGeom prst="down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1" name="Стрелка вниз 20"/>
          <p:cNvSpPr/>
          <p:nvPr/>
        </p:nvSpPr>
        <p:spPr bwMode="auto">
          <a:xfrm>
            <a:off x="4479187" y="2654914"/>
            <a:ext cx="484632" cy="252028"/>
          </a:xfrm>
          <a:prstGeom prst="down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2" name="Стрелка вниз 21"/>
          <p:cNvSpPr/>
          <p:nvPr/>
        </p:nvSpPr>
        <p:spPr bwMode="auto">
          <a:xfrm>
            <a:off x="7197492" y="2654914"/>
            <a:ext cx="484632" cy="252028"/>
          </a:xfrm>
          <a:prstGeom prst="down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3" name="Стрелка вниз 22"/>
          <p:cNvSpPr/>
          <p:nvPr/>
        </p:nvSpPr>
        <p:spPr bwMode="auto">
          <a:xfrm>
            <a:off x="7070659" y="5615415"/>
            <a:ext cx="484632" cy="252028"/>
          </a:xfrm>
          <a:prstGeom prst="down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4" name="Стрелка вниз 23"/>
          <p:cNvSpPr/>
          <p:nvPr/>
        </p:nvSpPr>
        <p:spPr bwMode="auto">
          <a:xfrm>
            <a:off x="1629801" y="5625244"/>
            <a:ext cx="484632" cy="252028"/>
          </a:xfrm>
          <a:prstGeom prst="down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/>
      <p:bldP spid="11" grpId="0"/>
      <p:bldP spid="1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6"/>
          <p:cNvSpPr txBox="1">
            <a:spLocks noChangeArrowheads="1"/>
          </p:cNvSpPr>
          <p:nvPr/>
        </p:nvSpPr>
        <p:spPr bwMode="auto">
          <a:xfrm>
            <a:off x="4787900" y="1282700"/>
            <a:ext cx="1611313" cy="307975"/>
          </a:xfrm>
          <a:prstGeom prst="rect">
            <a:avLst/>
          </a:prstGeom>
          <a:solidFill>
            <a:srgbClr val="FFCCFF"/>
          </a:solidFill>
          <a:ln w="76200">
            <a:solidFill>
              <a:schemeClr val="hlink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1400">
                <a:latin typeface="Arial Black" pitchFamily="34" charset="0"/>
              </a:rPr>
              <a:t>Н. А. Бердяев.</a:t>
            </a:r>
          </a:p>
        </p:txBody>
      </p:sp>
      <p:sp>
        <p:nvSpPr>
          <p:cNvPr id="50179" name="Text Box 6"/>
          <p:cNvSpPr txBox="1">
            <a:spLocks noChangeArrowheads="1"/>
          </p:cNvSpPr>
          <p:nvPr/>
        </p:nvSpPr>
        <p:spPr bwMode="auto">
          <a:xfrm>
            <a:off x="5029200" y="3944938"/>
            <a:ext cx="1370013" cy="307975"/>
          </a:xfrm>
          <a:prstGeom prst="rect">
            <a:avLst/>
          </a:prstGeom>
          <a:solidFill>
            <a:srgbClr val="FFCCFF"/>
          </a:solidFill>
          <a:ln w="76200">
            <a:solidFill>
              <a:schemeClr val="hlink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1400">
                <a:latin typeface="Arial Black" pitchFamily="34" charset="0"/>
              </a:rPr>
              <a:t>Е. В. Тарле.</a:t>
            </a:r>
          </a:p>
        </p:txBody>
      </p:sp>
      <p:pic>
        <p:nvPicPr>
          <p:cNvPr id="5018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303213"/>
            <a:ext cx="1704975" cy="226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81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2924175"/>
            <a:ext cx="1881188" cy="234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188" y="1436688"/>
            <a:ext cx="3798887" cy="43307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sz="1800" kern="0" dirty="0">
                <a:latin typeface="Arial Black" pitchFamily="34" charset="0"/>
              </a:rPr>
              <a:t>В исторической науке работали такие светила как: </a:t>
            </a:r>
            <a:r>
              <a:rPr lang="ru-RU" sz="1800" i="1" kern="0" dirty="0">
                <a:latin typeface="Arial Black" pitchFamily="34" charset="0"/>
              </a:rPr>
              <a:t>В. Ключевский, С. Платонов, Р. Виппер, Е. Тарле. </a:t>
            </a:r>
            <a:r>
              <a:rPr lang="ru-RU" sz="1800" kern="0" dirty="0">
                <a:latin typeface="Arial Black" pitchFamily="34" charset="0"/>
              </a:rPr>
              <a:t>Философия развивалась усилиями </a:t>
            </a:r>
            <a:r>
              <a:rPr lang="ru-RU" sz="1800" i="1" kern="0" dirty="0">
                <a:latin typeface="Arial Black" pitchFamily="34" charset="0"/>
              </a:rPr>
              <a:t>Н. Бердяева, С. Булгакова, В. Соловьева, П. Флоренского.</a:t>
            </a:r>
            <a:r>
              <a:rPr lang="ru-RU" sz="1800" kern="0" dirty="0">
                <a:latin typeface="Arial Black" pitchFamily="34" charset="0"/>
              </a:rPr>
              <a:t> В стране действовало около 20-ти научно-технических обществ, которые, являясь центрами научных работ, широко пропагандировали их среди населения.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3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92600" y="115888"/>
            <a:ext cx="1954213" cy="2686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4529138" y="2852738"/>
            <a:ext cx="1401762" cy="307975"/>
          </a:xfrm>
          <a:prstGeom prst="rect">
            <a:avLst/>
          </a:prstGeom>
          <a:solidFill>
            <a:srgbClr val="FFCCFF"/>
          </a:solidFill>
          <a:ln w="76200">
            <a:solidFill>
              <a:schemeClr val="hlink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1400">
                <a:latin typeface="Arial Black" pitchFamily="34" charset="0"/>
              </a:rPr>
              <a:t>И. А. Бунин.</a:t>
            </a:r>
          </a:p>
        </p:txBody>
      </p:sp>
      <p:sp>
        <p:nvSpPr>
          <p:cNvPr id="51204" name="Text Box 6"/>
          <p:cNvSpPr txBox="1">
            <a:spLocks noChangeArrowheads="1"/>
          </p:cNvSpPr>
          <p:nvPr/>
        </p:nvSpPr>
        <p:spPr bwMode="auto">
          <a:xfrm>
            <a:off x="565150" y="5859463"/>
            <a:ext cx="1435100" cy="307975"/>
          </a:xfrm>
          <a:prstGeom prst="rect">
            <a:avLst/>
          </a:prstGeom>
          <a:solidFill>
            <a:srgbClr val="FFCCFF"/>
          </a:solidFill>
          <a:ln w="76200">
            <a:solidFill>
              <a:schemeClr val="hlink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1400">
                <a:latin typeface="Arial Black" pitchFamily="34" charset="0"/>
              </a:rPr>
              <a:t>Н. А. Клюев.</a:t>
            </a:r>
          </a:p>
        </p:txBody>
      </p:sp>
      <p:sp>
        <p:nvSpPr>
          <p:cNvPr id="51205" name="Text Box 6"/>
          <p:cNvSpPr txBox="1">
            <a:spLocks noChangeArrowheads="1"/>
          </p:cNvSpPr>
          <p:nvPr/>
        </p:nvSpPr>
        <p:spPr bwMode="auto">
          <a:xfrm>
            <a:off x="6677025" y="2852738"/>
            <a:ext cx="1512888" cy="307975"/>
          </a:xfrm>
          <a:prstGeom prst="rect">
            <a:avLst/>
          </a:prstGeom>
          <a:solidFill>
            <a:srgbClr val="FFCCFF"/>
          </a:solidFill>
          <a:ln w="76200">
            <a:solidFill>
              <a:schemeClr val="hlink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1400">
                <a:latin typeface="Arial Black" pitchFamily="34" charset="0"/>
              </a:rPr>
              <a:t>С. А. Есенин.</a:t>
            </a:r>
          </a:p>
        </p:txBody>
      </p:sp>
      <p:sp>
        <p:nvSpPr>
          <p:cNvPr id="51206" name="Text Box 6"/>
          <p:cNvSpPr txBox="1">
            <a:spLocks noChangeArrowheads="1"/>
          </p:cNvSpPr>
          <p:nvPr/>
        </p:nvSpPr>
        <p:spPr bwMode="auto">
          <a:xfrm>
            <a:off x="2339975" y="2852738"/>
            <a:ext cx="1631950" cy="307975"/>
          </a:xfrm>
          <a:prstGeom prst="rect">
            <a:avLst/>
          </a:prstGeom>
          <a:solidFill>
            <a:srgbClr val="FFCCFF"/>
          </a:solidFill>
          <a:ln w="76200">
            <a:solidFill>
              <a:schemeClr val="hlink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1400">
                <a:latin typeface="Arial Black" pitchFamily="34" charset="0"/>
              </a:rPr>
              <a:t>А. М. Горький.</a:t>
            </a:r>
          </a:p>
        </p:txBody>
      </p:sp>
      <p:sp>
        <p:nvSpPr>
          <p:cNvPr id="51207" name="Text Box 6"/>
          <p:cNvSpPr txBox="1">
            <a:spLocks noChangeArrowheads="1"/>
          </p:cNvSpPr>
          <p:nvPr/>
        </p:nvSpPr>
        <p:spPr bwMode="auto">
          <a:xfrm>
            <a:off x="323850" y="2852738"/>
            <a:ext cx="1504950" cy="307975"/>
          </a:xfrm>
          <a:prstGeom prst="rect">
            <a:avLst/>
          </a:prstGeom>
          <a:solidFill>
            <a:srgbClr val="FFCCFF"/>
          </a:solidFill>
          <a:ln w="76200">
            <a:solidFill>
              <a:schemeClr val="hlink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1400">
                <a:latin typeface="Arial Black" pitchFamily="34" charset="0"/>
              </a:rPr>
              <a:t>А. И. Куприн.</a:t>
            </a:r>
          </a:p>
        </p:txBody>
      </p:sp>
      <p:pic>
        <p:nvPicPr>
          <p:cNvPr id="51209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115888"/>
            <a:ext cx="2022475" cy="2697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10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39975" y="115888"/>
            <a:ext cx="1712913" cy="2673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11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78600" y="115888"/>
            <a:ext cx="1841500" cy="2673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12" name="Picture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4325" y="3429000"/>
            <a:ext cx="1903413" cy="2392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2366963" y="3716338"/>
            <a:ext cx="6165850" cy="20320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ru-RU" sz="1800" i="1" kern="0" dirty="0">
                <a:latin typeface="Arial Black" pitchFamily="34" charset="0"/>
              </a:rPr>
              <a:t>«Серебряный век» </a:t>
            </a:r>
            <a:r>
              <a:rPr lang="ru-RU" sz="1800" kern="0" dirty="0">
                <a:latin typeface="Arial Black" pitchFamily="34" charset="0"/>
              </a:rPr>
              <a:t>наиболее отчетливо проявился в литературе. И. Бунин исследовал жизнь крестьянства,  А. Куприн -  армейские будни. А. Горький впервые описал жизнь пролетариата. В русскую поэзию пришли С. Есенин, Н. Клюев и др.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4"/>
          <p:cNvSpPr txBox="1">
            <a:spLocks noChangeArrowheads="1"/>
          </p:cNvSpPr>
          <p:nvPr/>
        </p:nvSpPr>
        <p:spPr bwMode="auto">
          <a:xfrm>
            <a:off x="3563938" y="3500438"/>
            <a:ext cx="5113337" cy="307975"/>
          </a:xfrm>
          <a:prstGeom prst="rect">
            <a:avLst/>
          </a:prstGeom>
          <a:solidFill>
            <a:srgbClr val="FFCCFF"/>
          </a:solidFill>
          <a:ln w="76200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sz="1400">
                <a:latin typeface="Arial Black" pitchFamily="34" charset="0"/>
              </a:rPr>
              <a:t>Иностранный капитал в России.</a:t>
            </a:r>
          </a:p>
        </p:txBody>
      </p:sp>
      <p:pic>
        <p:nvPicPr>
          <p:cNvPr id="6148" name="Picture 6" descr="Рисунок7"/>
          <p:cNvPicPr>
            <a:picLocks noChangeAspect="1" noChangeArrowheads="1"/>
          </p:cNvPicPr>
          <p:nvPr/>
        </p:nvPicPr>
        <p:blipFill>
          <a:blip r:embed="rId3">
            <a:lum bright="-12000" contrast="18000"/>
          </a:blip>
          <a:srcRect/>
          <a:stretch>
            <a:fillRect/>
          </a:stretch>
        </p:blipFill>
        <p:spPr bwMode="auto">
          <a:xfrm>
            <a:off x="3563938" y="333375"/>
            <a:ext cx="5113337" cy="2903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468313" y="3357563"/>
            <a:ext cx="2441575" cy="522287"/>
          </a:xfrm>
          <a:prstGeom prst="rect">
            <a:avLst/>
          </a:prstGeom>
          <a:solidFill>
            <a:srgbClr val="FFCCFF"/>
          </a:solidFill>
          <a:ln w="76200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sz="1400">
                <a:latin typeface="Arial Black" pitchFamily="34" charset="0"/>
              </a:rPr>
              <a:t>Министр финансов</a:t>
            </a:r>
          </a:p>
          <a:p>
            <a:pPr algn="ctr" eaLnBrk="1" hangingPunct="1"/>
            <a:r>
              <a:rPr lang="ru-RU" sz="1400">
                <a:latin typeface="Arial Black" pitchFamily="34" charset="0"/>
              </a:rPr>
              <a:t> граф С. Ю. Витте.</a:t>
            </a:r>
          </a:p>
        </p:txBody>
      </p:sp>
      <p:pic>
        <p:nvPicPr>
          <p:cNvPr id="614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75" y="557213"/>
            <a:ext cx="2051050" cy="2652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1188" y="4149725"/>
            <a:ext cx="7848600" cy="16430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1800" kern="0" dirty="0">
                <a:latin typeface="Arial Black" pitchFamily="34" charset="0"/>
              </a:rPr>
              <a:t>На рубеже веков были созданы благоприятные условия для привлечения в страну иностранного капитала. В </a:t>
            </a:r>
            <a:r>
              <a:rPr lang="ru-RU" sz="1800" i="1" u="sng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1897г.</a:t>
            </a:r>
            <a:r>
              <a:rPr lang="ru-RU" sz="1800" kern="0" dirty="0">
                <a:latin typeface="Arial Black" pitchFamily="34" charset="0"/>
              </a:rPr>
              <a:t> министр финансов </a:t>
            </a:r>
            <a:r>
              <a:rPr lang="ru-RU" sz="1800" i="1" kern="0" dirty="0">
                <a:latin typeface="Arial Black" pitchFamily="34" charset="0"/>
              </a:rPr>
              <a:t>С. Ю. Витте </a:t>
            </a:r>
            <a:r>
              <a:rPr lang="ru-RU" sz="1800" kern="0" dirty="0">
                <a:latin typeface="Arial Black" pitchFamily="34" charset="0"/>
              </a:rPr>
              <a:t>провел финансовую реформу. Он ввёл золотое обеспечение рубля, его свободную конвертируемость. Потребность в иностранных капиталах объяснялась огромными расходами на индустриализацию и содержание двора.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5"/>
          <p:cNvSpPr txBox="1">
            <a:spLocks noChangeArrowheads="1"/>
          </p:cNvSpPr>
          <p:nvPr/>
        </p:nvSpPr>
        <p:spPr bwMode="auto">
          <a:xfrm>
            <a:off x="6610350" y="3348038"/>
            <a:ext cx="1546225" cy="307975"/>
          </a:xfrm>
          <a:prstGeom prst="rect">
            <a:avLst/>
          </a:prstGeom>
          <a:solidFill>
            <a:srgbClr val="FFCCFF"/>
          </a:solidFill>
          <a:ln w="76200">
            <a:solidFill>
              <a:schemeClr val="hlink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sz="1400">
                <a:latin typeface="Arial Black" pitchFamily="34" charset="0"/>
              </a:rPr>
              <a:t>В. Я. Брюсов.</a:t>
            </a:r>
          </a:p>
        </p:txBody>
      </p:sp>
      <p:sp>
        <p:nvSpPr>
          <p:cNvPr id="52227" name="Text Box 5"/>
          <p:cNvSpPr txBox="1">
            <a:spLocks noChangeArrowheads="1"/>
          </p:cNvSpPr>
          <p:nvPr/>
        </p:nvSpPr>
        <p:spPr bwMode="auto">
          <a:xfrm>
            <a:off x="3851275" y="3348038"/>
            <a:ext cx="1263650" cy="307975"/>
          </a:xfrm>
          <a:prstGeom prst="rect">
            <a:avLst/>
          </a:prstGeom>
          <a:solidFill>
            <a:srgbClr val="FFCCFF"/>
          </a:solidFill>
          <a:ln w="76200">
            <a:solidFill>
              <a:schemeClr val="hlink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sz="1400">
                <a:latin typeface="Arial Black" pitchFamily="34" charset="0"/>
              </a:rPr>
              <a:t>А. А. Блок.</a:t>
            </a:r>
          </a:p>
        </p:txBody>
      </p:sp>
      <p:sp>
        <p:nvSpPr>
          <p:cNvPr id="52228" name="Text Box 5"/>
          <p:cNvSpPr txBox="1">
            <a:spLocks noChangeArrowheads="1"/>
          </p:cNvSpPr>
          <p:nvPr/>
        </p:nvSpPr>
        <p:spPr bwMode="auto">
          <a:xfrm>
            <a:off x="768350" y="3348038"/>
            <a:ext cx="1755775" cy="307975"/>
          </a:xfrm>
          <a:prstGeom prst="rect">
            <a:avLst/>
          </a:prstGeom>
          <a:solidFill>
            <a:srgbClr val="FFCCFF"/>
          </a:solidFill>
          <a:ln w="76200">
            <a:solidFill>
              <a:schemeClr val="hlink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sz="1400">
                <a:latin typeface="Arial Black" pitchFamily="34" charset="0"/>
              </a:rPr>
              <a:t>К. Д. Бальмонт.</a:t>
            </a:r>
          </a:p>
        </p:txBody>
      </p:sp>
      <p:pic>
        <p:nvPicPr>
          <p:cNvPr id="52230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212725"/>
            <a:ext cx="2216150" cy="3079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2231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86138" y="176213"/>
            <a:ext cx="2193925" cy="3116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2232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00788" y="188913"/>
            <a:ext cx="2165350" cy="3103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539750" y="4040188"/>
            <a:ext cx="7926388" cy="15875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sz="1800" kern="0" dirty="0">
                <a:latin typeface="Arial Black" pitchFamily="34" charset="0"/>
              </a:rPr>
              <a:t>Стремление не только отображать, но и изменять мир привело к появлению новых направлений. </a:t>
            </a:r>
            <a:r>
              <a:rPr lang="ru-RU" sz="1800" i="1" kern="0" dirty="0">
                <a:latin typeface="Arial Black" pitchFamily="34" charset="0"/>
              </a:rPr>
              <a:t>Символисты (К. Бальмонт, А. Блок, В. Брюсов)</a:t>
            </a:r>
            <a:r>
              <a:rPr lang="ru-RU" sz="1800" kern="0" dirty="0">
                <a:latin typeface="Arial Black" pitchFamily="34" charset="0"/>
              </a:rPr>
              <a:t>, начав с </a:t>
            </a:r>
            <a:r>
              <a:rPr lang="ru-RU" sz="1800" kern="0" dirty="0" err="1">
                <a:latin typeface="Arial Black" pitchFamily="34" charset="0"/>
              </a:rPr>
              <a:t>упаднических</a:t>
            </a:r>
            <a:r>
              <a:rPr lang="ru-RU" sz="1800" kern="0" dirty="0">
                <a:latin typeface="Arial Black" pitchFamily="34" charset="0"/>
              </a:rPr>
              <a:t> идей, после 1909 г. пропагандируют гибель западной цивилизации и возрождение России на основе «русской души».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0363" y="333375"/>
            <a:ext cx="2354262" cy="3167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2765425" y="1352550"/>
            <a:ext cx="1735138" cy="307975"/>
          </a:xfrm>
          <a:prstGeom prst="rect">
            <a:avLst/>
          </a:prstGeom>
          <a:solidFill>
            <a:srgbClr val="FFCCFF"/>
          </a:solidFill>
          <a:ln w="76200">
            <a:solidFill>
              <a:schemeClr val="hlink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sz="1400">
                <a:latin typeface="Arial Black" pitchFamily="34" charset="0"/>
              </a:rPr>
              <a:t>А. А. Ахматова.</a:t>
            </a:r>
          </a:p>
        </p:txBody>
      </p:sp>
      <p:pic>
        <p:nvPicPr>
          <p:cNvPr id="5325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29313" y="333375"/>
            <a:ext cx="2751137" cy="3167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4214813" y="2741613"/>
            <a:ext cx="1636712" cy="307975"/>
          </a:xfrm>
          <a:prstGeom prst="rect">
            <a:avLst/>
          </a:prstGeom>
          <a:solidFill>
            <a:srgbClr val="FFCCFF"/>
          </a:solidFill>
          <a:ln w="76200">
            <a:solidFill>
              <a:schemeClr val="hlink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sz="1400">
                <a:latin typeface="Arial Black" pitchFamily="34" charset="0"/>
              </a:rPr>
              <a:t>Н. С. Гумилев.</a:t>
            </a:r>
          </a:p>
        </p:txBody>
      </p:sp>
      <p:sp>
        <p:nvSpPr>
          <p:cNvPr id="53254" name="Прямоугольник 1"/>
          <p:cNvSpPr>
            <a:spLocks noChangeArrowheads="1"/>
          </p:cNvSpPr>
          <p:nvPr/>
        </p:nvSpPr>
        <p:spPr bwMode="auto">
          <a:xfrm>
            <a:off x="360363" y="4089400"/>
            <a:ext cx="8320087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ru-RU" sz="1800">
                <a:latin typeface="Arial Black" pitchFamily="34" charset="0"/>
              </a:rPr>
              <a:t>Им противостояли </a:t>
            </a:r>
            <a:r>
              <a:rPr lang="ru-RU" sz="1800" i="1">
                <a:latin typeface="Arial Black" pitchFamily="34" charset="0"/>
              </a:rPr>
              <a:t>акмеисты.</a:t>
            </a:r>
            <a:r>
              <a:rPr lang="ru-RU" sz="1800">
                <a:latin typeface="Arial Black" pitchFamily="34" charset="0"/>
              </a:rPr>
              <a:t> Они провозгласили самоценность реальной жизни. В творчестве </a:t>
            </a:r>
            <a:r>
              <a:rPr lang="ru-RU" sz="1800" i="1">
                <a:latin typeface="Arial Black" pitchFamily="34" charset="0"/>
              </a:rPr>
              <a:t>Н. Гумилёва, А. Ахматовой</a:t>
            </a:r>
            <a:r>
              <a:rPr lang="ru-RU" sz="1800">
                <a:latin typeface="Arial Black" pitchFamily="34" charset="0"/>
              </a:rPr>
              <a:t> и др. наблюдается эстетический вкус и отточенность художественного слова.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5"/>
          <p:cNvSpPr txBox="1">
            <a:spLocks noChangeArrowheads="1"/>
          </p:cNvSpPr>
          <p:nvPr/>
        </p:nvSpPr>
        <p:spPr bwMode="auto">
          <a:xfrm>
            <a:off x="2843213" y="4633913"/>
            <a:ext cx="2171700" cy="523875"/>
          </a:xfrm>
          <a:prstGeom prst="rect">
            <a:avLst/>
          </a:prstGeom>
          <a:solidFill>
            <a:srgbClr val="FFCCFF"/>
          </a:solidFill>
          <a:ln w="76200">
            <a:solidFill>
              <a:schemeClr val="hlink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sz="1400">
                <a:latin typeface="Arial Black" pitchFamily="34" charset="0"/>
              </a:rPr>
              <a:t>Афиша 1-го съезда</a:t>
            </a:r>
          </a:p>
          <a:p>
            <a:pPr algn="ctr" eaLnBrk="1" hangingPunct="1"/>
            <a:r>
              <a:rPr lang="ru-RU" sz="1400">
                <a:latin typeface="Arial Black" pitchFamily="34" charset="0"/>
              </a:rPr>
              <a:t>футуристов.</a:t>
            </a:r>
          </a:p>
        </p:txBody>
      </p:sp>
      <p:pic>
        <p:nvPicPr>
          <p:cNvPr id="54276" name="Picture 7" descr="Рисунок8"/>
          <p:cNvPicPr>
            <a:picLocks noChangeAspect="1" noChangeArrowheads="1"/>
          </p:cNvPicPr>
          <p:nvPr/>
        </p:nvPicPr>
        <p:blipFill>
          <a:blip r:embed="rId2">
            <a:lum bright="12000" contrast="6000"/>
          </a:blip>
          <a:srcRect/>
          <a:stretch>
            <a:fillRect/>
          </a:stretch>
        </p:blipFill>
        <p:spPr bwMode="auto">
          <a:xfrm>
            <a:off x="274638" y="2852738"/>
            <a:ext cx="2352675" cy="3168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427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16238" y="290513"/>
            <a:ext cx="2019300" cy="2851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723900" y="1052513"/>
            <a:ext cx="1997075" cy="307975"/>
          </a:xfrm>
          <a:prstGeom prst="rect">
            <a:avLst/>
          </a:prstGeom>
          <a:solidFill>
            <a:srgbClr val="FFCCFF"/>
          </a:solidFill>
          <a:ln w="76200">
            <a:solidFill>
              <a:schemeClr val="hlink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sz="1400">
                <a:latin typeface="Arial Black" pitchFamily="34" charset="0"/>
              </a:rPr>
              <a:t>В. В. Маяковский.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148263" y="549275"/>
            <a:ext cx="3600450" cy="54102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1800" kern="0" dirty="0">
                <a:latin typeface="Arial Black" pitchFamily="34" charset="0"/>
              </a:rPr>
              <a:t>Яркими представителями русского авангарда были </a:t>
            </a:r>
            <a:r>
              <a:rPr lang="ru-RU" sz="1800" i="1" kern="0" dirty="0">
                <a:latin typeface="Arial Black" pitchFamily="34" charset="0"/>
              </a:rPr>
              <a:t>футуристы.</a:t>
            </a:r>
            <a:r>
              <a:rPr lang="ru-RU" sz="1800" kern="0" dirty="0">
                <a:latin typeface="Arial Black" pitchFamily="34" charset="0"/>
              </a:rPr>
              <a:t> Основное внимание они уделяли не содержанию, а форме поэтической конструкции. Они использовали вульгарную лексику, язык плаката и афиши. Сборники футуристов носили характерные названия: «Дохлая луна», «Пощечина общественному вкусу» и др. Наиболее яркие представители направления - В. Маяковский, В. Хлебников и др.- объединились в группу «</a:t>
            </a:r>
            <a:r>
              <a:rPr lang="ru-RU" sz="1800" kern="0" dirty="0" err="1">
                <a:latin typeface="Arial Black" pitchFamily="34" charset="0"/>
              </a:rPr>
              <a:t>Гилея</a:t>
            </a:r>
            <a:r>
              <a:rPr lang="ru-RU" sz="1800" kern="0" dirty="0">
                <a:latin typeface="Arial Black" pitchFamily="34" charset="0"/>
              </a:rPr>
              <a:t>».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4"/>
          <p:cNvSpPr txBox="1">
            <a:spLocks noChangeArrowheads="1"/>
          </p:cNvSpPr>
          <p:nvPr/>
        </p:nvSpPr>
        <p:spPr bwMode="auto">
          <a:xfrm>
            <a:off x="1436688" y="1487488"/>
            <a:ext cx="2355850" cy="523875"/>
          </a:xfrm>
          <a:prstGeom prst="rect">
            <a:avLst/>
          </a:prstGeom>
          <a:solidFill>
            <a:srgbClr val="FFCCFF"/>
          </a:solidFill>
          <a:ln w="76200">
            <a:solidFill>
              <a:schemeClr val="hlink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sz="1400">
                <a:latin typeface="Arial Black" pitchFamily="34" charset="0"/>
              </a:rPr>
              <a:t>А. Бенуа.</a:t>
            </a:r>
          </a:p>
          <a:p>
            <a:pPr algn="ctr" eaLnBrk="1" hangingPunct="1"/>
            <a:r>
              <a:rPr lang="ru-RU" sz="1400">
                <a:latin typeface="Arial Black" pitchFamily="34" charset="0"/>
              </a:rPr>
              <a:t>«Парад при Павле </a:t>
            </a:r>
            <a:r>
              <a:rPr lang="en-US" sz="1400">
                <a:latin typeface="Arial Black" pitchFamily="34" charset="0"/>
              </a:rPr>
              <a:t>I</a:t>
            </a:r>
            <a:r>
              <a:rPr lang="ru-RU" sz="1400">
                <a:latin typeface="Arial Black" pitchFamily="34" charset="0"/>
              </a:rPr>
              <a:t>».</a:t>
            </a:r>
          </a:p>
        </p:txBody>
      </p:sp>
      <p:pic>
        <p:nvPicPr>
          <p:cNvPr id="55300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95738" y="254000"/>
            <a:ext cx="4751387" cy="3389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323850" y="3865563"/>
            <a:ext cx="8423275" cy="20320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ru-RU" sz="1800" kern="0" dirty="0">
                <a:latin typeface="Arial Black" pitchFamily="34" charset="0"/>
              </a:rPr>
              <a:t>Реалистические основы сохранились в творчестве И. Репина, В. Сурикова, М. Нестерова. В то же время </a:t>
            </a:r>
            <a:r>
              <a:rPr lang="ru-RU" sz="1800" i="1" kern="0" dirty="0">
                <a:latin typeface="Arial Black" pitchFamily="34" charset="0"/>
              </a:rPr>
              <a:t>модернисты</a:t>
            </a:r>
            <a:r>
              <a:rPr lang="ru-RU" sz="1800" kern="0" dirty="0">
                <a:latin typeface="Arial Black" pitchFamily="34" charset="0"/>
              </a:rPr>
              <a:t> объединились в группу </a:t>
            </a:r>
            <a:r>
              <a:rPr lang="ru-RU" sz="1800" i="1" kern="0" dirty="0">
                <a:latin typeface="Arial Black" pitchFamily="34" charset="0"/>
              </a:rPr>
              <a:t>«Мир искусства». </a:t>
            </a:r>
            <a:r>
              <a:rPr lang="ru-RU" sz="1800" kern="0" dirty="0">
                <a:latin typeface="Arial Black" pitchFamily="34" charset="0"/>
              </a:rPr>
              <a:t>Они полагали, что искусство не зависит от политических обстоятельств и должно существовать самостоятельно. В группу входили почти все видные художники: </a:t>
            </a:r>
            <a:r>
              <a:rPr lang="ru-RU" sz="1800" i="1" kern="0" dirty="0">
                <a:latin typeface="Arial Black" pitchFamily="34" charset="0"/>
              </a:rPr>
              <a:t>А. Бенуа, Л. </a:t>
            </a:r>
            <a:r>
              <a:rPr lang="ru-RU" sz="1800" i="1" kern="0" dirty="0" err="1">
                <a:latin typeface="Arial Black" pitchFamily="34" charset="0"/>
              </a:rPr>
              <a:t>Бакст</a:t>
            </a:r>
            <a:r>
              <a:rPr lang="ru-RU" sz="1800" i="1" kern="0" dirty="0">
                <a:latin typeface="Arial Black" pitchFamily="34" charset="0"/>
              </a:rPr>
              <a:t>, Б. Кустодиев, Е. Лансере, Н. Рерих, К. Сомов и др.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4"/>
          <p:cNvSpPr txBox="1">
            <a:spLocks noChangeArrowheads="1"/>
          </p:cNvSpPr>
          <p:nvPr/>
        </p:nvSpPr>
        <p:spPr bwMode="auto">
          <a:xfrm>
            <a:off x="528638" y="3143250"/>
            <a:ext cx="1631950" cy="307975"/>
          </a:xfrm>
          <a:prstGeom prst="rect">
            <a:avLst/>
          </a:prstGeom>
          <a:solidFill>
            <a:srgbClr val="FFCCFF"/>
          </a:solidFill>
          <a:ln w="76200">
            <a:solidFill>
              <a:schemeClr val="hlink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sz="1400">
                <a:latin typeface="Arial Black" pitchFamily="34" charset="0"/>
              </a:rPr>
              <a:t>А. Н. Скрябин.</a:t>
            </a:r>
          </a:p>
        </p:txBody>
      </p:sp>
      <p:pic>
        <p:nvPicPr>
          <p:cNvPr id="5632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60350"/>
            <a:ext cx="2132013" cy="2797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6325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62263" y="260350"/>
            <a:ext cx="2119312" cy="2797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914650" y="3143250"/>
            <a:ext cx="2016125" cy="307975"/>
          </a:xfrm>
          <a:prstGeom prst="rect">
            <a:avLst/>
          </a:prstGeom>
          <a:solidFill>
            <a:srgbClr val="FFCCFF"/>
          </a:solidFill>
          <a:ln w="76200">
            <a:solidFill>
              <a:schemeClr val="hlink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sz="1400">
                <a:latin typeface="Arial Black" pitchFamily="34" charset="0"/>
              </a:rPr>
              <a:t>С. В. Рахманинов.</a:t>
            </a:r>
          </a:p>
        </p:txBody>
      </p:sp>
      <p:pic>
        <p:nvPicPr>
          <p:cNvPr id="56327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59113" y="3716338"/>
            <a:ext cx="1751012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059113" y="6227763"/>
            <a:ext cx="1730375" cy="307975"/>
          </a:xfrm>
          <a:prstGeom prst="rect">
            <a:avLst/>
          </a:prstGeom>
          <a:solidFill>
            <a:srgbClr val="FFCCFF"/>
          </a:solidFill>
          <a:ln w="76200">
            <a:solidFill>
              <a:schemeClr val="hlink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sz="1400">
                <a:latin typeface="Arial Black" pitchFamily="34" charset="0"/>
              </a:rPr>
              <a:t>Ф. И. Шаляпин.</a:t>
            </a:r>
          </a:p>
        </p:txBody>
      </p:sp>
      <p:pic>
        <p:nvPicPr>
          <p:cNvPr id="56329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9750" y="3770313"/>
            <a:ext cx="1544638" cy="2384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68313" y="6227763"/>
            <a:ext cx="1630362" cy="307975"/>
          </a:xfrm>
          <a:prstGeom prst="rect">
            <a:avLst/>
          </a:prstGeom>
          <a:solidFill>
            <a:srgbClr val="FFCCFF"/>
          </a:solidFill>
          <a:ln w="76200">
            <a:solidFill>
              <a:schemeClr val="hlink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sz="1400">
                <a:latin typeface="Arial Black" pitchFamily="34" charset="0"/>
              </a:rPr>
              <a:t>Л. В. Собинов.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148263" y="981075"/>
            <a:ext cx="3602037" cy="42465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ru-RU" sz="1800" kern="0" dirty="0">
                <a:latin typeface="Arial Black" pitchFamily="34" charset="0"/>
              </a:rPr>
              <a:t>В начале  ХХ в.  появились композиторы- новаторы: </a:t>
            </a:r>
            <a:r>
              <a:rPr lang="ru-RU" sz="1800" i="1" kern="0" dirty="0">
                <a:latin typeface="Arial Black" pitchFamily="34" charset="0"/>
              </a:rPr>
              <a:t>А. Скрябин, И. Стравинский, С. Рахманинов , </a:t>
            </a:r>
            <a:r>
              <a:rPr lang="ru-RU" sz="1800" kern="0" dirty="0">
                <a:latin typeface="Arial Black" pitchFamily="34" charset="0"/>
              </a:rPr>
              <a:t>которые стремились выйти за рамки традиционной классической музыки. Вокальная школа дала миру таких выдающихся певцов, как </a:t>
            </a:r>
            <a:r>
              <a:rPr lang="ru-RU" sz="1800" i="1" kern="0" dirty="0">
                <a:latin typeface="Arial Black" pitchFamily="34" charset="0"/>
              </a:rPr>
              <a:t>Ф. Шаляпин, А. Нежданова, Л. Собинов, И. Ершова.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5"/>
          <p:cNvSpPr txBox="1">
            <a:spLocks noChangeArrowheads="1"/>
          </p:cNvSpPr>
          <p:nvPr/>
        </p:nvSpPr>
        <p:spPr bwMode="auto">
          <a:xfrm>
            <a:off x="5629275" y="5661025"/>
            <a:ext cx="2514600" cy="523875"/>
          </a:xfrm>
          <a:prstGeom prst="rect">
            <a:avLst/>
          </a:prstGeom>
          <a:solidFill>
            <a:srgbClr val="FFCCFF"/>
          </a:solidFill>
          <a:ln w="76200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sz="1400">
                <a:latin typeface="Arial Black" pitchFamily="34" charset="0"/>
              </a:rPr>
              <a:t>М. Врубель.</a:t>
            </a:r>
          </a:p>
          <a:p>
            <a:pPr algn="ctr" eaLnBrk="1" hangingPunct="1"/>
            <a:r>
              <a:rPr lang="ru-RU" sz="1400">
                <a:latin typeface="Arial Black" pitchFamily="34" charset="0"/>
              </a:rPr>
              <a:t>Царевна-Лебедь.</a:t>
            </a:r>
          </a:p>
        </p:txBody>
      </p:sp>
      <p:pic>
        <p:nvPicPr>
          <p:cNvPr id="5734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404813"/>
            <a:ext cx="333375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77825" y="1052513"/>
            <a:ext cx="4481513" cy="38322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sz="1800" kern="0" dirty="0">
                <a:latin typeface="Arial Black" pitchFamily="34" charset="0"/>
              </a:rPr>
              <a:t>В 1907 г. В Москве прошла выставка 16 молодых художников </a:t>
            </a:r>
            <a:r>
              <a:rPr lang="ru-RU" sz="1800" i="1" kern="0" dirty="0">
                <a:latin typeface="Arial Black" pitchFamily="34" charset="0"/>
              </a:rPr>
              <a:t>«Голубая роза». Н. Сапунов, М. Сарьян </a:t>
            </a:r>
            <a:r>
              <a:rPr lang="ru-RU" sz="1800" kern="0" dirty="0">
                <a:latin typeface="Arial Black" pitchFamily="34" charset="0"/>
              </a:rPr>
              <a:t>пытались обрести индивидуальность, сочетая западный опыт и национальные традиции. Они были тесно связаны с символистами. Символизм в живописи не был единым направлением и включал в себя таких разных художников, как </a:t>
            </a:r>
            <a:r>
              <a:rPr lang="ru-RU" sz="1800" i="1" kern="0" dirty="0">
                <a:latin typeface="Arial Black" pitchFamily="34" charset="0"/>
              </a:rPr>
              <a:t>М. Врубель, К. Петров-Водкин и др.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4"/>
          <p:cNvSpPr txBox="1">
            <a:spLocks noChangeArrowheads="1"/>
          </p:cNvSpPr>
          <p:nvPr/>
        </p:nvSpPr>
        <p:spPr bwMode="auto">
          <a:xfrm>
            <a:off x="1092200" y="4173538"/>
            <a:ext cx="2357438" cy="954087"/>
          </a:xfrm>
          <a:prstGeom prst="rect">
            <a:avLst/>
          </a:prstGeom>
          <a:solidFill>
            <a:srgbClr val="FFCCFF"/>
          </a:solidFill>
          <a:ln w="76200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sz="1400">
                <a:latin typeface="Arial Black" pitchFamily="34" charset="0"/>
              </a:rPr>
              <a:t>А. Голубкина.</a:t>
            </a:r>
          </a:p>
          <a:p>
            <a:pPr algn="ctr" eaLnBrk="1" hangingPunct="1"/>
            <a:r>
              <a:rPr lang="ru-RU" sz="1400">
                <a:latin typeface="Arial Black" pitchFamily="34" charset="0"/>
              </a:rPr>
              <a:t>Горельеф «Волна»</a:t>
            </a:r>
          </a:p>
          <a:p>
            <a:pPr algn="ctr" eaLnBrk="1" hangingPunct="1"/>
            <a:r>
              <a:rPr lang="ru-RU" sz="1400">
                <a:latin typeface="Arial Black" pitchFamily="34" charset="0"/>
              </a:rPr>
              <a:t>над входом в здание</a:t>
            </a:r>
          </a:p>
          <a:p>
            <a:pPr algn="ctr" eaLnBrk="1" hangingPunct="1"/>
            <a:r>
              <a:rPr lang="ru-RU" sz="1400">
                <a:latin typeface="Arial Black" pitchFamily="34" charset="0"/>
              </a:rPr>
              <a:t>МХАТа.</a:t>
            </a:r>
          </a:p>
        </p:txBody>
      </p:sp>
      <p:sp>
        <p:nvSpPr>
          <p:cNvPr id="58371" name="Text Box 4"/>
          <p:cNvSpPr txBox="1">
            <a:spLocks noChangeArrowheads="1"/>
          </p:cNvSpPr>
          <p:nvPr/>
        </p:nvSpPr>
        <p:spPr bwMode="auto">
          <a:xfrm>
            <a:off x="4067175" y="5053013"/>
            <a:ext cx="2087563" cy="523875"/>
          </a:xfrm>
          <a:prstGeom prst="rect">
            <a:avLst/>
          </a:prstGeom>
          <a:solidFill>
            <a:srgbClr val="FFCCFF"/>
          </a:solidFill>
          <a:ln w="76200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sz="1400">
                <a:latin typeface="Arial Black" pitchFamily="34" charset="0"/>
              </a:rPr>
              <a:t>С. Коненков.</a:t>
            </a:r>
          </a:p>
          <a:p>
            <a:pPr algn="ctr" eaLnBrk="1" hangingPunct="1"/>
            <a:r>
              <a:rPr lang="ru-RU" sz="1400">
                <a:latin typeface="Arial Black" pitchFamily="34" charset="0"/>
              </a:rPr>
              <a:t>«Камнебоец».</a:t>
            </a:r>
          </a:p>
        </p:txBody>
      </p:sp>
      <p:pic>
        <p:nvPicPr>
          <p:cNvPr id="5837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260350"/>
            <a:ext cx="38862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37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3689350"/>
            <a:ext cx="1665287" cy="283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213225" y="273050"/>
            <a:ext cx="4572000" cy="34163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ru-RU" sz="1800" kern="0" dirty="0">
                <a:latin typeface="Arial Black" pitchFamily="34" charset="0"/>
              </a:rPr>
              <a:t>В скульптуре успешно развивался </a:t>
            </a:r>
            <a:r>
              <a:rPr lang="ru-RU" sz="1800" i="1" kern="0" dirty="0">
                <a:latin typeface="Arial Black" pitchFamily="34" charset="0"/>
              </a:rPr>
              <a:t>импрессионизм.</a:t>
            </a:r>
            <a:r>
              <a:rPr lang="ru-RU" sz="1800" kern="0" dirty="0">
                <a:latin typeface="Arial Black" pitchFamily="34" charset="0"/>
              </a:rPr>
              <a:t> </a:t>
            </a:r>
            <a:r>
              <a:rPr lang="ru-RU" sz="1800" i="1" kern="0" dirty="0">
                <a:latin typeface="Arial Black" pitchFamily="34" charset="0"/>
              </a:rPr>
              <a:t>П. Трубецкой </a:t>
            </a:r>
            <a:r>
              <a:rPr lang="ru-RU" sz="1800" kern="0" dirty="0">
                <a:latin typeface="Arial Black" pitchFamily="34" charset="0"/>
              </a:rPr>
              <a:t>создал бюсты С. Витте, Л. Толстого и памятник Александру</a:t>
            </a:r>
            <a:r>
              <a:rPr lang="en-US" sz="1800" kern="0" dirty="0">
                <a:latin typeface="Arial Black" pitchFamily="34" charset="0"/>
              </a:rPr>
              <a:t> III</a:t>
            </a:r>
            <a:r>
              <a:rPr lang="ru-RU" sz="1800" kern="0" dirty="0">
                <a:latin typeface="Arial Black" pitchFamily="34" charset="0"/>
              </a:rPr>
              <a:t> . </a:t>
            </a:r>
            <a:r>
              <a:rPr lang="ru-RU" sz="1800" i="1" kern="0" dirty="0">
                <a:latin typeface="Arial Black" pitchFamily="34" charset="0"/>
              </a:rPr>
              <a:t>А. </a:t>
            </a:r>
            <a:r>
              <a:rPr lang="ru-RU" sz="1800" i="1" kern="0" dirty="0" err="1">
                <a:latin typeface="Arial Black" pitchFamily="34" charset="0"/>
              </a:rPr>
              <a:t>Голубкина</a:t>
            </a:r>
            <a:r>
              <a:rPr lang="ru-RU" sz="1800" i="1" kern="0" dirty="0">
                <a:latin typeface="Arial Black" pitchFamily="34" charset="0"/>
              </a:rPr>
              <a:t> </a:t>
            </a:r>
            <a:r>
              <a:rPr lang="ru-RU" sz="1800" kern="0" dirty="0">
                <a:latin typeface="Arial Black" pitchFamily="34" charset="0"/>
              </a:rPr>
              <a:t>пыталась создавать скульптуры в виде обобщенного образа. </a:t>
            </a:r>
            <a:r>
              <a:rPr lang="ru-RU" sz="1800" i="1" kern="0" dirty="0">
                <a:latin typeface="Arial Black" pitchFamily="34" charset="0"/>
              </a:rPr>
              <a:t>С. Коненков </a:t>
            </a:r>
            <a:r>
              <a:rPr lang="ru-RU" sz="1800" kern="0" dirty="0">
                <a:latin typeface="Arial Black" pitchFamily="34" charset="0"/>
              </a:rPr>
              <a:t>отразил новые веяния в реализме («</a:t>
            </a:r>
            <a:r>
              <a:rPr lang="ru-RU" sz="1800" kern="0" dirty="0" err="1">
                <a:latin typeface="Arial Black" pitchFamily="34" charset="0"/>
              </a:rPr>
              <a:t>Камнебоец</a:t>
            </a:r>
            <a:r>
              <a:rPr lang="ru-RU" sz="1800" kern="0" dirty="0">
                <a:latin typeface="Arial Black" pitchFamily="34" charset="0"/>
              </a:rPr>
              <a:t>», «Нищая братия»).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4"/>
          <p:cNvSpPr txBox="1">
            <a:spLocks noChangeArrowheads="1"/>
          </p:cNvSpPr>
          <p:nvPr/>
        </p:nvSpPr>
        <p:spPr bwMode="auto">
          <a:xfrm>
            <a:off x="4716463" y="2854325"/>
            <a:ext cx="3767137" cy="523875"/>
          </a:xfrm>
          <a:prstGeom prst="rect">
            <a:avLst/>
          </a:prstGeom>
          <a:solidFill>
            <a:srgbClr val="FFCCFF"/>
          </a:solidFill>
          <a:ln w="76200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sz="1400">
                <a:latin typeface="Arial Black" pitchFamily="34" charset="0"/>
              </a:rPr>
              <a:t>Ф. Шехтель.</a:t>
            </a:r>
          </a:p>
          <a:p>
            <a:pPr algn="ctr" eaLnBrk="1" hangingPunct="1"/>
            <a:r>
              <a:rPr lang="ru-RU" sz="1400">
                <a:latin typeface="Arial Black" pitchFamily="34" charset="0"/>
              </a:rPr>
              <a:t>Здание Ярославского вокзала.</a:t>
            </a:r>
          </a:p>
        </p:txBody>
      </p:sp>
      <p:pic>
        <p:nvPicPr>
          <p:cNvPr id="59396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6463" y="174625"/>
            <a:ext cx="3816350" cy="2587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9397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9125" y="203200"/>
            <a:ext cx="3448050" cy="2559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395288" y="2830513"/>
            <a:ext cx="3889375" cy="523875"/>
          </a:xfrm>
          <a:prstGeom prst="rect">
            <a:avLst/>
          </a:prstGeom>
          <a:solidFill>
            <a:srgbClr val="FFCCFF"/>
          </a:solidFill>
          <a:ln w="76200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sz="1400">
                <a:latin typeface="Arial Black" pitchFamily="34" charset="0"/>
              </a:rPr>
              <a:t>В. Валькотт.</a:t>
            </a:r>
          </a:p>
          <a:p>
            <a:pPr algn="ctr" eaLnBrk="1" hangingPunct="1"/>
            <a:r>
              <a:rPr lang="ru-RU" sz="1400">
                <a:latin typeface="Arial Black" pitchFamily="34" charset="0"/>
              </a:rPr>
              <a:t>Здание гостиницы «Метрополь».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19125" y="4010025"/>
            <a:ext cx="7913688" cy="20320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ru-RU" sz="1800" kern="0" dirty="0">
                <a:latin typeface="Arial Black" pitchFamily="34" charset="0"/>
              </a:rPr>
              <a:t>В архитектуре популярностью пользовался модерн и его разновидность - </a:t>
            </a:r>
            <a:r>
              <a:rPr lang="ru-RU" sz="1800" i="1" kern="0" dirty="0" err="1">
                <a:latin typeface="Arial Black" pitchFamily="34" charset="0"/>
              </a:rPr>
              <a:t>неорусский</a:t>
            </a:r>
            <a:r>
              <a:rPr lang="ru-RU" sz="1800" i="1" kern="0" dirty="0">
                <a:latin typeface="Arial Black" pitchFamily="34" charset="0"/>
              </a:rPr>
              <a:t> стиль. Ф. </a:t>
            </a:r>
            <a:r>
              <a:rPr lang="ru-RU" sz="1800" i="1" kern="0" dirty="0" err="1">
                <a:latin typeface="Arial Black" pitchFamily="34" charset="0"/>
              </a:rPr>
              <a:t>Шехтель</a:t>
            </a:r>
            <a:r>
              <a:rPr lang="ru-RU" sz="1800" i="1" kern="0" dirty="0">
                <a:latin typeface="Arial Black" pitchFamily="34" charset="0"/>
              </a:rPr>
              <a:t> </a:t>
            </a:r>
            <a:r>
              <a:rPr lang="ru-RU" sz="1800" kern="0" dirty="0">
                <a:latin typeface="Arial Black" pitchFamily="34" charset="0"/>
              </a:rPr>
              <a:t>построил здание Ярославского вокзала, особняк С. </a:t>
            </a:r>
            <a:r>
              <a:rPr lang="ru-RU" sz="1800" kern="0" dirty="0" err="1">
                <a:latin typeface="Arial Black" pitchFamily="34" charset="0"/>
              </a:rPr>
              <a:t>Рябушинского</a:t>
            </a:r>
            <a:r>
              <a:rPr lang="ru-RU" sz="1800" kern="0" dirty="0">
                <a:latin typeface="Arial Black" pitchFamily="34" charset="0"/>
              </a:rPr>
              <a:t>. Затем он приходит к «рационалистическому модерну» (Банк </a:t>
            </a:r>
            <a:r>
              <a:rPr lang="ru-RU" sz="1800" kern="0" dirty="0" err="1">
                <a:latin typeface="Arial Black" pitchFamily="34" charset="0"/>
              </a:rPr>
              <a:t>Рябушинского</a:t>
            </a:r>
            <a:r>
              <a:rPr lang="ru-RU" sz="1800" kern="0" dirty="0">
                <a:latin typeface="Arial Black" pitchFamily="34" charset="0"/>
              </a:rPr>
              <a:t>). </a:t>
            </a:r>
            <a:r>
              <a:rPr lang="ru-RU" sz="1800" i="1" kern="0" dirty="0">
                <a:latin typeface="Arial Black" pitchFamily="34" charset="0"/>
              </a:rPr>
              <a:t>В. </a:t>
            </a:r>
            <a:r>
              <a:rPr lang="ru-RU" sz="1800" i="1" kern="0" dirty="0" err="1">
                <a:latin typeface="Arial Black" pitchFamily="34" charset="0"/>
              </a:rPr>
              <a:t>Валькотт</a:t>
            </a:r>
            <a:r>
              <a:rPr lang="ru-RU" sz="1800" i="1" kern="0" dirty="0">
                <a:latin typeface="Arial Black" pitchFamily="34" charset="0"/>
              </a:rPr>
              <a:t>, </a:t>
            </a:r>
            <a:r>
              <a:rPr lang="ru-RU" sz="1800" kern="0" dirty="0">
                <a:latin typeface="Arial Black" pitchFamily="34" charset="0"/>
              </a:rPr>
              <a:t>используя эклектику, построил в Москве здание гостиницы «Метрополь». </a:t>
            </a:r>
            <a:endParaRPr lang="ru-RU" sz="1800" i="1" kern="0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4"/>
          <p:cNvSpPr txBox="1">
            <a:spLocks noChangeArrowheads="1"/>
          </p:cNvSpPr>
          <p:nvPr/>
        </p:nvSpPr>
        <p:spPr bwMode="auto">
          <a:xfrm>
            <a:off x="323850" y="2044700"/>
            <a:ext cx="3182938" cy="522288"/>
          </a:xfrm>
          <a:prstGeom prst="rect">
            <a:avLst/>
          </a:prstGeom>
          <a:solidFill>
            <a:srgbClr val="FFCCFF"/>
          </a:solidFill>
          <a:ln w="76200">
            <a:solidFill>
              <a:schemeClr val="hlink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sz="1400">
                <a:latin typeface="Arial Black" pitchFamily="34" charset="0"/>
              </a:rPr>
              <a:t>К. С. Станиславский </a:t>
            </a:r>
          </a:p>
          <a:p>
            <a:pPr algn="ctr" eaLnBrk="1" hangingPunct="1"/>
            <a:r>
              <a:rPr lang="ru-RU" sz="1400">
                <a:latin typeface="Arial Black" pitchFamily="34" charset="0"/>
              </a:rPr>
              <a:t>И В. И. Немирович-Данченко.</a:t>
            </a:r>
          </a:p>
        </p:txBody>
      </p:sp>
      <p:pic>
        <p:nvPicPr>
          <p:cNvPr id="60419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404813"/>
            <a:ext cx="4735513" cy="3262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55650" y="4194175"/>
            <a:ext cx="7615238" cy="17541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ru-RU" sz="1800" kern="0" dirty="0">
                <a:latin typeface="Arial Black" pitchFamily="34" charset="0"/>
              </a:rPr>
              <a:t>В начале века на русской сцене появились выдающиеся режиссеры:  </a:t>
            </a:r>
            <a:r>
              <a:rPr lang="ru-RU" sz="1800" i="1" kern="0" dirty="0">
                <a:latin typeface="Arial Black" pitchFamily="34" charset="0"/>
              </a:rPr>
              <a:t>К. Станиславский, В. Мейерхольд, Е. Вахтангов.</a:t>
            </a:r>
            <a:r>
              <a:rPr lang="ru-RU" sz="1800" kern="0" dirty="0">
                <a:latin typeface="Arial Black" pitchFamily="34" charset="0"/>
              </a:rPr>
              <a:t> В балетном искусстве взошла звезда </a:t>
            </a:r>
            <a:r>
              <a:rPr lang="ru-RU" sz="1800" i="1" kern="0" dirty="0">
                <a:latin typeface="Arial Black" pitchFamily="34" charset="0"/>
              </a:rPr>
              <a:t>М. Петипа.</a:t>
            </a:r>
            <a:r>
              <a:rPr lang="ru-RU" sz="1800" kern="0" dirty="0">
                <a:latin typeface="Arial Black" pitchFamily="34" charset="0"/>
              </a:rPr>
              <a:t> Для своих спектаклей они использовали декорации К. Коровина, А. Бенуа, Н. Рериха и др.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5"/>
          <p:cNvSpPr txBox="1">
            <a:spLocks noChangeArrowheads="1"/>
          </p:cNvSpPr>
          <p:nvPr/>
        </p:nvSpPr>
        <p:spPr bwMode="auto">
          <a:xfrm>
            <a:off x="252413" y="2987675"/>
            <a:ext cx="1962150" cy="307975"/>
          </a:xfrm>
          <a:prstGeom prst="rect">
            <a:avLst/>
          </a:prstGeom>
          <a:solidFill>
            <a:srgbClr val="FFCCFF"/>
          </a:solidFill>
          <a:ln w="76200">
            <a:solidFill>
              <a:schemeClr val="hlink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sz="1400">
                <a:latin typeface="Arial Black" pitchFamily="34" charset="0"/>
              </a:rPr>
              <a:t>Я. А. Протазанов.</a:t>
            </a:r>
          </a:p>
        </p:txBody>
      </p:sp>
      <p:pic>
        <p:nvPicPr>
          <p:cNvPr id="6144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9888" y="225425"/>
            <a:ext cx="1773237" cy="2670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2843213" y="1268413"/>
            <a:ext cx="1862137" cy="954087"/>
          </a:xfrm>
          <a:prstGeom prst="rect">
            <a:avLst/>
          </a:prstGeom>
          <a:solidFill>
            <a:srgbClr val="FFCCFF"/>
          </a:solidFill>
          <a:ln w="76200">
            <a:solidFill>
              <a:schemeClr val="hlink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sz="1400">
                <a:latin typeface="Arial Black" pitchFamily="34" charset="0"/>
              </a:rPr>
              <a:t>Кадр из фильма</a:t>
            </a:r>
          </a:p>
          <a:p>
            <a:pPr algn="ctr" eaLnBrk="1" hangingPunct="1"/>
            <a:r>
              <a:rPr lang="ru-RU" sz="1400">
                <a:latin typeface="Arial Black" pitchFamily="34" charset="0"/>
              </a:rPr>
              <a:t>«Оборона </a:t>
            </a:r>
          </a:p>
          <a:p>
            <a:pPr algn="ctr" eaLnBrk="1" hangingPunct="1"/>
            <a:r>
              <a:rPr lang="ru-RU" sz="1400">
                <a:latin typeface="Arial Black" pitchFamily="34" charset="0"/>
              </a:rPr>
              <a:t>Севастополя».</a:t>
            </a:r>
          </a:p>
          <a:p>
            <a:pPr algn="ctr" eaLnBrk="1" hangingPunct="1"/>
            <a:r>
              <a:rPr lang="ru-RU" sz="1400">
                <a:latin typeface="Arial Black" pitchFamily="34" charset="0"/>
              </a:rPr>
              <a:t>1911г.</a:t>
            </a:r>
          </a:p>
        </p:txBody>
      </p:sp>
      <p:pic>
        <p:nvPicPr>
          <p:cNvPr id="6144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520700"/>
            <a:ext cx="3592512" cy="275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55650" y="3690938"/>
            <a:ext cx="7561263" cy="183673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sz="1800" kern="0" dirty="0">
                <a:latin typeface="Arial Black" pitchFamily="34" charset="0"/>
              </a:rPr>
              <a:t>В 1908-9 гг. </a:t>
            </a:r>
            <a:r>
              <a:rPr lang="ru-RU" sz="1800" i="1" kern="0" dirty="0">
                <a:latin typeface="Arial Black" pitchFamily="34" charset="0"/>
              </a:rPr>
              <a:t>С. Дягилев </a:t>
            </a:r>
            <a:r>
              <a:rPr lang="ru-RU" sz="1800" kern="0" dirty="0">
                <a:latin typeface="Arial Black" pitchFamily="34" charset="0"/>
              </a:rPr>
              <a:t>организовал в Париже «Русские сезоны». В России в начала века появился </a:t>
            </a:r>
            <a:r>
              <a:rPr lang="ru-RU" sz="1800" i="1" kern="0" dirty="0">
                <a:latin typeface="Arial Black" pitchFamily="34" charset="0"/>
              </a:rPr>
              <a:t>кинематограф.</a:t>
            </a:r>
            <a:r>
              <a:rPr lang="ru-RU" sz="1800" kern="0" dirty="0">
                <a:latin typeface="Arial Black" pitchFamily="34" charset="0"/>
              </a:rPr>
              <a:t> В 1908 г. вышла 1-я русская картина- «Степан Разин», в 1911- «Оборона Севастополя». Режиссер Я. Протазанов, актриса В. Холодная, </a:t>
            </a:r>
            <a:r>
              <a:rPr lang="ru-RU" sz="1800" kern="0" dirty="0" err="1">
                <a:latin typeface="Arial Black" pitchFamily="34" charset="0"/>
              </a:rPr>
              <a:t>кинопредприниматель</a:t>
            </a:r>
            <a:r>
              <a:rPr lang="ru-RU" sz="1800" kern="0" dirty="0">
                <a:latin typeface="Arial Black" pitchFamily="34" charset="0"/>
              </a:rPr>
              <a:t> В. </a:t>
            </a:r>
            <a:r>
              <a:rPr lang="ru-RU" sz="1800" kern="0" dirty="0" err="1">
                <a:latin typeface="Arial Black" pitchFamily="34" charset="0"/>
              </a:rPr>
              <a:t>Ханжонков</a:t>
            </a:r>
            <a:r>
              <a:rPr lang="ru-RU" sz="1800" kern="0" dirty="0">
                <a:latin typeface="Arial Black" pitchFamily="34" charset="0"/>
              </a:rPr>
              <a:t> стали видными фигурами русской культуры.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6" descr="Рисунок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63938" y="404813"/>
            <a:ext cx="4891087" cy="2860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171" name="Text Box 4"/>
          <p:cNvSpPr txBox="1">
            <a:spLocks noChangeArrowheads="1"/>
          </p:cNvSpPr>
          <p:nvPr/>
        </p:nvSpPr>
        <p:spPr bwMode="auto">
          <a:xfrm>
            <a:off x="900113" y="1196975"/>
            <a:ext cx="2376487" cy="954088"/>
          </a:xfrm>
          <a:prstGeom prst="rect">
            <a:avLst/>
          </a:prstGeom>
          <a:solidFill>
            <a:srgbClr val="FFCCFF"/>
          </a:solidFill>
          <a:ln w="76200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sz="1400">
                <a:latin typeface="Arial Black" pitchFamily="34" charset="0"/>
              </a:rPr>
              <a:t>Кондитерская</a:t>
            </a:r>
          </a:p>
          <a:p>
            <a:pPr algn="ctr" eaLnBrk="1" hangingPunct="1"/>
            <a:r>
              <a:rPr lang="ru-RU" sz="1400">
                <a:latin typeface="Arial Black" pitchFamily="34" charset="0"/>
              </a:rPr>
              <a:t>фабрика </a:t>
            </a:r>
          </a:p>
          <a:p>
            <a:pPr algn="ctr" eaLnBrk="1" hangingPunct="1"/>
            <a:r>
              <a:rPr lang="ru-RU" sz="1400">
                <a:latin typeface="Arial Black" pitchFamily="34" charset="0"/>
              </a:rPr>
              <a:t>Эйнемена</a:t>
            </a:r>
          </a:p>
          <a:p>
            <a:pPr algn="ctr" eaLnBrk="1" hangingPunct="1"/>
            <a:r>
              <a:rPr lang="ru-RU" sz="1400">
                <a:latin typeface="Arial Black" pitchFamily="34" charset="0"/>
              </a:rPr>
              <a:t>(Красный Октябрь).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07963" y="3568700"/>
            <a:ext cx="8496300" cy="20923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1800" u="sng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Иностранные капиталы составляли 40 % от всех инвестиций в экономику. </a:t>
            </a:r>
            <a:r>
              <a:rPr lang="ru-RU" sz="1800" kern="0" dirty="0">
                <a:latin typeface="Arial Black" pitchFamily="34" charset="0"/>
              </a:rPr>
              <a:t>Французы вкладывали деньги в банковскую сферу, а через нее -  в добывающую отрасль и машиностроение. Немцы открывали филиалы своих фирм в передовых отраслях промышленности. Англия была заинтересована в добыче нефти и цветных металлов. Это имело и отрицательную сторону - часть капиталов уплывала за границу, страна должна была выплачивать % по кредитам.  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6" descr="Рисунок5"/>
          <p:cNvPicPr>
            <a:picLocks noChangeAspect="1" noChangeArrowheads="1"/>
          </p:cNvPicPr>
          <p:nvPr/>
        </p:nvPicPr>
        <p:blipFill>
          <a:blip r:embed="rId3">
            <a:lum bright="-6000" contrast="12000"/>
          </a:blip>
          <a:srcRect/>
          <a:stretch>
            <a:fillRect/>
          </a:stretch>
        </p:blipFill>
        <p:spPr bwMode="auto">
          <a:xfrm>
            <a:off x="2771775" y="260350"/>
            <a:ext cx="5688013" cy="3363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195" name="Text Box 4"/>
          <p:cNvSpPr txBox="1">
            <a:spLocks noChangeArrowheads="1"/>
          </p:cNvSpPr>
          <p:nvPr/>
        </p:nvSpPr>
        <p:spPr bwMode="auto">
          <a:xfrm>
            <a:off x="539750" y="1557338"/>
            <a:ext cx="1944688" cy="523875"/>
          </a:xfrm>
          <a:prstGeom prst="rect">
            <a:avLst/>
          </a:prstGeom>
          <a:solidFill>
            <a:srgbClr val="FFCCFF"/>
          </a:solidFill>
          <a:ln w="76200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sz="1400">
                <a:latin typeface="Arial Black" pitchFamily="34" charset="0"/>
              </a:rPr>
              <a:t>Российские </a:t>
            </a:r>
          </a:p>
          <a:p>
            <a:pPr algn="ctr" eaLnBrk="1" hangingPunct="1"/>
            <a:r>
              <a:rPr lang="ru-RU" sz="1400">
                <a:latin typeface="Arial Black" pitchFamily="34" charset="0"/>
              </a:rPr>
              <a:t>монополии.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41338" y="4005263"/>
            <a:ext cx="7993062" cy="183673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sz="1800" kern="0" dirty="0">
                <a:latin typeface="Arial Black" pitchFamily="34" charset="0"/>
              </a:rPr>
              <a:t>В 1900-03 гг. мир охватил экономический кризис. В России особенно сильно пострадала тяжелая промышленность. Огромное количество мелких предприятий разорилось или  были поглощены крупными конкурентами. В результате в России появились </a:t>
            </a:r>
            <a:r>
              <a:rPr lang="ru-RU" sz="1800" i="1" kern="0" dirty="0">
                <a:latin typeface="Arial Black" pitchFamily="34" charset="0"/>
              </a:rPr>
              <a:t>монополии,</a:t>
            </a:r>
            <a:r>
              <a:rPr lang="ru-RU" sz="1800" kern="0" dirty="0">
                <a:latin typeface="Arial Black" pitchFamily="34" charset="0"/>
              </a:rPr>
              <a:t> которые контролировали отрасли экономики.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6" descr="Рисунок4"/>
          <p:cNvPicPr>
            <a:picLocks noChangeAspect="1" noChangeArrowheads="1"/>
          </p:cNvPicPr>
          <p:nvPr/>
        </p:nvPicPr>
        <p:blipFill>
          <a:blip r:embed="rId3">
            <a:lum bright="6000" contrast="6000"/>
          </a:blip>
          <a:srcRect/>
          <a:stretch>
            <a:fillRect/>
          </a:stretch>
        </p:blipFill>
        <p:spPr bwMode="auto">
          <a:xfrm>
            <a:off x="2951163" y="346075"/>
            <a:ext cx="5508625" cy="3082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219" name="Text Box 4"/>
          <p:cNvSpPr txBox="1">
            <a:spLocks noChangeArrowheads="1"/>
          </p:cNvSpPr>
          <p:nvPr/>
        </p:nvSpPr>
        <p:spPr bwMode="auto">
          <a:xfrm>
            <a:off x="1042988" y="1412875"/>
            <a:ext cx="1344612" cy="523875"/>
          </a:xfrm>
          <a:prstGeom prst="rect">
            <a:avLst/>
          </a:prstGeom>
          <a:solidFill>
            <a:srgbClr val="FFCCFF"/>
          </a:solidFill>
          <a:ln w="76200">
            <a:solidFill>
              <a:schemeClr val="hlink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sz="1400">
                <a:latin typeface="Arial Black" pitchFamily="34" charset="0"/>
              </a:rPr>
              <a:t>Монополии</a:t>
            </a:r>
          </a:p>
          <a:p>
            <a:pPr algn="ctr" eaLnBrk="1" hangingPunct="1"/>
            <a:r>
              <a:rPr lang="ru-RU" sz="1400">
                <a:latin typeface="Arial Black" pitchFamily="34" charset="0"/>
              </a:rPr>
              <a:t>в России.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11188" y="3789363"/>
            <a:ext cx="7920037" cy="20923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1800" kern="0" dirty="0">
                <a:latin typeface="Arial Black" pitchFamily="34" charset="0"/>
              </a:rPr>
              <a:t>Преобладающей формой монополий в России стали </a:t>
            </a:r>
            <a:r>
              <a:rPr lang="ru-RU" sz="1800" i="1" kern="0" dirty="0">
                <a:latin typeface="Arial Black" pitchFamily="34" charset="0"/>
              </a:rPr>
              <a:t>синдикаты,</a:t>
            </a:r>
            <a:r>
              <a:rPr lang="ru-RU" sz="1800" kern="0" dirty="0">
                <a:latin typeface="Arial Black" pitchFamily="34" charset="0"/>
              </a:rPr>
              <a:t> контролировавшие не только процесс производства на отдельных предприятиях, но и продажу готовой продукции, закупку сырья и комплектующих.120 монополий производили около 60% всей промышленной продукции. На крупных предприятиях работало 52% от общего числа рабочих в стране. Но, в отличии от Запада, русская буржуазия не смогла занять ведущие позиции в политической сфере.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4"/>
          <p:cNvSpPr txBox="1">
            <a:spLocks noChangeArrowheads="1"/>
          </p:cNvSpPr>
          <p:nvPr/>
        </p:nvSpPr>
        <p:spPr bwMode="auto">
          <a:xfrm>
            <a:off x="611188" y="1268413"/>
            <a:ext cx="1676400" cy="738187"/>
          </a:xfrm>
          <a:prstGeom prst="rect">
            <a:avLst/>
          </a:prstGeom>
          <a:solidFill>
            <a:srgbClr val="FFCCFF"/>
          </a:solidFill>
          <a:ln w="76200">
            <a:solidFill>
              <a:schemeClr val="hlink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sz="1400">
                <a:latin typeface="Arial Black" pitchFamily="34" charset="0"/>
              </a:rPr>
              <a:t>Производство </a:t>
            </a:r>
          </a:p>
          <a:p>
            <a:pPr algn="ctr" eaLnBrk="1" hangingPunct="1"/>
            <a:r>
              <a:rPr lang="ru-RU" sz="1400">
                <a:latin typeface="Arial Black" pitchFamily="34" charset="0"/>
              </a:rPr>
              <a:t>зерна </a:t>
            </a:r>
          </a:p>
          <a:p>
            <a:pPr algn="ctr" eaLnBrk="1" hangingPunct="1"/>
            <a:r>
              <a:rPr lang="ru-RU" sz="1400">
                <a:latin typeface="Arial Black" pitchFamily="34" charset="0"/>
              </a:rPr>
              <a:t>в 1909-1913 гг.</a:t>
            </a:r>
          </a:p>
        </p:txBody>
      </p:sp>
      <p:pic>
        <p:nvPicPr>
          <p:cNvPr id="10244" name="Picture 6" descr="Рисунок2"/>
          <p:cNvPicPr>
            <a:picLocks noChangeAspect="1" noChangeArrowheads="1"/>
          </p:cNvPicPr>
          <p:nvPr/>
        </p:nvPicPr>
        <p:blipFill>
          <a:blip r:embed="rId3">
            <a:lum bright="6000" contrast="12000"/>
          </a:blip>
          <a:srcRect/>
          <a:stretch>
            <a:fillRect/>
          </a:stretch>
        </p:blipFill>
        <p:spPr bwMode="auto">
          <a:xfrm>
            <a:off x="2700338" y="412750"/>
            <a:ext cx="5761037" cy="2944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395288" y="3702050"/>
            <a:ext cx="8280400" cy="18700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1800" kern="0" dirty="0">
                <a:latin typeface="Arial Black" pitchFamily="34" charset="0"/>
              </a:rPr>
              <a:t>В середине 90-х гг. начался подъем сельского хозяйства. По основным показателям </a:t>
            </a:r>
            <a:r>
              <a:rPr lang="ru-RU" sz="1800" u="sng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Россия занимала 1 место в мире, являясь крупнейшим экспортером хлеба. </a:t>
            </a:r>
            <a:r>
              <a:rPr lang="ru-RU" sz="1800" kern="0" dirty="0">
                <a:latin typeface="Arial Black" pitchFamily="34" charset="0"/>
              </a:rPr>
              <a:t>Быстрыми темпами начали развиваться животноводство, производство льна, свеклы, технических культур. Прирост производства пришелся на небольшую часть зажиточных хозяйств, хотя в деревне преобладали </a:t>
            </a:r>
            <a:r>
              <a:rPr lang="ru-RU" sz="1800" kern="0" dirty="0" err="1">
                <a:latin typeface="Arial Black" pitchFamily="34" charset="0"/>
              </a:rPr>
              <a:t>полусередняцкие</a:t>
            </a:r>
            <a:r>
              <a:rPr lang="ru-RU" sz="1800" kern="0" dirty="0">
                <a:latin typeface="Arial Black" pitchFamily="34" charset="0"/>
              </a:rPr>
              <a:t> и бедняцкие семьи.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3333CC"/>
    </a:lt1>
    <a:dk2>
      <a:srgbClr val="000000"/>
    </a:dk2>
    <a:lt2>
      <a:srgbClr val="808080"/>
    </a:lt2>
    <a:accent1>
      <a:srgbClr val="00CC99"/>
    </a:accent1>
    <a:accent2>
      <a:srgbClr val="3333FF"/>
    </a:accent2>
    <a:accent3>
      <a:srgbClr val="ADADE2"/>
    </a:accent3>
    <a:accent4>
      <a:srgbClr val="000000"/>
    </a:accent4>
    <a:accent5>
      <a:srgbClr val="AAE2CA"/>
    </a:accent5>
    <a:accent6>
      <a:srgbClr val="2D2DE7"/>
    </a:accent6>
    <a:hlink>
      <a:srgbClr val="CCCCFF"/>
    </a:hlink>
    <a:folHlink>
      <a:srgbClr val="B2B2B2"/>
    </a:folHlink>
  </a:clrScheme>
</a:themeOverride>
</file>

<file path=ppt/theme/themeOverride10.xml><?xml version="1.0" encoding="utf-8"?>
<a:themeOverride xmlns:a="http://schemas.openxmlformats.org/drawingml/2006/main">
  <a:clrScheme name="">
    <a:dk1>
      <a:srgbClr val="000000"/>
    </a:dk1>
    <a:lt1>
      <a:srgbClr val="3333CC"/>
    </a:lt1>
    <a:dk2>
      <a:srgbClr val="000000"/>
    </a:dk2>
    <a:lt2>
      <a:srgbClr val="808080"/>
    </a:lt2>
    <a:accent1>
      <a:srgbClr val="00CC99"/>
    </a:accent1>
    <a:accent2>
      <a:srgbClr val="3333FF"/>
    </a:accent2>
    <a:accent3>
      <a:srgbClr val="ADADE2"/>
    </a:accent3>
    <a:accent4>
      <a:srgbClr val="000000"/>
    </a:accent4>
    <a:accent5>
      <a:srgbClr val="AAE2CA"/>
    </a:accent5>
    <a:accent6>
      <a:srgbClr val="2D2DE7"/>
    </a:accent6>
    <a:hlink>
      <a:srgbClr val="CCCCFF"/>
    </a:hlink>
    <a:folHlink>
      <a:srgbClr val="B2B2B2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000000"/>
    </a:dk1>
    <a:lt1>
      <a:srgbClr val="3333CC"/>
    </a:lt1>
    <a:dk2>
      <a:srgbClr val="000000"/>
    </a:dk2>
    <a:lt2>
      <a:srgbClr val="808080"/>
    </a:lt2>
    <a:accent1>
      <a:srgbClr val="00CC99"/>
    </a:accent1>
    <a:accent2>
      <a:srgbClr val="3333FF"/>
    </a:accent2>
    <a:accent3>
      <a:srgbClr val="ADADE2"/>
    </a:accent3>
    <a:accent4>
      <a:srgbClr val="000000"/>
    </a:accent4>
    <a:accent5>
      <a:srgbClr val="AAE2CA"/>
    </a:accent5>
    <a:accent6>
      <a:srgbClr val="2D2DE7"/>
    </a:accent6>
    <a:hlink>
      <a:srgbClr val="CCCCFF"/>
    </a:hlink>
    <a:folHlink>
      <a:srgbClr val="B2B2B2"/>
    </a:folHlink>
  </a:clrScheme>
</a:themeOverride>
</file>

<file path=ppt/theme/themeOverride3.xml><?xml version="1.0" encoding="utf-8"?>
<a:themeOverride xmlns:a="http://schemas.openxmlformats.org/drawingml/2006/main">
  <a:clrScheme name="">
    <a:dk1>
      <a:srgbClr val="000000"/>
    </a:dk1>
    <a:lt1>
      <a:srgbClr val="3333CC"/>
    </a:lt1>
    <a:dk2>
      <a:srgbClr val="000000"/>
    </a:dk2>
    <a:lt2>
      <a:srgbClr val="808080"/>
    </a:lt2>
    <a:accent1>
      <a:srgbClr val="00CC99"/>
    </a:accent1>
    <a:accent2>
      <a:srgbClr val="3333FF"/>
    </a:accent2>
    <a:accent3>
      <a:srgbClr val="ADADE2"/>
    </a:accent3>
    <a:accent4>
      <a:srgbClr val="000000"/>
    </a:accent4>
    <a:accent5>
      <a:srgbClr val="AAE2CA"/>
    </a:accent5>
    <a:accent6>
      <a:srgbClr val="2D2DE7"/>
    </a:accent6>
    <a:hlink>
      <a:srgbClr val="CCCCFF"/>
    </a:hlink>
    <a:folHlink>
      <a:srgbClr val="B2B2B2"/>
    </a:folHlink>
  </a:clrScheme>
</a:themeOverride>
</file>

<file path=ppt/theme/themeOverride4.xml><?xml version="1.0" encoding="utf-8"?>
<a:themeOverride xmlns:a="http://schemas.openxmlformats.org/drawingml/2006/main">
  <a:clrScheme name="">
    <a:dk1>
      <a:srgbClr val="000000"/>
    </a:dk1>
    <a:lt1>
      <a:srgbClr val="3333CC"/>
    </a:lt1>
    <a:dk2>
      <a:srgbClr val="000000"/>
    </a:dk2>
    <a:lt2>
      <a:srgbClr val="808080"/>
    </a:lt2>
    <a:accent1>
      <a:srgbClr val="00CC99"/>
    </a:accent1>
    <a:accent2>
      <a:srgbClr val="3333FF"/>
    </a:accent2>
    <a:accent3>
      <a:srgbClr val="ADADE2"/>
    </a:accent3>
    <a:accent4>
      <a:srgbClr val="000000"/>
    </a:accent4>
    <a:accent5>
      <a:srgbClr val="AAE2CA"/>
    </a:accent5>
    <a:accent6>
      <a:srgbClr val="2D2DE7"/>
    </a:accent6>
    <a:hlink>
      <a:srgbClr val="CCCCFF"/>
    </a:hlink>
    <a:folHlink>
      <a:srgbClr val="B2B2B2"/>
    </a:folHlink>
  </a:clrScheme>
</a:themeOverride>
</file>

<file path=ppt/theme/themeOverride5.xml><?xml version="1.0" encoding="utf-8"?>
<a:themeOverride xmlns:a="http://schemas.openxmlformats.org/drawingml/2006/main">
  <a:clrScheme name="">
    <a:dk1>
      <a:srgbClr val="000000"/>
    </a:dk1>
    <a:lt1>
      <a:srgbClr val="3333CC"/>
    </a:lt1>
    <a:dk2>
      <a:srgbClr val="000000"/>
    </a:dk2>
    <a:lt2>
      <a:srgbClr val="808080"/>
    </a:lt2>
    <a:accent1>
      <a:srgbClr val="00CC99"/>
    </a:accent1>
    <a:accent2>
      <a:srgbClr val="3333FF"/>
    </a:accent2>
    <a:accent3>
      <a:srgbClr val="ADADE2"/>
    </a:accent3>
    <a:accent4>
      <a:srgbClr val="000000"/>
    </a:accent4>
    <a:accent5>
      <a:srgbClr val="AAE2CA"/>
    </a:accent5>
    <a:accent6>
      <a:srgbClr val="2D2DE7"/>
    </a:accent6>
    <a:hlink>
      <a:srgbClr val="CCCCFF"/>
    </a:hlink>
    <a:folHlink>
      <a:srgbClr val="B2B2B2"/>
    </a:folHlink>
  </a:clrScheme>
</a:themeOverride>
</file>

<file path=ppt/theme/themeOverride6.xml><?xml version="1.0" encoding="utf-8"?>
<a:themeOverride xmlns:a="http://schemas.openxmlformats.org/drawingml/2006/main">
  <a:clrScheme name="">
    <a:dk1>
      <a:srgbClr val="000000"/>
    </a:dk1>
    <a:lt1>
      <a:srgbClr val="3333CC"/>
    </a:lt1>
    <a:dk2>
      <a:srgbClr val="000000"/>
    </a:dk2>
    <a:lt2>
      <a:srgbClr val="808080"/>
    </a:lt2>
    <a:accent1>
      <a:srgbClr val="00CC99"/>
    </a:accent1>
    <a:accent2>
      <a:srgbClr val="3333FF"/>
    </a:accent2>
    <a:accent3>
      <a:srgbClr val="ADADE2"/>
    </a:accent3>
    <a:accent4>
      <a:srgbClr val="000000"/>
    </a:accent4>
    <a:accent5>
      <a:srgbClr val="AAE2CA"/>
    </a:accent5>
    <a:accent6>
      <a:srgbClr val="2D2DE7"/>
    </a:accent6>
    <a:hlink>
      <a:srgbClr val="CCCCFF"/>
    </a:hlink>
    <a:folHlink>
      <a:srgbClr val="B2B2B2"/>
    </a:folHlink>
  </a:clrScheme>
</a:themeOverride>
</file>

<file path=ppt/theme/themeOverride7.xml><?xml version="1.0" encoding="utf-8"?>
<a:themeOverride xmlns:a="http://schemas.openxmlformats.org/drawingml/2006/main">
  <a:clrScheme name="">
    <a:dk1>
      <a:srgbClr val="000000"/>
    </a:dk1>
    <a:lt1>
      <a:srgbClr val="3333CC"/>
    </a:lt1>
    <a:dk2>
      <a:srgbClr val="000000"/>
    </a:dk2>
    <a:lt2>
      <a:srgbClr val="808080"/>
    </a:lt2>
    <a:accent1>
      <a:srgbClr val="00CC99"/>
    </a:accent1>
    <a:accent2>
      <a:srgbClr val="3333FF"/>
    </a:accent2>
    <a:accent3>
      <a:srgbClr val="ADADE2"/>
    </a:accent3>
    <a:accent4>
      <a:srgbClr val="000000"/>
    </a:accent4>
    <a:accent5>
      <a:srgbClr val="AAE2CA"/>
    </a:accent5>
    <a:accent6>
      <a:srgbClr val="2D2DE7"/>
    </a:accent6>
    <a:hlink>
      <a:srgbClr val="CCCCFF"/>
    </a:hlink>
    <a:folHlink>
      <a:srgbClr val="B2B2B2"/>
    </a:folHlink>
  </a:clrScheme>
</a:themeOverride>
</file>

<file path=ppt/theme/themeOverride8.xml><?xml version="1.0" encoding="utf-8"?>
<a:themeOverride xmlns:a="http://schemas.openxmlformats.org/drawingml/2006/main">
  <a:clrScheme name="">
    <a:dk1>
      <a:srgbClr val="000000"/>
    </a:dk1>
    <a:lt1>
      <a:srgbClr val="3333CC"/>
    </a:lt1>
    <a:dk2>
      <a:srgbClr val="000000"/>
    </a:dk2>
    <a:lt2>
      <a:srgbClr val="808080"/>
    </a:lt2>
    <a:accent1>
      <a:srgbClr val="00CC99"/>
    </a:accent1>
    <a:accent2>
      <a:srgbClr val="3333FF"/>
    </a:accent2>
    <a:accent3>
      <a:srgbClr val="ADADE2"/>
    </a:accent3>
    <a:accent4>
      <a:srgbClr val="000000"/>
    </a:accent4>
    <a:accent5>
      <a:srgbClr val="AAE2CA"/>
    </a:accent5>
    <a:accent6>
      <a:srgbClr val="2D2DE7"/>
    </a:accent6>
    <a:hlink>
      <a:srgbClr val="CCCCFF"/>
    </a:hlink>
    <a:folHlink>
      <a:srgbClr val="B2B2B2"/>
    </a:folHlink>
  </a:clrScheme>
</a:themeOverride>
</file>

<file path=ppt/theme/themeOverride9.xml><?xml version="1.0" encoding="utf-8"?>
<a:themeOverride xmlns:a="http://schemas.openxmlformats.org/drawingml/2006/main">
  <a:clrScheme name="">
    <a:dk1>
      <a:srgbClr val="000000"/>
    </a:dk1>
    <a:lt1>
      <a:srgbClr val="3333CC"/>
    </a:lt1>
    <a:dk2>
      <a:srgbClr val="000000"/>
    </a:dk2>
    <a:lt2>
      <a:srgbClr val="808080"/>
    </a:lt2>
    <a:accent1>
      <a:srgbClr val="00CC99"/>
    </a:accent1>
    <a:accent2>
      <a:srgbClr val="3333FF"/>
    </a:accent2>
    <a:accent3>
      <a:srgbClr val="ADADE2"/>
    </a:accent3>
    <a:accent4>
      <a:srgbClr val="000000"/>
    </a:accent4>
    <a:accent5>
      <a:srgbClr val="AAE2CA"/>
    </a:accent5>
    <a:accent6>
      <a:srgbClr val="2D2DE7"/>
    </a:accent6>
    <a:hlink>
      <a:srgbClr val="CCCCFF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1428</TotalTime>
  <Words>3824</Words>
  <Application>Microsoft Office PowerPoint</Application>
  <PresentationFormat>Экран (4:3)</PresentationFormat>
  <Paragraphs>292</Paragraphs>
  <Slides>59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59</vt:i4>
      </vt:variant>
    </vt:vector>
  </HeadingPairs>
  <TitlesOfParts>
    <vt:vector size="60" baseType="lpstr">
      <vt:lpstr>Оформление по умолчанию</vt:lpstr>
      <vt:lpstr>Презентация PowerPoint</vt:lpstr>
      <vt:lpstr> Экономическое развитие.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Социальное развитие.</vt:lpstr>
      <vt:lpstr>Презентация PowerPoint</vt:lpstr>
      <vt:lpstr>Государственное управление и органы власти в России 1906-1917гг.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РСДРП  (Российская социал-демократическая  рабочая партия).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Основные мероприятия аграрной реформы  П. А. Столыпина.</vt:lpstr>
      <vt:lpstr>Презентация PowerPoint</vt:lpstr>
      <vt:lpstr>Результаты аграрной реформы П. А. Столыпина (1906-1910гг.)</vt:lpstr>
      <vt:lpstr>Культура.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Школа 46 ЮЗАО Москва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Чернов Алксей</dc:creator>
  <cp:lastModifiedBy>user</cp:lastModifiedBy>
  <cp:revision>156</cp:revision>
  <dcterms:created xsi:type="dcterms:W3CDTF">2000-07-12T11:32:57Z</dcterms:created>
  <dcterms:modified xsi:type="dcterms:W3CDTF">2017-05-15T18:12:58Z</dcterms:modified>
</cp:coreProperties>
</file>