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9" r:id="rId3"/>
    <p:sldId id="280" r:id="rId4"/>
    <p:sldId id="257" r:id="rId5"/>
    <p:sldId id="258" r:id="rId6"/>
    <p:sldId id="263" r:id="rId7"/>
    <p:sldId id="264" r:id="rId8"/>
    <p:sldId id="265" r:id="rId9"/>
    <p:sldId id="261" r:id="rId10"/>
    <p:sldId id="262" r:id="rId11"/>
    <p:sldId id="268" r:id="rId12"/>
    <p:sldId id="269" r:id="rId13"/>
    <p:sldId id="267" r:id="rId14"/>
    <p:sldId id="270" r:id="rId15"/>
    <p:sldId id="271" r:id="rId16"/>
    <p:sldId id="273" r:id="rId17"/>
    <p:sldId id="274" r:id="rId18"/>
    <p:sldId id="272" r:id="rId19"/>
    <p:sldId id="276" r:id="rId20"/>
    <p:sldId id="277" r:id="rId21"/>
    <p:sldId id="278" r:id="rId22"/>
    <p:sldId id="281" r:id="rId23"/>
    <p:sldId id="283" r:id="rId24"/>
    <p:sldId id="28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B174A-373E-451B-98BC-22B56EBC15B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DFB9B-EDA6-4CE1-941C-BCCB46A9A7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676E6BA-F17D-4177-B8E9-FA6D24744C84}" type="slidenum">
              <a:rPr lang="ru-RU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rmAutofit/>
          </a:bodyPr>
          <a:lstStyle/>
          <a:p>
            <a:r>
              <a:rPr lang="ru-RU" b="1" dirty="0" smtClean="0"/>
              <a:t>Тема занятия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Скрещивающиеся </a:t>
            </a:r>
            <a:r>
              <a:rPr lang="ru-RU" b="1" dirty="0" smtClean="0">
                <a:solidFill>
                  <a:srgbClr val="FF0000"/>
                </a:solidFill>
              </a:rPr>
              <a:t>прямые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516216" y="332656"/>
            <a:ext cx="2291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EB508F0-677B-44F1-8D97-ED9A2E96B932}" type="datetime1">
              <a:rPr lang="ru-RU" sz="3600" smtClean="0"/>
              <a:t>29.09.2017</a:t>
            </a:fld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Выполнить задание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Users\ЧДСТ\Desktop\Без названия (1)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67544" y="1556792"/>
            <a:ext cx="4057105" cy="4678288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427984" y="1600200"/>
            <a:ext cx="4464496" cy="456510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/>
              <a:t>Перечислите прямые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Скрещивающиеся с </a:t>
            </a:r>
            <a:r>
              <a:rPr lang="ru-RU" sz="3600" dirty="0" smtClean="0">
                <a:solidFill>
                  <a:srgbClr val="FF0000"/>
                </a:solidFill>
              </a:rPr>
              <a:t>ВВ</a:t>
            </a:r>
            <a:r>
              <a:rPr lang="ru-RU" sz="3600" dirty="0" smtClean="0">
                <a:solidFill>
                  <a:srgbClr val="FF0000"/>
                </a:solidFill>
                <a:latin typeface="Calibri"/>
              </a:rPr>
              <a:t>₁</a:t>
            </a:r>
          </a:p>
          <a:p>
            <a:pPr marL="742950" indent="-742950">
              <a:buFont typeface="Arial" pitchFamily="34" charset="0"/>
              <a:buAutoNum type="arabicPeriod"/>
            </a:pPr>
            <a:endParaRPr lang="en-US" sz="3600" dirty="0" smtClean="0"/>
          </a:p>
          <a:p>
            <a:pPr marL="742950" indent="-742950">
              <a:buFont typeface="Arial" pitchFamily="34" charset="0"/>
              <a:buAutoNum type="arabicPeriod"/>
            </a:pPr>
            <a:r>
              <a:rPr lang="ru-RU" sz="3600" dirty="0" smtClean="0"/>
              <a:t>Скрещивающиеся с </a:t>
            </a:r>
            <a:r>
              <a:rPr lang="ru-RU" sz="3600" dirty="0" smtClean="0">
                <a:solidFill>
                  <a:srgbClr val="FF0000"/>
                </a:solidFill>
              </a:rPr>
              <a:t>А</a:t>
            </a:r>
            <a:r>
              <a:rPr lang="ru-RU" sz="3600" dirty="0" smtClean="0">
                <a:solidFill>
                  <a:srgbClr val="FF0000"/>
                </a:solidFill>
                <a:latin typeface="Calibri"/>
              </a:rPr>
              <a:t>₁</a:t>
            </a:r>
            <a:r>
              <a:rPr lang="ru-RU" sz="3600" dirty="0" smtClean="0">
                <a:solidFill>
                  <a:srgbClr val="FF0000"/>
                </a:solidFill>
              </a:rPr>
              <a:t>В₁</a:t>
            </a:r>
          </a:p>
          <a:p>
            <a:pPr marL="742950" indent="-742950">
              <a:buNone/>
            </a:pPr>
            <a:endParaRPr lang="ru-RU" sz="36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547664" y="2060848"/>
            <a:ext cx="0" cy="25202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971600" y="1988840"/>
            <a:ext cx="576064" cy="9361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20072" y="3573016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AD, A</a:t>
            </a:r>
            <a:r>
              <a:rPr lang="en-US" sz="3600" b="1" dirty="0" smtClean="0">
                <a:solidFill>
                  <a:srgbClr val="C00000"/>
                </a:solidFill>
                <a:latin typeface="Calibri"/>
              </a:rPr>
              <a:t>₁</a:t>
            </a:r>
            <a:r>
              <a:rPr lang="en-US" sz="3600" b="1" dirty="0" smtClean="0">
                <a:solidFill>
                  <a:srgbClr val="C00000"/>
                </a:solidFill>
              </a:rPr>
              <a:t>D</a:t>
            </a:r>
            <a:r>
              <a:rPr lang="en-US" sz="3600" b="1" dirty="0" smtClean="0">
                <a:solidFill>
                  <a:srgbClr val="C00000"/>
                </a:solidFill>
                <a:latin typeface="Calibri"/>
              </a:rPr>
              <a:t>₁</a:t>
            </a:r>
            <a:r>
              <a:rPr lang="en-US" sz="3600" b="1" dirty="0" smtClean="0">
                <a:solidFill>
                  <a:srgbClr val="C00000"/>
                </a:solidFill>
              </a:rPr>
              <a:t>, DC,D</a:t>
            </a:r>
            <a:r>
              <a:rPr lang="en-US" sz="3600" b="1" dirty="0" smtClean="0">
                <a:solidFill>
                  <a:srgbClr val="C00000"/>
                </a:solidFill>
                <a:latin typeface="Calibri"/>
              </a:rPr>
              <a:t>₁</a:t>
            </a:r>
            <a:r>
              <a:rPr lang="en-US" sz="3600" b="1" dirty="0" smtClean="0">
                <a:solidFill>
                  <a:srgbClr val="C00000"/>
                </a:solidFill>
              </a:rPr>
              <a:t>C</a:t>
            </a:r>
            <a:r>
              <a:rPr lang="en-US" sz="3600" b="1" dirty="0" smtClean="0">
                <a:solidFill>
                  <a:srgbClr val="C00000"/>
                </a:solidFill>
                <a:latin typeface="Calibri"/>
              </a:rPr>
              <a:t>₁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20072" y="5373216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DD</a:t>
            </a:r>
            <a:r>
              <a:rPr lang="en-US" sz="3600" b="1" dirty="0" smtClean="0">
                <a:solidFill>
                  <a:srgbClr val="C00000"/>
                </a:solidFill>
                <a:latin typeface="Calibri"/>
              </a:rPr>
              <a:t>₁</a:t>
            </a:r>
            <a:r>
              <a:rPr lang="en-US" sz="3600" b="1" dirty="0" smtClean="0">
                <a:solidFill>
                  <a:srgbClr val="C00000"/>
                </a:solidFill>
              </a:rPr>
              <a:t>, CC</a:t>
            </a:r>
            <a:r>
              <a:rPr lang="en-US" sz="3600" b="1" dirty="0" smtClean="0">
                <a:solidFill>
                  <a:srgbClr val="C00000"/>
                </a:solidFill>
                <a:latin typeface="Calibri"/>
              </a:rPr>
              <a:t>₁</a:t>
            </a:r>
            <a:r>
              <a:rPr lang="en-US" sz="3600" b="1" dirty="0" smtClean="0">
                <a:solidFill>
                  <a:srgbClr val="C00000"/>
                </a:solidFill>
              </a:rPr>
              <a:t>, AD, BC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+mn-lt"/>
              </a:rPr>
              <a:t>№ 34</a:t>
            </a:r>
          </a:p>
        </p:txBody>
      </p:sp>
      <p:sp>
        <p:nvSpPr>
          <p:cNvPr id="112645" name="Freeform 5"/>
          <p:cNvSpPr>
            <a:spLocks/>
          </p:cNvSpPr>
          <p:nvPr/>
        </p:nvSpPr>
        <p:spPr bwMode="auto">
          <a:xfrm>
            <a:off x="611188" y="4508500"/>
            <a:ext cx="3535362" cy="1554163"/>
          </a:xfrm>
          <a:custGeom>
            <a:avLst/>
            <a:gdLst>
              <a:gd name="T0" fmla="*/ 0 w 2227"/>
              <a:gd name="T1" fmla="*/ 19 h 979"/>
              <a:gd name="T2" fmla="*/ 1459 w 2227"/>
              <a:gd name="T3" fmla="*/ 979 h 979"/>
              <a:gd name="T4" fmla="*/ 2227 w 2227"/>
              <a:gd name="T5" fmla="*/ 0 h 979"/>
              <a:gd name="T6" fmla="*/ 19 w 2227"/>
              <a:gd name="T7" fmla="*/ 39 h 979"/>
              <a:gd name="T8" fmla="*/ 0 60000 65536"/>
              <a:gd name="T9" fmla="*/ 0 60000 65536"/>
              <a:gd name="T10" fmla="*/ 0 60000 65536"/>
              <a:gd name="T11" fmla="*/ 0 60000 65536"/>
              <a:gd name="T12" fmla="*/ 0 w 2227"/>
              <a:gd name="T13" fmla="*/ 0 h 979"/>
              <a:gd name="T14" fmla="*/ 2227 w 2227"/>
              <a:gd name="T15" fmla="*/ 979 h 9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27" h="979">
                <a:moveTo>
                  <a:pt x="0" y="19"/>
                </a:moveTo>
                <a:lnTo>
                  <a:pt x="1459" y="979"/>
                </a:lnTo>
                <a:lnTo>
                  <a:pt x="2227" y="0"/>
                </a:lnTo>
                <a:lnTo>
                  <a:pt x="19" y="39"/>
                </a:lnTo>
              </a:path>
            </a:pathLst>
          </a:custGeom>
          <a:solidFill>
            <a:srgbClr val="CCFFCC"/>
          </a:solidFill>
          <a:ln w="9525">
            <a:solidFill>
              <a:schemeClr val="bg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395288" y="4437063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/>
              <a:t>А</a:t>
            </a:r>
          </a:p>
        </p:txBody>
      </p: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2627313" y="6092825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/>
              <a:t>В</a:t>
            </a:r>
          </a:p>
        </p:txBody>
      </p:sp>
      <p:sp>
        <p:nvSpPr>
          <p:cNvPr id="112648" name="Text Box 8"/>
          <p:cNvSpPr txBox="1">
            <a:spLocks noChangeArrowheads="1"/>
          </p:cNvSpPr>
          <p:nvPr/>
        </p:nvSpPr>
        <p:spPr bwMode="auto">
          <a:xfrm>
            <a:off x="3995738" y="4365625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/>
              <a:t>С</a:t>
            </a:r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1763713" y="1484313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/>
              <a:t>D</a:t>
            </a:r>
            <a:endParaRPr lang="ru-RU" sz="2400" b="1" i="1"/>
          </a:p>
        </p:txBody>
      </p:sp>
      <p:sp>
        <p:nvSpPr>
          <p:cNvPr id="112650" name="Text Box 10"/>
          <p:cNvSpPr txBox="1">
            <a:spLocks noChangeArrowheads="1"/>
          </p:cNvSpPr>
          <p:nvPr/>
        </p:nvSpPr>
        <p:spPr bwMode="auto">
          <a:xfrm>
            <a:off x="900113" y="2852738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/>
              <a:t>M</a:t>
            </a:r>
            <a:endParaRPr lang="ru-RU" sz="2400" b="1" i="1"/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1979613" y="42926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/>
              <a:t>N</a:t>
            </a:r>
            <a:endParaRPr lang="ru-RU" sz="2400" b="1" i="1"/>
          </a:p>
        </p:txBody>
      </p:sp>
      <p:sp>
        <p:nvSpPr>
          <p:cNvPr id="112652" name="Text Box 12"/>
          <p:cNvSpPr txBox="1">
            <a:spLocks noChangeArrowheads="1"/>
          </p:cNvSpPr>
          <p:nvPr/>
        </p:nvSpPr>
        <p:spPr bwMode="auto">
          <a:xfrm>
            <a:off x="2916238" y="2852738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/>
              <a:t>P</a:t>
            </a:r>
            <a:endParaRPr lang="ru-RU" sz="2400" b="1" i="1"/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2268538" y="4941888"/>
            <a:ext cx="37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/>
              <a:t>К</a:t>
            </a:r>
          </a:p>
        </p:txBody>
      </p:sp>
      <p:sp>
        <p:nvSpPr>
          <p:cNvPr id="112655" name="Oval 15"/>
          <p:cNvSpPr>
            <a:spLocks noChangeArrowheads="1"/>
          </p:cNvSpPr>
          <p:nvPr/>
        </p:nvSpPr>
        <p:spPr bwMode="auto">
          <a:xfrm>
            <a:off x="1763713" y="1916113"/>
            <a:ext cx="142875" cy="122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56" name="Freeform 16"/>
          <p:cNvSpPr>
            <a:spLocks/>
          </p:cNvSpPr>
          <p:nvPr/>
        </p:nvSpPr>
        <p:spPr bwMode="auto">
          <a:xfrm>
            <a:off x="685800" y="1965325"/>
            <a:ext cx="1143000" cy="2622550"/>
          </a:xfrm>
          <a:custGeom>
            <a:avLst/>
            <a:gdLst>
              <a:gd name="T0" fmla="*/ 0 w 720"/>
              <a:gd name="T1" fmla="*/ 1652 h 1652"/>
              <a:gd name="T2" fmla="*/ 720 w 720"/>
              <a:gd name="T3" fmla="*/ 0 h 1652"/>
              <a:gd name="T4" fmla="*/ 0 60000 65536"/>
              <a:gd name="T5" fmla="*/ 0 60000 65536"/>
              <a:gd name="T6" fmla="*/ 0 w 720"/>
              <a:gd name="T7" fmla="*/ 0 h 1652"/>
              <a:gd name="T8" fmla="*/ 720 w 720"/>
              <a:gd name="T9" fmla="*/ 1652 h 16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20" h="1652">
                <a:moveTo>
                  <a:pt x="0" y="1652"/>
                </a:moveTo>
                <a:lnTo>
                  <a:pt x="720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657" name="Freeform 17"/>
          <p:cNvSpPr>
            <a:spLocks/>
          </p:cNvSpPr>
          <p:nvPr/>
        </p:nvSpPr>
        <p:spPr bwMode="auto">
          <a:xfrm>
            <a:off x="1828800" y="1965325"/>
            <a:ext cx="1082675" cy="4084638"/>
          </a:xfrm>
          <a:custGeom>
            <a:avLst/>
            <a:gdLst>
              <a:gd name="T0" fmla="*/ 682 w 682"/>
              <a:gd name="T1" fmla="*/ 2573 h 2573"/>
              <a:gd name="T2" fmla="*/ 0 w 682"/>
              <a:gd name="T3" fmla="*/ 0 h 2573"/>
              <a:gd name="T4" fmla="*/ 0 60000 65536"/>
              <a:gd name="T5" fmla="*/ 0 60000 65536"/>
              <a:gd name="T6" fmla="*/ 0 w 682"/>
              <a:gd name="T7" fmla="*/ 0 h 2573"/>
              <a:gd name="T8" fmla="*/ 682 w 682"/>
              <a:gd name="T9" fmla="*/ 2573 h 257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82" h="2573">
                <a:moveTo>
                  <a:pt x="682" y="2573"/>
                </a:moveTo>
                <a:lnTo>
                  <a:pt x="0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658" name="Freeform 18"/>
          <p:cNvSpPr>
            <a:spLocks/>
          </p:cNvSpPr>
          <p:nvPr/>
        </p:nvSpPr>
        <p:spPr bwMode="auto">
          <a:xfrm>
            <a:off x="1828800" y="1965325"/>
            <a:ext cx="2270125" cy="2546350"/>
          </a:xfrm>
          <a:custGeom>
            <a:avLst/>
            <a:gdLst>
              <a:gd name="T0" fmla="*/ 1430 w 1430"/>
              <a:gd name="T1" fmla="*/ 1604 h 1604"/>
              <a:gd name="T2" fmla="*/ 0 w 1430"/>
              <a:gd name="T3" fmla="*/ 0 h 1604"/>
              <a:gd name="T4" fmla="*/ 0 60000 65536"/>
              <a:gd name="T5" fmla="*/ 0 60000 65536"/>
              <a:gd name="T6" fmla="*/ 0 w 1430"/>
              <a:gd name="T7" fmla="*/ 0 h 1604"/>
              <a:gd name="T8" fmla="*/ 1430 w 1430"/>
              <a:gd name="T9" fmla="*/ 1604 h 16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30" h="1604">
                <a:moveTo>
                  <a:pt x="1430" y="1604"/>
                </a:moveTo>
                <a:lnTo>
                  <a:pt x="0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659" name="Freeform 19"/>
          <p:cNvSpPr>
            <a:spLocks/>
          </p:cNvSpPr>
          <p:nvPr/>
        </p:nvSpPr>
        <p:spPr bwMode="auto">
          <a:xfrm>
            <a:off x="1844675" y="1997075"/>
            <a:ext cx="577850" cy="2254250"/>
          </a:xfrm>
          <a:custGeom>
            <a:avLst/>
            <a:gdLst>
              <a:gd name="T0" fmla="*/ 0 w 364"/>
              <a:gd name="T1" fmla="*/ 0 h 1420"/>
              <a:gd name="T2" fmla="*/ 364 w 364"/>
              <a:gd name="T3" fmla="*/ 1420 h 1420"/>
              <a:gd name="T4" fmla="*/ 0 60000 65536"/>
              <a:gd name="T5" fmla="*/ 0 60000 65536"/>
              <a:gd name="T6" fmla="*/ 0 w 364"/>
              <a:gd name="T7" fmla="*/ 0 h 1420"/>
              <a:gd name="T8" fmla="*/ 364 w 364"/>
              <a:gd name="T9" fmla="*/ 1420 h 14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4" h="1420">
                <a:moveTo>
                  <a:pt x="0" y="0"/>
                </a:moveTo>
                <a:lnTo>
                  <a:pt x="364" y="142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660" name="Freeform 20"/>
          <p:cNvSpPr>
            <a:spLocks/>
          </p:cNvSpPr>
          <p:nvPr/>
        </p:nvSpPr>
        <p:spPr bwMode="auto">
          <a:xfrm>
            <a:off x="715963" y="4602163"/>
            <a:ext cx="2179637" cy="1433512"/>
          </a:xfrm>
          <a:custGeom>
            <a:avLst/>
            <a:gdLst>
              <a:gd name="T0" fmla="*/ 0 w 1373"/>
              <a:gd name="T1" fmla="*/ 0 h 903"/>
              <a:gd name="T2" fmla="*/ 1373 w 1373"/>
              <a:gd name="T3" fmla="*/ 903 h 903"/>
              <a:gd name="T4" fmla="*/ 0 60000 65536"/>
              <a:gd name="T5" fmla="*/ 0 60000 65536"/>
              <a:gd name="T6" fmla="*/ 0 w 1373"/>
              <a:gd name="T7" fmla="*/ 0 h 903"/>
              <a:gd name="T8" fmla="*/ 1373 w 1373"/>
              <a:gd name="T9" fmla="*/ 903 h 90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73" h="903">
                <a:moveTo>
                  <a:pt x="0" y="0"/>
                </a:moveTo>
                <a:lnTo>
                  <a:pt x="1373" y="903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46" name="Text Box 24"/>
          <p:cNvSpPr txBox="1">
            <a:spLocks noChangeArrowheads="1"/>
          </p:cNvSpPr>
          <p:nvPr/>
        </p:nvSpPr>
        <p:spPr bwMode="auto">
          <a:xfrm>
            <a:off x="7288213" y="711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2400" b="1" i="1">
              <a:latin typeface="Georgia" pitchFamily="18" charset="0"/>
            </a:endParaRPr>
          </a:p>
        </p:txBody>
      </p:sp>
      <p:sp>
        <p:nvSpPr>
          <p:cNvPr id="112665" name="Text Box 25"/>
          <p:cNvSpPr txBox="1">
            <a:spLocks noChangeArrowheads="1"/>
          </p:cNvSpPr>
          <p:nvPr/>
        </p:nvSpPr>
        <p:spPr bwMode="auto">
          <a:xfrm>
            <a:off x="4204827" y="1412776"/>
            <a:ext cx="493917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/>
              <a:t>АМ = М</a:t>
            </a:r>
            <a:r>
              <a:rPr lang="en-US" sz="3200" b="1" dirty="0"/>
              <a:t>D</a:t>
            </a:r>
            <a:r>
              <a:rPr lang="ru-RU" sz="3200" b="1" dirty="0"/>
              <a:t>; В</a:t>
            </a:r>
            <a:r>
              <a:rPr lang="en-US" sz="3200" b="1" dirty="0"/>
              <a:t>N = ND; CP = PD</a:t>
            </a:r>
            <a:endParaRPr lang="ru-RU" sz="3200" b="1" dirty="0"/>
          </a:p>
        </p:txBody>
      </p:sp>
      <p:sp>
        <p:nvSpPr>
          <p:cNvPr id="112666" name="Oval 26"/>
          <p:cNvSpPr>
            <a:spLocks noChangeArrowheads="1"/>
          </p:cNvSpPr>
          <p:nvPr/>
        </p:nvSpPr>
        <p:spPr bwMode="auto">
          <a:xfrm>
            <a:off x="1187450" y="3284538"/>
            <a:ext cx="142875" cy="122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67" name="Oval 27"/>
          <p:cNvSpPr>
            <a:spLocks noChangeArrowheads="1"/>
          </p:cNvSpPr>
          <p:nvPr/>
        </p:nvSpPr>
        <p:spPr bwMode="auto">
          <a:xfrm>
            <a:off x="2339975" y="4149725"/>
            <a:ext cx="142875" cy="122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68" name="Oval 28"/>
          <p:cNvSpPr>
            <a:spLocks noChangeArrowheads="1"/>
          </p:cNvSpPr>
          <p:nvPr/>
        </p:nvSpPr>
        <p:spPr bwMode="auto">
          <a:xfrm>
            <a:off x="2987675" y="3284538"/>
            <a:ext cx="142875" cy="122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69" name="Freeform 29"/>
          <p:cNvSpPr>
            <a:spLocks/>
          </p:cNvSpPr>
          <p:nvPr/>
        </p:nvSpPr>
        <p:spPr bwMode="auto">
          <a:xfrm>
            <a:off x="684213" y="4581525"/>
            <a:ext cx="2179637" cy="1431925"/>
          </a:xfrm>
          <a:custGeom>
            <a:avLst/>
            <a:gdLst>
              <a:gd name="T0" fmla="*/ 0 w 1373"/>
              <a:gd name="T1" fmla="*/ 0 h 902"/>
              <a:gd name="T2" fmla="*/ 1373 w 1373"/>
              <a:gd name="T3" fmla="*/ 902 h 902"/>
              <a:gd name="T4" fmla="*/ 0 60000 65536"/>
              <a:gd name="T5" fmla="*/ 0 60000 65536"/>
              <a:gd name="T6" fmla="*/ 0 w 1373"/>
              <a:gd name="T7" fmla="*/ 0 h 902"/>
              <a:gd name="T8" fmla="*/ 1373 w 1373"/>
              <a:gd name="T9" fmla="*/ 902 h 9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73" h="902">
                <a:moveTo>
                  <a:pt x="0" y="0"/>
                </a:moveTo>
                <a:lnTo>
                  <a:pt x="1373" y="90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670" name="Freeform 30"/>
          <p:cNvSpPr>
            <a:spLocks/>
          </p:cNvSpPr>
          <p:nvPr/>
        </p:nvSpPr>
        <p:spPr bwMode="auto">
          <a:xfrm>
            <a:off x="2879725" y="4525963"/>
            <a:ext cx="1219200" cy="1524000"/>
          </a:xfrm>
          <a:custGeom>
            <a:avLst/>
            <a:gdLst>
              <a:gd name="T0" fmla="*/ 0 w 768"/>
              <a:gd name="T1" fmla="*/ 960 h 960"/>
              <a:gd name="T2" fmla="*/ 768 w 768"/>
              <a:gd name="T3" fmla="*/ 0 h 960"/>
              <a:gd name="T4" fmla="*/ 0 60000 65536"/>
              <a:gd name="T5" fmla="*/ 0 60000 65536"/>
              <a:gd name="T6" fmla="*/ 0 w 768"/>
              <a:gd name="T7" fmla="*/ 0 h 960"/>
              <a:gd name="T8" fmla="*/ 768 w 768"/>
              <a:gd name="T9" fmla="*/ 960 h 9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68" h="960">
                <a:moveTo>
                  <a:pt x="0" y="960"/>
                </a:moveTo>
                <a:lnTo>
                  <a:pt x="76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671" name="Freeform 31"/>
          <p:cNvSpPr>
            <a:spLocks/>
          </p:cNvSpPr>
          <p:nvPr/>
        </p:nvSpPr>
        <p:spPr bwMode="auto">
          <a:xfrm>
            <a:off x="762000" y="4525963"/>
            <a:ext cx="3322638" cy="46037"/>
          </a:xfrm>
          <a:custGeom>
            <a:avLst/>
            <a:gdLst>
              <a:gd name="T0" fmla="*/ 0 w 2093"/>
              <a:gd name="T1" fmla="*/ 29 h 29"/>
              <a:gd name="T2" fmla="*/ 2093 w 2093"/>
              <a:gd name="T3" fmla="*/ 0 h 29"/>
              <a:gd name="T4" fmla="*/ 0 60000 65536"/>
              <a:gd name="T5" fmla="*/ 0 60000 65536"/>
              <a:gd name="T6" fmla="*/ 0 w 2093"/>
              <a:gd name="T7" fmla="*/ 0 h 29"/>
              <a:gd name="T8" fmla="*/ 2093 w 2093"/>
              <a:gd name="T9" fmla="*/ 29 h 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93" h="29">
                <a:moveTo>
                  <a:pt x="0" y="29"/>
                </a:moveTo>
                <a:lnTo>
                  <a:pt x="2093" y="0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672" name="Oval 32"/>
          <p:cNvSpPr>
            <a:spLocks noChangeArrowheads="1"/>
          </p:cNvSpPr>
          <p:nvPr/>
        </p:nvSpPr>
        <p:spPr bwMode="auto">
          <a:xfrm>
            <a:off x="2627313" y="5229225"/>
            <a:ext cx="142875" cy="12223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73" name="Text Box 33"/>
          <p:cNvSpPr txBox="1">
            <a:spLocks noChangeArrowheads="1"/>
          </p:cNvSpPr>
          <p:nvPr/>
        </p:nvSpPr>
        <p:spPr bwMode="auto">
          <a:xfrm>
            <a:off x="4355976" y="1916832"/>
            <a:ext cx="14911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/>
              <a:t>К     В</a:t>
            </a:r>
            <a:r>
              <a:rPr lang="en-US" sz="3200" b="1" dirty="0"/>
              <a:t>N</a:t>
            </a:r>
            <a:r>
              <a:rPr lang="ru-RU" sz="3200" b="1" dirty="0"/>
              <a:t>.</a:t>
            </a:r>
          </a:p>
        </p:txBody>
      </p:sp>
      <p:graphicFrame>
        <p:nvGraphicFramePr>
          <p:cNvPr id="112674" name="Object 3"/>
          <p:cNvGraphicFramePr>
            <a:graphicFrameLocks noChangeAspect="1"/>
          </p:cNvGraphicFramePr>
          <p:nvPr/>
        </p:nvGraphicFramePr>
        <p:xfrm>
          <a:off x="4716463" y="1916113"/>
          <a:ext cx="417512" cy="428625"/>
        </p:xfrm>
        <a:graphic>
          <a:graphicData uri="http://schemas.openxmlformats.org/presentationml/2006/ole">
            <p:oleObj spid="_x0000_s2050" name="Формула" r:id="rId3" imgW="126720" imgH="126720" progId="Equation.3">
              <p:embed/>
            </p:oleObj>
          </a:graphicData>
        </a:graphic>
      </p:graphicFrame>
      <p:sp>
        <p:nvSpPr>
          <p:cNvPr id="112676" name="Text Box 36"/>
          <p:cNvSpPr txBox="1">
            <a:spLocks noChangeArrowheads="1"/>
          </p:cNvSpPr>
          <p:nvPr/>
        </p:nvSpPr>
        <p:spPr bwMode="auto">
          <a:xfrm>
            <a:off x="4408488" y="2295525"/>
            <a:ext cx="48494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tx2"/>
                </a:solidFill>
              </a:rPr>
              <a:t>Определить</a:t>
            </a:r>
            <a:r>
              <a:rPr lang="ru-RU" sz="2800" b="1" i="1" dirty="0">
                <a:solidFill>
                  <a:schemeClr val="accent2"/>
                </a:solidFill>
                <a:latin typeface="Georgia" pitchFamily="18" charset="0"/>
              </a:rPr>
              <a:t>  </a:t>
            </a:r>
            <a:r>
              <a:rPr lang="ru-RU" sz="2800" b="1" i="1" dirty="0">
                <a:latin typeface="Georgia" pitchFamily="18" charset="0"/>
              </a:rPr>
              <a:t>взаимное </a:t>
            </a:r>
          </a:p>
          <a:p>
            <a:r>
              <a:rPr lang="ru-RU" sz="2800" b="1" i="1" dirty="0">
                <a:latin typeface="Georgia" pitchFamily="18" charset="0"/>
              </a:rPr>
              <a:t>расположение прямых</a:t>
            </a:r>
            <a:r>
              <a:rPr lang="ru-RU" sz="2400" b="1" i="1" dirty="0">
                <a:latin typeface="Georgia" pitchFamily="18" charset="0"/>
              </a:rPr>
              <a:t>:</a:t>
            </a:r>
            <a:endParaRPr lang="ru-RU" sz="2400" b="1" i="1" dirty="0">
              <a:solidFill>
                <a:schemeClr val="accent2"/>
              </a:solidFill>
              <a:latin typeface="Georgia" pitchFamily="18" charset="0"/>
            </a:endParaRPr>
          </a:p>
        </p:txBody>
      </p:sp>
      <p:sp>
        <p:nvSpPr>
          <p:cNvPr id="112677" name="Text Box 37"/>
          <p:cNvSpPr txBox="1">
            <a:spLocks noChangeArrowheads="1"/>
          </p:cNvSpPr>
          <p:nvPr/>
        </p:nvSpPr>
        <p:spPr bwMode="auto">
          <a:xfrm>
            <a:off x="4264025" y="3159125"/>
            <a:ext cx="22974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chemeClr val="tx2"/>
                </a:solidFill>
                <a:latin typeface="Georgia" pitchFamily="18" charset="0"/>
              </a:rPr>
              <a:t>а</a:t>
            </a:r>
            <a:r>
              <a:rPr lang="ru-RU" sz="3200" b="1" i="1" dirty="0">
                <a:solidFill>
                  <a:schemeClr val="tx2"/>
                </a:solidFill>
              </a:rPr>
              <a:t>)  </a:t>
            </a:r>
            <a:r>
              <a:rPr lang="en-US" sz="3200" b="1" i="1" dirty="0">
                <a:solidFill>
                  <a:schemeClr val="tx2"/>
                </a:solidFill>
              </a:rPr>
              <a:t>ND  </a:t>
            </a:r>
            <a:r>
              <a:rPr lang="ru-RU" sz="3200" b="1" i="1" dirty="0">
                <a:solidFill>
                  <a:schemeClr val="tx2"/>
                </a:solidFill>
              </a:rPr>
              <a:t>и</a:t>
            </a:r>
            <a:r>
              <a:rPr lang="en-US" sz="3200" b="1" i="1" dirty="0">
                <a:solidFill>
                  <a:schemeClr val="tx2"/>
                </a:solidFill>
              </a:rPr>
              <a:t>  AB</a:t>
            </a:r>
            <a:endParaRPr lang="ru-RU" sz="3200" b="1" i="1" dirty="0">
              <a:solidFill>
                <a:schemeClr val="tx2"/>
              </a:solidFill>
            </a:endParaRPr>
          </a:p>
        </p:txBody>
      </p:sp>
      <p:sp>
        <p:nvSpPr>
          <p:cNvPr id="112678" name="Freeform 38"/>
          <p:cNvSpPr>
            <a:spLocks/>
          </p:cNvSpPr>
          <p:nvPr/>
        </p:nvSpPr>
        <p:spPr bwMode="auto">
          <a:xfrm>
            <a:off x="2408238" y="3322638"/>
            <a:ext cx="669925" cy="3565525"/>
          </a:xfrm>
          <a:custGeom>
            <a:avLst/>
            <a:gdLst>
              <a:gd name="T0" fmla="*/ 0 w 422"/>
              <a:gd name="T1" fmla="*/ 2246 h 2246"/>
              <a:gd name="T2" fmla="*/ 422 w 422"/>
              <a:gd name="T3" fmla="*/ 0 h 2246"/>
              <a:gd name="T4" fmla="*/ 0 60000 65536"/>
              <a:gd name="T5" fmla="*/ 0 60000 65536"/>
              <a:gd name="T6" fmla="*/ 0 w 422"/>
              <a:gd name="T7" fmla="*/ 0 h 2246"/>
              <a:gd name="T8" fmla="*/ 422 w 422"/>
              <a:gd name="T9" fmla="*/ 2246 h 224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22" h="2246">
                <a:moveTo>
                  <a:pt x="0" y="2246"/>
                </a:moveTo>
                <a:lnTo>
                  <a:pt x="422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679" name="Freeform 39"/>
          <p:cNvSpPr>
            <a:spLocks/>
          </p:cNvSpPr>
          <p:nvPr/>
        </p:nvSpPr>
        <p:spPr bwMode="auto">
          <a:xfrm>
            <a:off x="2268538" y="4525963"/>
            <a:ext cx="1844675" cy="2332037"/>
          </a:xfrm>
          <a:custGeom>
            <a:avLst/>
            <a:gdLst>
              <a:gd name="T0" fmla="*/ 0 w 1162"/>
              <a:gd name="T1" fmla="*/ 1469 h 1469"/>
              <a:gd name="T2" fmla="*/ 1162 w 1162"/>
              <a:gd name="T3" fmla="*/ 0 h 1469"/>
              <a:gd name="T4" fmla="*/ 0 60000 65536"/>
              <a:gd name="T5" fmla="*/ 0 60000 65536"/>
              <a:gd name="T6" fmla="*/ 0 w 1162"/>
              <a:gd name="T7" fmla="*/ 0 h 1469"/>
              <a:gd name="T8" fmla="*/ 1162 w 1162"/>
              <a:gd name="T9" fmla="*/ 1469 h 146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62" h="1469">
                <a:moveTo>
                  <a:pt x="0" y="1469"/>
                </a:moveTo>
                <a:lnTo>
                  <a:pt x="1162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680" name="Text Box 40"/>
          <p:cNvSpPr txBox="1">
            <a:spLocks noChangeArrowheads="1"/>
          </p:cNvSpPr>
          <p:nvPr/>
        </p:nvSpPr>
        <p:spPr bwMode="auto">
          <a:xfrm>
            <a:off x="4499992" y="4437112"/>
            <a:ext cx="22547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 dirty="0">
                <a:solidFill>
                  <a:schemeClr val="tx2"/>
                </a:solidFill>
                <a:latin typeface="Georgia" pitchFamily="18" charset="0"/>
              </a:rPr>
              <a:t>б</a:t>
            </a:r>
            <a:r>
              <a:rPr lang="ru-RU" sz="3200" b="1" dirty="0">
                <a:solidFill>
                  <a:schemeClr val="tx2"/>
                </a:solidFill>
              </a:rPr>
              <a:t>)  РК  и  ВС</a:t>
            </a:r>
          </a:p>
        </p:txBody>
      </p:sp>
      <p:sp>
        <p:nvSpPr>
          <p:cNvPr id="1062" name="Содержимое 38"/>
          <p:cNvSpPr>
            <a:spLocks noGrp="1"/>
          </p:cNvSpPr>
          <p:nvPr>
            <p:ph idx="1"/>
          </p:nvPr>
        </p:nvSpPr>
        <p:spPr>
          <a:xfrm>
            <a:off x="457200" y="980728"/>
            <a:ext cx="3898776" cy="5145435"/>
          </a:xfrm>
        </p:spPr>
        <p:txBody>
          <a:bodyPr/>
          <a:lstStyle/>
          <a:p>
            <a:endParaRPr lang="ru-RU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4788024" y="3645024"/>
            <a:ext cx="27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пересекаются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572000" y="5013176"/>
            <a:ext cx="27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пересекаются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2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8" dur="500"/>
                                        <p:tgtEl>
                                          <p:spTgt spid="112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2" dur="1000"/>
                                        <p:tgtEl>
                                          <p:spTgt spid="112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1000"/>
                                        <p:tgtEl>
                                          <p:spTgt spid="112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112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00"/>
                            </p:stCondLst>
                            <p:childTnLst>
                              <p:par>
                                <p:cTn id="6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12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300"/>
                            </p:stCondLst>
                            <p:childTnLst>
                              <p:par>
                                <p:cTn id="7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2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300"/>
                            </p:stCondLst>
                            <p:childTnLst>
                              <p:par>
                                <p:cTn id="8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12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1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300"/>
                            </p:stCondLst>
                            <p:childTnLst>
                              <p:par>
                                <p:cTn id="10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1000"/>
                                        <p:tgtEl>
                                          <p:spTgt spid="112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300"/>
                            </p:stCondLst>
                            <p:childTnLst>
                              <p:par>
                                <p:cTn id="10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6" dur="500"/>
                                        <p:tgtEl>
                                          <p:spTgt spid="112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800"/>
                            </p:stCondLst>
                            <p:childTnLst>
                              <p:par>
                                <p:cTn id="10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1000"/>
                                        <p:tgtEl>
                                          <p:spTgt spid="112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 tmFilter="0,0; .5, 1; 1, 1"/>
                                        <p:tgtEl>
                                          <p:spTgt spid="112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12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12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12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12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12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12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12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 tmFilter="0,0; .5, 1; 1, 1"/>
                                        <p:tgtEl>
                                          <p:spTgt spid="112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300"/>
                            </p:stCondLst>
                            <p:childTnLst>
                              <p:par>
                                <p:cTn id="14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12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12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12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12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 tmFilter="0,0; .5, 1; 1, 1"/>
                                        <p:tgtEl>
                                          <p:spTgt spid="112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3100"/>
                            </p:stCondLst>
                            <p:childTnLst>
                              <p:par>
                                <p:cTn id="15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7" dur="1000"/>
                                        <p:tgtEl>
                                          <p:spTgt spid="112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100"/>
                            </p:stCondLst>
                            <p:childTnLst>
                              <p:par>
                                <p:cTn id="159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61" dur="1000"/>
                                        <p:tgtEl>
                                          <p:spTgt spid="112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12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12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12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12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 tmFilter="0,0; .5, 1; 1, 1"/>
                                        <p:tgtEl>
                                          <p:spTgt spid="112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800"/>
                            </p:stCondLst>
                            <p:childTnLst>
                              <p:par>
                                <p:cTn id="17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2000"/>
                                        <p:tgtEl>
                                          <p:spTgt spid="1126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0" dur="1000"/>
                                        <p:tgtEl>
                                          <p:spTgt spid="112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800"/>
                            </p:stCondLst>
                            <p:childTnLst>
                              <p:par>
                                <p:cTn id="18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5" dur="500"/>
                                        <p:tgtEl>
                                          <p:spTgt spid="112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3300"/>
                            </p:stCondLst>
                            <p:childTnLst>
                              <p:par>
                                <p:cTn id="18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9" dur="1000"/>
                                        <p:tgtEl>
                                          <p:spTgt spid="112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6" dur="500"/>
                                        <p:tgtEl>
                                          <p:spTgt spid="1126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9" dur="500"/>
                                        <p:tgtEl>
                                          <p:spTgt spid="112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/>
      <p:bldP spid="112645" grpId="0" animBg="1"/>
      <p:bldP spid="112646" grpId="0"/>
      <p:bldP spid="112647" grpId="0"/>
      <p:bldP spid="112648" grpId="0"/>
      <p:bldP spid="112649" grpId="0"/>
      <p:bldP spid="112650" grpId="0"/>
      <p:bldP spid="112651" grpId="0"/>
      <p:bldP spid="112652" grpId="0"/>
      <p:bldP spid="112654" grpId="0"/>
      <p:bldP spid="112655" grpId="0" animBg="1"/>
      <p:bldP spid="112656" grpId="0" animBg="1"/>
      <p:bldP spid="112657" grpId="0" animBg="1"/>
      <p:bldP spid="112658" grpId="0" animBg="1"/>
      <p:bldP spid="112659" grpId="0" animBg="1"/>
      <p:bldP spid="112659" grpId="1" animBg="1"/>
      <p:bldP spid="112660" grpId="0" animBg="1"/>
      <p:bldP spid="112660" grpId="1" animBg="1"/>
      <p:bldP spid="112665" grpId="0"/>
      <p:bldP spid="112666" grpId="0" animBg="1"/>
      <p:bldP spid="112667" grpId="0" animBg="1"/>
      <p:bldP spid="112668" grpId="0" animBg="1"/>
      <p:bldP spid="112669" grpId="0" animBg="1"/>
      <p:bldP spid="112670" grpId="0" animBg="1"/>
      <p:bldP spid="112671" grpId="0" animBg="1"/>
      <p:bldP spid="112672" grpId="0" animBg="1"/>
      <p:bldP spid="112673" grpId="0"/>
      <p:bldP spid="112676" grpId="0"/>
      <p:bldP spid="112677" grpId="0"/>
      <p:bldP spid="112678" grpId="0" animBg="1"/>
      <p:bldP spid="112678" grpId="1" animBg="1"/>
      <p:bldP spid="112679" grpId="0" animBg="1"/>
      <p:bldP spid="112679" grpId="1" animBg="1"/>
      <p:bldP spid="112680" grpId="0"/>
      <p:bldP spid="36" grpId="0"/>
      <p:bldP spid="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endParaRPr lang="ru-RU" sz="3200" b="1" i="1" smtClean="0">
              <a:latin typeface="Georgia" pitchFamily="18" charset="0"/>
            </a:endParaRPr>
          </a:p>
        </p:txBody>
      </p:sp>
      <p:sp>
        <p:nvSpPr>
          <p:cNvPr id="2053" name="Freeform 4"/>
          <p:cNvSpPr>
            <a:spLocks/>
          </p:cNvSpPr>
          <p:nvPr/>
        </p:nvSpPr>
        <p:spPr bwMode="auto">
          <a:xfrm>
            <a:off x="611188" y="4508500"/>
            <a:ext cx="3535362" cy="1554163"/>
          </a:xfrm>
          <a:custGeom>
            <a:avLst/>
            <a:gdLst>
              <a:gd name="T0" fmla="*/ 0 w 2227"/>
              <a:gd name="T1" fmla="*/ 19 h 979"/>
              <a:gd name="T2" fmla="*/ 1459 w 2227"/>
              <a:gd name="T3" fmla="*/ 979 h 979"/>
              <a:gd name="T4" fmla="*/ 2227 w 2227"/>
              <a:gd name="T5" fmla="*/ 0 h 979"/>
              <a:gd name="T6" fmla="*/ 19 w 2227"/>
              <a:gd name="T7" fmla="*/ 39 h 979"/>
              <a:gd name="T8" fmla="*/ 0 60000 65536"/>
              <a:gd name="T9" fmla="*/ 0 60000 65536"/>
              <a:gd name="T10" fmla="*/ 0 60000 65536"/>
              <a:gd name="T11" fmla="*/ 0 60000 65536"/>
              <a:gd name="T12" fmla="*/ 0 w 2227"/>
              <a:gd name="T13" fmla="*/ 0 h 979"/>
              <a:gd name="T14" fmla="*/ 2227 w 2227"/>
              <a:gd name="T15" fmla="*/ 979 h 9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27" h="979">
                <a:moveTo>
                  <a:pt x="0" y="19"/>
                </a:moveTo>
                <a:lnTo>
                  <a:pt x="1459" y="979"/>
                </a:lnTo>
                <a:lnTo>
                  <a:pt x="2227" y="0"/>
                </a:lnTo>
                <a:lnTo>
                  <a:pt x="19" y="39"/>
                </a:lnTo>
              </a:path>
            </a:pathLst>
          </a:custGeom>
          <a:solidFill>
            <a:srgbClr val="CCFFCC"/>
          </a:solidFill>
          <a:ln w="9525">
            <a:solidFill>
              <a:schemeClr val="bg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395288" y="4437063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/>
              <a:t>А</a:t>
            </a: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2627313" y="6092825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/>
              <a:t>В</a:t>
            </a: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3995738" y="4365625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/>
              <a:t>С</a:t>
            </a:r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1763713" y="1484313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/>
              <a:t>D</a:t>
            </a:r>
            <a:endParaRPr lang="ru-RU" sz="2400" b="1" i="1"/>
          </a:p>
        </p:txBody>
      </p:sp>
      <p:sp>
        <p:nvSpPr>
          <p:cNvPr id="2058" name="Text Box 9"/>
          <p:cNvSpPr txBox="1">
            <a:spLocks noChangeArrowheads="1"/>
          </p:cNvSpPr>
          <p:nvPr/>
        </p:nvSpPr>
        <p:spPr bwMode="auto">
          <a:xfrm>
            <a:off x="900113" y="2852738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/>
              <a:t>M</a:t>
            </a:r>
            <a:endParaRPr lang="ru-RU" sz="2400" b="1" i="1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1979613" y="42926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/>
              <a:t>N</a:t>
            </a:r>
            <a:endParaRPr lang="ru-RU" sz="2400" b="1" i="1"/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2916238" y="2852738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/>
              <a:t>P</a:t>
            </a:r>
            <a:endParaRPr lang="ru-RU" sz="2400" b="1" i="1"/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2268538" y="4941888"/>
            <a:ext cx="37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/>
              <a:t>К</a:t>
            </a:r>
          </a:p>
        </p:txBody>
      </p:sp>
      <p:sp>
        <p:nvSpPr>
          <p:cNvPr id="2062" name="Oval 14"/>
          <p:cNvSpPr>
            <a:spLocks noChangeArrowheads="1"/>
          </p:cNvSpPr>
          <p:nvPr/>
        </p:nvSpPr>
        <p:spPr bwMode="auto">
          <a:xfrm>
            <a:off x="1763713" y="1916113"/>
            <a:ext cx="142875" cy="122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3" name="Freeform 15"/>
          <p:cNvSpPr>
            <a:spLocks/>
          </p:cNvSpPr>
          <p:nvPr/>
        </p:nvSpPr>
        <p:spPr bwMode="auto">
          <a:xfrm>
            <a:off x="746125" y="1965325"/>
            <a:ext cx="1082675" cy="2606675"/>
          </a:xfrm>
          <a:custGeom>
            <a:avLst/>
            <a:gdLst>
              <a:gd name="T0" fmla="*/ 0 w 682"/>
              <a:gd name="T1" fmla="*/ 1642 h 1642"/>
              <a:gd name="T2" fmla="*/ 682 w 682"/>
              <a:gd name="T3" fmla="*/ 0 h 1642"/>
              <a:gd name="T4" fmla="*/ 0 60000 65536"/>
              <a:gd name="T5" fmla="*/ 0 60000 65536"/>
              <a:gd name="T6" fmla="*/ 0 w 682"/>
              <a:gd name="T7" fmla="*/ 0 h 1642"/>
              <a:gd name="T8" fmla="*/ 682 w 682"/>
              <a:gd name="T9" fmla="*/ 1642 h 164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82" h="1642">
                <a:moveTo>
                  <a:pt x="0" y="1642"/>
                </a:moveTo>
                <a:lnTo>
                  <a:pt x="682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64" name="Freeform 16"/>
          <p:cNvSpPr>
            <a:spLocks/>
          </p:cNvSpPr>
          <p:nvPr/>
        </p:nvSpPr>
        <p:spPr bwMode="auto">
          <a:xfrm>
            <a:off x="1828800" y="1965325"/>
            <a:ext cx="1082675" cy="4084638"/>
          </a:xfrm>
          <a:custGeom>
            <a:avLst/>
            <a:gdLst>
              <a:gd name="T0" fmla="*/ 682 w 682"/>
              <a:gd name="T1" fmla="*/ 2573 h 2573"/>
              <a:gd name="T2" fmla="*/ 0 w 682"/>
              <a:gd name="T3" fmla="*/ 0 h 2573"/>
              <a:gd name="T4" fmla="*/ 0 60000 65536"/>
              <a:gd name="T5" fmla="*/ 0 60000 65536"/>
              <a:gd name="T6" fmla="*/ 0 w 682"/>
              <a:gd name="T7" fmla="*/ 0 h 2573"/>
              <a:gd name="T8" fmla="*/ 682 w 682"/>
              <a:gd name="T9" fmla="*/ 2573 h 257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82" h="2573">
                <a:moveTo>
                  <a:pt x="682" y="2573"/>
                </a:moveTo>
                <a:lnTo>
                  <a:pt x="0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65" name="Freeform 17"/>
          <p:cNvSpPr>
            <a:spLocks/>
          </p:cNvSpPr>
          <p:nvPr/>
        </p:nvSpPr>
        <p:spPr bwMode="auto">
          <a:xfrm>
            <a:off x="1828800" y="1965325"/>
            <a:ext cx="2270125" cy="2546350"/>
          </a:xfrm>
          <a:custGeom>
            <a:avLst/>
            <a:gdLst>
              <a:gd name="T0" fmla="*/ 1430 w 1430"/>
              <a:gd name="T1" fmla="*/ 1604 h 1604"/>
              <a:gd name="T2" fmla="*/ 0 w 1430"/>
              <a:gd name="T3" fmla="*/ 0 h 1604"/>
              <a:gd name="T4" fmla="*/ 0 60000 65536"/>
              <a:gd name="T5" fmla="*/ 0 60000 65536"/>
              <a:gd name="T6" fmla="*/ 0 w 1430"/>
              <a:gd name="T7" fmla="*/ 0 h 1604"/>
              <a:gd name="T8" fmla="*/ 1430 w 1430"/>
              <a:gd name="T9" fmla="*/ 1604 h 16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30" h="1604">
                <a:moveTo>
                  <a:pt x="1430" y="1604"/>
                </a:moveTo>
                <a:lnTo>
                  <a:pt x="0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67" name="Text Box 22"/>
          <p:cNvSpPr txBox="1">
            <a:spLocks noChangeArrowheads="1"/>
          </p:cNvSpPr>
          <p:nvPr/>
        </p:nvSpPr>
        <p:spPr bwMode="auto">
          <a:xfrm>
            <a:off x="7288213" y="711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2400" b="1" i="1">
              <a:latin typeface="Georgia" pitchFamily="18" charset="0"/>
            </a:endParaRPr>
          </a:p>
        </p:txBody>
      </p:sp>
      <p:sp>
        <p:nvSpPr>
          <p:cNvPr id="2069" name="Oval 24"/>
          <p:cNvSpPr>
            <a:spLocks noChangeArrowheads="1"/>
          </p:cNvSpPr>
          <p:nvPr/>
        </p:nvSpPr>
        <p:spPr bwMode="auto">
          <a:xfrm>
            <a:off x="1187450" y="3284538"/>
            <a:ext cx="142875" cy="122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70" name="Oval 25"/>
          <p:cNvSpPr>
            <a:spLocks noChangeArrowheads="1"/>
          </p:cNvSpPr>
          <p:nvPr/>
        </p:nvSpPr>
        <p:spPr bwMode="auto">
          <a:xfrm>
            <a:off x="2339975" y="4149725"/>
            <a:ext cx="142875" cy="122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71" name="Oval 26"/>
          <p:cNvSpPr>
            <a:spLocks noChangeArrowheads="1"/>
          </p:cNvSpPr>
          <p:nvPr/>
        </p:nvSpPr>
        <p:spPr bwMode="auto">
          <a:xfrm>
            <a:off x="2987675" y="3284538"/>
            <a:ext cx="142875" cy="122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72" name="Freeform 28"/>
          <p:cNvSpPr>
            <a:spLocks/>
          </p:cNvSpPr>
          <p:nvPr/>
        </p:nvSpPr>
        <p:spPr bwMode="auto">
          <a:xfrm>
            <a:off x="2879725" y="4525963"/>
            <a:ext cx="1219200" cy="1524000"/>
          </a:xfrm>
          <a:custGeom>
            <a:avLst/>
            <a:gdLst>
              <a:gd name="T0" fmla="*/ 0 w 768"/>
              <a:gd name="T1" fmla="*/ 960 h 960"/>
              <a:gd name="T2" fmla="*/ 768 w 768"/>
              <a:gd name="T3" fmla="*/ 0 h 960"/>
              <a:gd name="T4" fmla="*/ 0 60000 65536"/>
              <a:gd name="T5" fmla="*/ 0 60000 65536"/>
              <a:gd name="T6" fmla="*/ 0 w 768"/>
              <a:gd name="T7" fmla="*/ 0 h 960"/>
              <a:gd name="T8" fmla="*/ 768 w 768"/>
              <a:gd name="T9" fmla="*/ 960 h 9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68" h="960">
                <a:moveTo>
                  <a:pt x="0" y="960"/>
                </a:moveTo>
                <a:lnTo>
                  <a:pt x="76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73" name="Freeform 29"/>
          <p:cNvSpPr>
            <a:spLocks/>
          </p:cNvSpPr>
          <p:nvPr/>
        </p:nvSpPr>
        <p:spPr bwMode="auto">
          <a:xfrm>
            <a:off x="762000" y="4525963"/>
            <a:ext cx="3322638" cy="46037"/>
          </a:xfrm>
          <a:custGeom>
            <a:avLst/>
            <a:gdLst>
              <a:gd name="T0" fmla="*/ 0 w 2093"/>
              <a:gd name="T1" fmla="*/ 29 h 29"/>
              <a:gd name="T2" fmla="*/ 2093 w 2093"/>
              <a:gd name="T3" fmla="*/ 0 h 29"/>
              <a:gd name="T4" fmla="*/ 0 60000 65536"/>
              <a:gd name="T5" fmla="*/ 0 60000 65536"/>
              <a:gd name="T6" fmla="*/ 0 w 2093"/>
              <a:gd name="T7" fmla="*/ 0 h 29"/>
              <a:gd name="T8" fmla="*/ 2093 w 2093"/>
              <a:gd name="T9" fmla="*/ 29 h 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93" h="29">
                <a:moveTo>
                  <a:pt x="0" y="29"/>
                </a:moveTo>
                <a:lnTo>
                  <a:pt x="2093" y="0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74" name="Oval 30"/>
          <p:cNvSpPr>
            <a:spLocks noChangeArrowheads="1"/>
          </p:cNvSpPr>
          <p:nvPr/>
        </p:nvSpPr>
        <p:spPr bwMode="auto">
          <a:xfrm>
            <a:off x="2627313" y="5229225"/>
            <a:ext cx="142875" cy="12223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79" name="Text Box 38"/>
          <p:cNvSpPr txBox="1">
            <a:spLocks noChangeArrowheads="1"/>
          </p:cNvSpPr>
          <p:nvPr/>
        </p:nvSpPr>
        <p:spPr bwMode="auto">
          <a:xfrm>
            <a:off x="4499992" y="1556792"/>
            <a:ext cx="23054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tx2"/>
                </a:solidFill>
              </a:rPr>
              <a:t>в)  М</a:t>
            </a:r>
            <a:r>
              <a:rPr lang="en-US" sz="3200" b="1" dirty="0">
                <a:solidFill>
                  <a:schemeClr val="tx2"/>
                </a:solidFill>
              </a:rPr>
              <a:t>N</a:t>
            </a:r>
            <a:r>
              <a:rPr lang="ru-RU" sz="3200" b="1" dirty="0">
                <a:solidFill>
                  <a:schemeClr val="tx2"/>
                </a:solidFill>
              </a:rPr>
              <a:t>  и </a:t>
            </a:r>
            <a:r>
              <a:rPr lang="en-US" sz="3200" b="1" dirty="0" smtClean="0">
                <a:solidFill>
                  <a:schemeClr val="tx2"/>
                </a:solidFill>
              </a:rPr>
              <a:t>AB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2080" name="Freeform 40"/>
          <p:cNvSpPr>
            <a:spLocks/>
          </p:cNvSpPr>
          <p:nvPr/>
        </p:nvSpPr>
        <p:spPr bwMode="auto">
          <a:xfrm>
            <a:off x="762000" y="4572000"/>
            <a:ext cx="2133600" cy="1447800"/>
          </a:xfrm>
          <a:custGeom>
            <a:avLst/>
            <a:gdLst>
              <a:gd name="T0" fmla="*/ 0 w 1344"/>
              <a:gd name="T1" fmla="*/ 0 h 912"/>
              <a:gd name="T2" fmla="*/ 1344 w 1344"/>
              <a:gd name="T3" fmla="*/ 912 h 912"/>
              <a:gd name="T4" fmla="*/ 0 60000 65536"/>
              <a:gd name="T5" fmla="*/ 0 60000 65536"/>
              <a:gd name="T6" fmla="*/ 0 w 1344"/>
              <a:gd name="T7" fmla="*/ 0 h 912"/>
              <a:gd name="T8" fmla="*/ 1344 w 13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44" h="912">
                <a:moveTo>
                  <a:pt x="0" y="0"/>
                </a:moveTo>
                <a:lnTo>
                  <a:pt x="1344" y="91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3705" name="Freeform 41"/>
          <p:cNvSpPr>
            <a:spLocks/>
          </p:cNvSpPr>
          <p:nvPr/>
        </p:nvSpPr>
        <p:spPr bwMode="auto">
          <a:xfrm>
            <a:off x="777875" y="4587875"/>
            <a:ext cx="2101850" cy="1416050"/>
          </a:xfrm>
          <a:custGeom>
            <a:avLst/>
            <a:gdLst>
              <a:gd name="T0" fmla="*/ 0 w 1324"/>
              <a:gd name="T1" fmla="*/ 0 h 892"/>
              <a:gd name="T2" fmla="*/ 1324 w 1324"/>
              <a:gd name="T3" fmla="*/ 892 h 892"/>
              <a:gd name="T4" fmla="*/ 0 60000 65536"/>
              <a:gd name="T5" fmla="*/ 0 60000 65536"/>
              <a:gd name="T6" fmla="*/ 0 w 1324"/>
              <a:gd name="T7" fmla="*/ 0 h 892"/>
              <a:gd name="T8" fmla="*/ 1324 w 1324"/>
              <a:gd name="T9" fmla="*/ 892 h 8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24" h="892">
                <a:moveTo>
                  <a:pt x="0" y="0"/>
                </a:moveTo>
                <a:lnTo>
                  <a:pt x="1324" y="892"/>
                </a:lnTo>
              </a:path>
            </a:pathLst>
          </a:custGeom>
          <a:noFill/>
          <a:ln w="41275">
            <a:solidFill>
              <a:srgbClr val="9900CC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3707" name="Freeform 43"/>
          <p:cNvSpPr>
            <a:spLocks/>
          </p:cNvSpPr>
          <p:nvPr/>
        </p:nvSpPr>
        <p:spPr bwMode="auto">
          <a:xfrm>
            <a:off x="1265238" y="3336925"/>
            <a:ext cx="1157287" cy="884238"/>
          </a:xfrm>
          <a:custGeom>
            <a:avLst/>
            <a:gdLst>
              <a:gd name="T0" fmla="*/ 0 w 729"/>
              <a:gd name="T1" fmla="*/ 0 h 557"/>
              <a:gd name="T2" fmla="*/ 729 w 729"/>
              <a:gd name="T3" fmla="*/ 557 h 557"/>
              <a:gd name="T4" fmla="*/ 0 60000 65536"/>
              <a:gd name="T5" fmla="*/ 0 60000 65536"/>
              <a:gd name="T6" fmla="*/ 0 w 729"/>
              <a:gd name="T7" fmla="*/ 0 h 557"/>
              <a:gd name="T8" fmla="*/ 729 w 729"/>
              <a:gd name="T9" fmla="*/ 557 h 5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29" h="557">
                <a:moveTo>
                  <a:pt x="0" y="0"/>
                </a:moveTo>
                <a:lnTo>
                  <a:pt x="729" y="557"/>
                </a:lnTo>
              </a:path>
            </a:pathLst>
          </a:custGeom>
          <a:noFill/>
          <a:ln w="41275">
            <a:solidFill>
              <a:srgbClr val="9900CC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3708" name="Text Box 44"/>
          <p:cNvSpPr txBox="1">
            <a:spLocks noChangeArrowheads="1"/>
          </p:cNvSpPr>
          <p:nvPr/>
        </p:nvSpPr>
        <p:spPr bwMode="auto">
          <a:xfrm>
            <a:off x="4427984" y="2852936"/>
            <a:ext cx="21034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tx2"/>
                </a:solidFill>
              </a:rPr>
              <a:t>г)  </a:t>
            </a:r>
            <a:r>
              <a:rPr lang="ru-RU" sz="3200" b="1" dirty="0" smtClean="0">
                <a:solidFill>
                  <a:schemeClr val="tx2"/>
                </a:solidFill>
              </a:rPr>
              <a:t>МР </a:t>
            </a:r>
            <a:r>
              <a:rPr lang="ru-RU" sz="3200" b="1" dirty="0">
                <a:solidFill>
                  <a:schemeClr val="tx2"/>
                </a:solidFill>
              </a:rPr>
              <a:t>и </a:t>
            </a:r>
            <a:r>
              <a:rPr lang="en-US" sz="3200" b="1" dirty="0" smtClean="0">
                <a:solidFill>
                  <a:schemeClr val="tx2"/>
                </a:solidFill>
              </a:rPr>
              <a:t>A</a:t>
            </a:r>
            <a:r>
              <a:rPr lang="ru-RU" sz="3200" b="1" dirty="0">
                <a:solidFill>
                  <a:schemeClr val="tx2"/>
                </a:solidFill>
              </a:rPr>
              <a:t>С</a:t>
            </a:r>
          </a:p>
        </p:txBody>
      </p:sp>
      <p:sp>
        <p:nvSpPr>
          <p:cNvPr id="113709" name="Freeform 45"/>
          <p:cNvSpPr>
            <a:spLocks/>
          </p:cNvSpPr>
          <p:nvPr/>
        </p:nvSpPr>
        <p:spPr bwMode="auto">
          <a:xfrm>
            <a:off x="731838" y="4525963"/>
            <a:ext cx="3336925" cy="30162"/>
          </a:xfrm>
          <a:custGeom>
            <a:avLst/>
            <a:gdLst>
              <a:gd name="T0" fmla="*/ 0 w 2102"/>
              <a:gd name="T1" fmla="*/ 19 h 19"/>
              <a:gd name="T2" fmla="*/ 2102 w 2102"/>
              <a:gd name="T3" fmla="*/ 0 h 19"/>
              <a:gd name="T4" fmla="*/ 0 60000 65536"/>
              <a:gd name="T5" fmla="*/ 0 60000 65536"/>
              <a:gd name="T6" fmla="*/ 0 w 2102"/>
              <a:gd name="T7" fmla="*/ 0 h 19"/>
              <a:gd name="T8" fmla="*/ 2102 w 2102"/>
              <a:gd name="T9" fmla="*/ 19 h 1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02" h="19">
                <a:moveTo>
                  <a:pt x="0" y="19"/>
                </a:moveTo>
                <a:lnTo>
                  <a:pt x="2102" y="0"/>
                </a:lnTo>
              </a:path>
            </a:pathLst>
          </a:custGeom>
          <a:noFill/>
          <a:ln w="41275" cap="flat">
            <a:solidFill>
              <a:srgbClr val="800000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3710" name="Freeform 46"/>
          <p:cNvSpPr>
            <a:spLocks/>
          </p:cNvSpPr>
          <p:nvPr/>
        </p:nvSpPr>
        <p:spPr bwMode="auto">
          <a:xfrm>
            <a:off x="1279525" y="3336925"/>
            <a:ext cx="1768475" cy="15875"/>
          </a:xfrm>
          <a:custGeom>
            <a:avLst/>
            <a:gdLst>
              <a:gd name="T0" fmla="*/ 0 w 1114"/>
              <a:gd name="T1" fmla="*/ 0 h 10"/>
              <a:gd name="T2" fmla="*/ 1114 w 1114"/>
              <a:gd name="T3" fmla="*/ 10 h 10"/>
              <a:gd name="T4" fmla="*/ 0 60000 65536"/>
              <a:gd name="T5" fmla="*/ 0 60000 65536"/>
              <a:gd name="T6" fmla="*/ 0 w 1114"/>
              <a:gd name="T7" fmla="*/ 0 h 10"/>
              <a:gd name="T8" fmla="*/ 1114 w 1114"/>
              <a:gd name="T9" fmla="*/ 10 h 1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14" h="10">
                <a:moveTo>
                  <a:pt x="0" y="0"/>
                </a:moveTo>
                <a:lnTo>
                  <a:pt x="1114" y="10"/>
                </a:lnTo>
              </a:path>
            </a:pathLst>
          </a:custGeom>
          <a:noFill/>
          <a:ln w="41275" cap="flat">
            <a:solidFill>
              <a:srgbClr val="800000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3712" name="Text Box 48"/>
          <p:cNvSpPr txBox="1">
            <a:spLocks noChangeArrowheads="1"/>
          </p:cNvSpPr>
          <p:nvPr/>
        </p:nvSpPr>
        <p:spPr bwMode="auto">
          <a:xfrm>
            <a:off x="4499992" y="3933056"/>
            <a:ext cx="23070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 err="1">
                <a:solidFill>
                  <a:schemeClr val="tx2"/>
                </a:solidFill>
              </a:rPr>
              <a:t>д</a:t>
            </a:r>
            <a:r>
              <a:rPr lang="ru-RU" sz="3200" b="1" dirty="0">
                <a:solidFill>
                  <a:schemeClr val="tx2"/>
                </a:solidFill>
              </a:rPr>
              <a:t>)  К</a:t>
            </a:r>
            <a:r>
              <a:rPr lang="en-US" sz="3200" b="1" dirty="0">
                <a:solidFill>
                  <a:schemeClr val="tx2"/>
                </a:solidFill>
              </a:rPr>
              <a:t>N</a:t>
            </a:r>
            <a:r>
              <a:rPr lang="ru-RU" sz="3200" b="1" dirty="0">
                <a:solidFill>
                  <a:schemeClr val="tx2"/>
                </a:solidFill>
              </a:rPr>
              <a:t>  и  </a:t>
            </a:r>
            <a:r>
              <a:rPr lang="en-US" sz="3200" b="1" dirty="0">
                <a:solidFill>
                  <a:schemeClr val="tx2"/>
                </a:solidFill>
              </a:rPr>
              <a:t>A</a:t>
            </a:r>
            <a:r>
              <a:rPr lang="ru-RU" sz="3200" b="1" dirty="0">
                <a:solidFill>
                  <a:schemeClr val="tx2"/>
                </a:solidFill>
              </a:rPr>
              <a:t>С</a:t>
            </a:r>
          </a:p>
        </p:txBody>
      </p:sp>
      <p:sp>
        <p:nvSpPr>
          <p:cNvPr id="113713" name="Freeform 49"/>
          <p:cNvSpPr>
            <a:spLocks/>
          </p:cNvSpPr>
          <p:nvPr/>
        </p:nvSpPr>
        <p:spPr bwMode="auto">
          <a:xfrm>
            <a:off x="2422525" y="4206875"/>
            <a:ext cx="290513" cy="1096963"/>
          </a:xfrm>
          <a:custGeom>
            <a:avLst/>
            <a:gdLst>
              <a:gd name="T0" fmla="*/ 0 w 183"/>
              <a:gd name="T1" fmla="*/ 0 h 691"/>
              <a:gd name="T2" fmla="*/ 183 w 183"/>
              <a:gd name="T3" fmla="*/ 691 h 691"/>
              <a:gd name="T4" fmla="*/ 0 60000 65536"/>
              <a:gd name="T5" fmla="*/ 0 60000 65536"/>
              <a:gd name="T6" fmla="*/ 0 w 183"/>
              <a:gd name="T7" fmla="*/ 0 h 691"/>
              <a:gd name="T8" fmla="*/ 183 w 183"/>
              <a:gd name="T9" fmla="*/ 691 h 69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3" h="691">
                <a:moveTo>
                  <a:pt x="0" y="0"/>
                </a:moveTo>
                <a:lnTo>
                  <a:pt x="183" y="691"/>
                </a:lnTo>
              </a:path>
            </a:pathLst>
          </a:custGeom>
          <a:noFill/>
          <a:ln w="44450">
            <a:solidFill>
              <a:srgbClr val="800000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3715" name="Text Box 51"/>
          <p:cNvSpPr txBox="1">
            <a:spLocks noChangeArrowheads="1"/>
          </p:cNvSpPr>
          <p:nvPr/>
        </p:nvSpPr>
        <p:spPr bwMode="auto">
          <a:xfrm>
            <a:off x="4572000" y="4869160"/>
            <a:ext cx="237276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tx2"/>
                </a:solidFill>
              </a:rPr>
              <a:t>е)  М</a:t>
            </a:r>
            <a:r>
              <a:rPr lang="en-US" sz="3200" b="1" dirty="0">
                <a:solidFill>
                  <a:schemeClr val="tx2"/>
                </a:solidFill>
              </a:rPr>
              <a:t>D</a:t>
            </a:r>
            <a:r>
              <a:rPr lang="ru-RU" sz="3200" b="1" dirty="0">
                <a:solidFill>
                  <a:schemeClr val="tx2"/>
                </a:solidFill>
              </a:rPr>
              <a:t>  и  </a:t>
            </a:r>
            <a:r>
              <a:rPr lang="en-US" sz="3200" b="1" dirty="0">
                <a:solidFill>
                  <a:schemeClr val="tx2"/>
                </a:solidFill>
              </a:rPr>
              <a:t>B</a:t>
            </a:r>
            <a:r>
              <a:rPr lang="ru-RU" sz="3200" b="1" dirty="0">
                <a:solidFill>
                  <a:schemeClr val="tx2"/>
                </a:solidFill>
              </a:rPr>
              <a:t>С</a:t>
            </a:r>
          </a:p>
        </p:txBody>
      </p:sp>
      <p:sp>
        <p:nvSpPr>
          <p:cNvPr id="113716" name="Freeform 52"/>
          <p:cNvSpPr>
            <a:spLocks/>
          </p:cNvSpPr>
          <p:nvPr/>
        </p:nvSpPr>
        <p:spPr bwMode="auto">
          <a:xfrm>
            <a:off x="1249363" y="1965325"/>
            <a:ext cx="579437" cy="1357313"/>
          </a:xfrm>
          <a:custGeom>
            <a:avLst/>
            <a:gdLst>
              <a:gd name="T0" fmla="*/ 365 w 365"/>
              <a:gd name="T1" fmla="*/ 0 h 855"/>
              <a:gd name="T2" fmla="*/ 0 w 365"/>
              <a:gd name="T3" fmla="*/ 855 h 855"/>
              <a:gd name="T4" fmla="*/ 0 60000 65536"/>
              <a:gd name="T5" fmla="*/ 0 60000 65536"/>
              <a:gd name="T6" fmla="*/ 0 w 365"/>
              <a:gd name="T7" fmla="*/ 0 h 855"/>
              <a:gd name="T8" fmla="*/ 365 w 365"/>
              <a:gd name="T9" fmla="*/ 855 h 85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5" h="855">
                <a:moveTo>
                  <a:pt x="365" y="0"/>
                </a:moveTo>
                <a:lnTo>
                  <a:pt x="0" y="855"/>
                </a:lnTo>
              </a:path>
            </a:pathLst>
          </a:custGeom>
          <a:noFill/>
          <a:ln w="44450">
            <a:solidFill>
              <a:srgbClr val="FF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3717" name="Freeform 53"/>
          <p:cNvSpPr>
            <a:spLocks/>
          </p:cNvSpPr>
          <p:nvPr/>
        </p:nvSpPr>
        <p:spPr bwMode="auto">
          <a:xfrm>
            <a:off x="2911475" y="4511675"/>
            <a:ext cx="1203325" cy="1508125"/>
          </a:xfrm>
          <a:custGeom>
            <a:avLst/>
            <a:gdLst>
              <a:gd name="T0" fmla="*/ 0 w 758"/>
              <a:gd name="T1" fmla="*/ 950 h 950"/>
              <a:gd name="T2" fmla="*/ 758 w 758"/>
              <a:gd name="T3" fmla="*/ 0 h 950"/>
              <a:gd name="T4" fmla="*/ 0 60000 65536"/>
              <a:gd name="T5" fmla="*/ 0 60000 65536"/>
              <a:gd name="T6" fmla="*/ 0 w 758"/>
              <a:gd name="T7" fmla="*/ 0 h 950"/>
              <a:gd name="T8" fmla="*/ 758 w 758"/>
              <a:gd name="T9" fmla="*/ 950 h 9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58" h="950">
                <a:moveTo>
                  <a:pt x="0" y="950"/>
                </a:moveTo>
                <a:lnTo>
                  <a:pt x="758" y="0"/>
                </a:lnTo>
              </a:path>
            </a:pathLst>
          </a:custGeom>
          <a:noFill/>
          <a:ln w="44450">
            <a:solidFill>
              <a:srgbClr val="FF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91" name="Содержимое 43"/>
          <p:cNvSpPr>
            <a:spLocks noGrp="1"/>
          </p:cNvSpPr>
          <p:nvPr>
            <p:ph idx="1"/>
          </p:nvPr>
        </p:nvSpPr>
        <p:spPr>
          <a:xfrm>
            <a:off x="0" y="1700808"/>
            <a:ext cx="4067944" cy="4525963"/>
          </a:xfrm>
        </p:spPr>
        <p:txBody>
          <a:bodyPr/>
          <a:lstStyle/>
          <a:p>
            <a:pPr>
              <a:buNone/>
            </a:pPr>
            <a:endParaRPr lang="ru-RU" dirty="0" smtClean="0"/>
          </a:p>
        </p:txBody>
      </p:sp>
      <p:sp>
        <p:nvSpPr>
          <p:cNvPr id="42" name="TextBox 41"/>
          <p:cNvSpPr txBox="1"/>
          <p:nvPr/>
        </p:nvSpPr>
        <p:spPr>
          <a:xfrm>
            <a:off x="4572000" y="2204864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параллельные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499992" y="3356992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параллельные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427984" y="4437112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скрещивающиеся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499992" y="5373216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скрещивающиеся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13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13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3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3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3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3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113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"/>
                            </p:stCondLst>
                            <p:childTnLst>
                              <p:par>
                                <p:cTn id="2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1000"/>
                                        <p:tgtEl>
                                          <p:spTgt spid="1137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1000"/>
                                        <p:tgtEl>
                                          <p:spTgt spid="1137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8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113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800"/>
                            </p:stCondLst>
                            <p:childTnLst>
                              <p:par>
                                <p:cTn id="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1000"/>
                                        <p:tgtEl>
                                          <p:spTgt spid="113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3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3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3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3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13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"/>
                            </p:stCondLst>
                            <p:childTnLst>
                              <p:par>
                                <p:cTn id="5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1000"/>
                                        <p:tgtEl>
                                          <p:spTgt spid="1137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800"/>
                            </p:stCondLst>
                            <p:childTnLst>
                              <p:par>
                                <p:cTn id="58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0" dur="1000"/>
                                        <p:tgtEl>
                                          <p:spTgt spid="113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3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3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3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3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 tmFilter="0,0; .5, 1; 1, 1"/>
                                        <p:tgtEl>
                                          <p:spTgt spid="113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00"/>
                            </p:stCondLst>
                            <p:childTnLst>
                              <p:par>
                                <p:cTn id="7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1000"/>
                                        <p:tgtEl>
                                          <p:spTgt spid="113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1000"/>
                                        <p:tgtEl>
                                          <p:spTgt spid="1137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800"/>
                            </p:stCondLst>
                            <p:childTnLst>
                              <p:par>
                                <p:cTn id="8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4" dur="1000"/>
                                        <p:tgtEl>
                                          <p:spTgt spid="113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800"/>
                            </p:stCondLst>
                            <p:childTnLst>
                              <p:par>
                                <p:cTn id="8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8" dur="1000"/>
                                        <p:tgtEl>
                                          <p:spTgt spid="113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705" grpId="0" animBg="1"/>
      <p:bldP spid="113705" grpId="1" animBg="1"/>
      <p:bldP spid="113707" grpId="0" animBg="1"/>
      <p:bldP spid="113707" grpId="1" animBg="1"/>
      <p:bldP spid="113708" grpId="0"/>
      <p:bldP spid="113709" grpId="0" animBg="1"/>
      <p:bldP spid="113709" grpId="1" animBg="1"/>
      <p:bldP spid="113710" grpId="0" animBg="1"/>
      <p:bldP spid="113710" grpId="1" animBg="1"/>
      <p:bldP spid="113712" grpId="0"/>
      <p:bldP spid="113713" grpId="0" animBg="1"/>
      <p:bldP spid="113713" grpId="1" animBg="1"/>
      <p:bldP spid="113715" grpId="0"/>
      <p:bldP spid="113716" grpId="0" animBg="1"/>
      <p:bldP spid="113717" grpId="0" animBg="1"/>
      <p:bldP spid="42" grpId="0"/>
      <p:bldP spid="43" grpId="0"/>
      <p:bldP spid="44" grpId="0"/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30" name="Freeform 14"/>
          <p:cNvSpPr>
            <a:spLocks/>
          </p:cNvSpPr>
          <p:nvPr/>
        </p:nvSpPr>
        <p:spPr bwMode="auto">
          <a:xfrm>
            <a:off x="5724128" y="4622800"/>
            <a:ext cx="144016" cy="1902544"/>
          </a:xfrm>
          <a:custGeom>
            <a:avLst/>
            <a:gdLst>
              <a:gd name="T0" fmla="*/ 0 w 496"/>
              <a:gd name="T1" fmla="*/ 0 h 1408"/>
              <a:gd name="T2" fmla="*/ 2147483647 w 496"/>
              <a:gd name="T3" fmla="*/ 2147483647 h 1408"/>
              <a:gd name="T4" fmla="*/ 0 60000 65536"/>
              <a:gd name="T5" fmla="*/ 0 60000 65536"/>
              <a:gd name="T6" fmla="*/ 0 w 496"/>
              <a:gd name="T7" fmla="*/ 0 h 1408"/>
              <a:gd name="T8" fmla="*/ 496 w 496"/>
              <a:gd name="T9" fmla="*/ 1408 h 14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96" h="1408">
                <a:moveTo>
                  <a:pt x="0" y="0"/>
                </a:moveTo>
                <a:lnTo>
                  <a:pt x="496" y="1408"/>
                </a:ln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3763467"/>
            <a:ext cx="8244573" cy="2467901"/>
            <a:chOff x="286" y="2475"/>
            <a:chExt cx="4866" cy="1435"/>
          </a:xfrm>
        </p:grpSpPr>
        <p:sp>
          <p:nvSpPr>
            <p:cNvPr id="13338" name="Freeform 4"/>
            <p:cNvSpPr>
              <a:spLocks/>
            </p:cNvSpPr>
            <p:nvPr/>
          </p:nvSpPr>
          <p:spPr bwMode="auto">
            <a:xfrm>
              <a:off x="286" y="2475"/>
              <a:ext cx="4866" cy="1435"/>
            </a:xfrm>
            <a:custGeom>
              <a:avLst/>
              <a:gdLst>
                <a:gd name="T0" fmla="*/ 0 w 4280"/>
                <a:gd name="T1" fmla="*/ 1088 h 1136"/>
                <a:gd name="T2" fmla="*/ 904 w 4280"/>
                <a:gd name="T3" fmla="*/ 80 h 1136"/>
                <a:gd name="T4" fmla="*/ 4280 w 4280"/>
                <a:gd name="T5" fmla="*/ 0 h 1136"/>
                <a:gd name="T6" fmla="*/ 3432 w 4280"/>
                <a:gd name="T7" fmla="*/ 1088 h 1136"/>
                <a:gd name="T8" fmla="*/ 6 w 4280"/>
                <a:gd name="T9" fmla="*/ 1091 h 1136"/>
                <a:gd name="T10" fmla="*/ 6 w 4280"/>
                <a:gd name="T11" fmla="*/ 1123 h 1136"/>
                <a:gd name="T12" fmla="*/ 3448 w 4280"/>
                <a:gd name="T13" fmla="*/ 1120 h 1136"/>
                <a:gd name="T14" fmla="*/ 3448 w 4280"/>
                <a:gd name="T15" fmla="*/ 1136 h 1136"/>
                <a:gd name="T16" fmla="*/ 3464 w 4280"/>
                <a:gd name="T17" fmla="*/ 1104 h 1136"/>
                <a:gd name="T18" fmla="*/ 3448 w 4280"/>
                <a:gd name="T19" fmla="*/ 1104 h 1136"/>
                <a:gd name="T20" fmla="*/ 4264 w 4280"/>
                <a:gd name="T21" fmla="*/ 48 h 1136"/>
                <a:gd name="T22" fmla="*/ 4264 w 4280"/>
                <a:gd name="T23" fmla="*/ 48 h 1136"/>
                <a:gd name="T24" fmla="*/ 3448 w 4280"/>
                <a:gd name="T25" fmla="*/ 1088 h 1136"/>
                <a:gd name="T26" fmla="*/ 6 w 4280"/>
                <a:gd name="T27" fmla="*/ 1091 h 11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280"/>
                <a:gd name="T43" fmla="*/ 0 h 1136"/>
                <a:gd name="T44" fmla="*/ 4280 w 4280"/>
                <a:gd name="T45" fmla="*/ 1136 h 11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280" h="1136">
                  <a:moveTo>
                    <a:pt x="0" y="1088"/>
                  </a:moveTo>
                  <a:lnTo>
                    <a:pt x="904" y="80"/>
                  </a:lnTo>
                  <a:lnTo>
                    <a:pt x="4280" y="0"/>
                  </a:lnTo>
                  <a:lnTo>
                    <a:pt x="3432" y="1088"/>
                  </a:lnTo>
                  <a:lnTo>
                    <a:pt x="6" y="1091"/>
                  </a:lnTo>
                  <a:lnTo>
                    <a:pt x="6" y="1123"/>
                  </a:lnTo>
                  <a:lnTo>
                    <a:pt x="3448" y="1120"/>
                  </a:lnTo>
                  <a:lnTo>
                    <a:pt x="3448" y="1136"/>
                  </a:lnTo>
                  <a:lnTo>
                    <a:pt x="3464" y="1104"/>
                  </a:lnTo>
                  <a:lnTo>
                    <a:pt x="3448" y="1104"/>
                  </a:lnTo>
                  <a:lnTo>
                    <a:pt x="4264" y="48"/>
                  </a:lnTo>
                  <a:lnTo>
                    <a:pt x="3448" y="1088"/>
                  </a:lnTo>
                  <a:lnTo>
                    <a:pt x="6" y="1091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13337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04" y="3537"/>
              <a:ext cx="288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316" name="Freeform 8"/>
          <p:cNvSpPr>
            <a:spLocks/>
          </p:cNvSpPr>
          <p:nvPr/>
        </p:nvSpPr>
        <p:spPr bwMode="auto">
          <a:xfrm>
            <a:off x="1600200" y="4229100"/>
            <a:ext cx="4140200" cy="1333500"/>
          </a:xfrm>
          <a:custGeom>
            <a:avLst/>
            <a:gdLst>
              <a:gd name="T0" fmla="*/ 2147483647 w 2608"/>
              <a:gd name="T1" fmla="*/ 2147483647 h 840"/>
              <a:gd name="T2" fmla="*/ 2147483647 w 2608"/>
              <a:gd name="T3" fmla="*/ 0 h 840"/>
              <a:gd name="T4" fmla="*/ 0 w 2608"/>
              <a:gd name="T5" fmla="*/ 2147483647 h 840"/>
              <a:gd name="T6" fmla="*/ 2147483647 w 2608"/>
              <a:gd name="T7" fmla="*/ 2147483647 h 840"/>
              <a:gd name="T8" fmla="*/ 2147483647 w 2608"/>
              <a:gd name="T9" fmla="*/ 2147483647 h 8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08"/>
              <a:gd name="T16" fmla="*/ 0 h 840"/>
              <a:gd name="T17" fmla="*/ 2608 w 2608"/>
              <a:gd name="T18" fmla="*/ 840 h 8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08" h="840">
                <a:moveTo>
                  <a:pt x="2608" y="208"/>
                </a:moveTo>
                <a:lnTo>
                  <a:pt x="1264" y="0"/>
                </a:lnTo>
                <a:lnTo>
                  <a:pt x="0" y="651"/>
                </a:lnTo>
                <a:lnTo>
                  <a:pt x="1411" y="840"/>
                </a:lnTo>
                <a:lnTo>
                  <a:pt x="2608" y="208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33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7" name="Text Box 9"/>
          <p:cNvSpPr txBox="1">
            <a:spLocks noChangeArrowheads="1"/>
          </p:cNvSpPr>
          <p:nvPr/>
        </p:nvSpPr>
        <p:spPr bwMode="auto">
          <a:xfrm>
            <a:off x="152400" y="76200"/>
            <a:ext cx="9144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№ 38      </a:t>
            </a:r>
            <a:r>
              <a:rPr lang="ru-RU" sz="2800" dirty="0" smtClean="0"/>
              <a:t>Через </a:t>
            </a:r>
            <a:r>
              <a:rPr lang="ru-RU" sz="2800" dirty="0"/>
              <a:t>вершину А ромба АВС</a:t>
            </a:r>
            <a:r>
              <a:rPr lang="en-US" sz="2800" dirty="0"/>
              <a:t>D </a:t>
            </a:r>
            <a:r>
              <a:rPr lang="ru-RU" sz="2800" dirty="0"/>
              <a:t>проведена прямая а, параллельная диагонали В</a:t>
            </a:r>
            <a:r>
              <a:rPr lang="en-US" sz="2800" dirty="0"/>
              <a:t>D</a:t>
            </a:r>
            <a:r>
              <a:rPr lang="ru-RU" sz="2800" dirty="0"/>
              <a:t>, а через вершину С – прямая </a:t>
            </a:r>
            <a:r>
              <a:rPr lang="en-US" sz="2800" dirty="0"/>
              <a:t>b</a:t>
            </a:r>
            <a:r>
              <a:rPr lang="ru-RU" sz="2800" dirty="0"/>
              <a:t>, не лежащая в плоскости ромба. </a:t>
            </a:r>
          </a:p>
          <a:p>
            <a:r>
              <a:rPr lang="ru-RU" sz="2800" dirty="0"/>
              <a:t>Докажите, что: а) </a:t>
            </a:r>
            <a:r>
              <a:rPr lang="ru-RU" sz="2800" dirty="0" err="1"/>
              <a:t>а</a:t>
            </a:r>
            <a:r>
              <a:rPr lang="ru-RU" sz="2800" dirty="0"/>
              <a:t> и С</a:t>
            </a:r>
            <a:r>
              <a:rPr lang="en-US" sz="2800" dirty="0"/>
              <a:t>D</a:t>
            </a:r>
            <a:r>
              <a:rPr lang="ru-RU" sz="2800" dirty="0"/>
              <a:t> пересекаются;</a:t>
            </a:r>
          </a:p>
          <a:p>
            <a:r>
              <a:rPr lang="ru-RU" sz="2800" dirty="0"/>
              <a:t>                         </a:t>
            </a:r>
            <a:r>
              <a:rPr lang="ru-RU" sz="2800" dirty="0" smtClean="0"/>
              <a:t>    </a:t>
            </a:r>
          </a:p>
          <a:p>
            <a:endParaRPr lang="ru-RU" sz="2800" dirty="0" smtClean="0"/>
          </a:p>
          <a:p>
            <a:r>
              <a:rPr lang="ru-RU" sz="2800" dirty="0" smtClean="0"/>
              <a:t>б</a:t>
            </a:r>
            <a:r>
              <a:rPr lang="ru-RU" sz="2800" dirty="0"/>
              <a:t>) а и </a:t>
            </a:r>
            <a:r>
              <a:rPr lang="en-US" sz="2800" dirty="0"/>
              <a:t>b </a:t>
            </a:r>
            <a:r>
              <a:rPr lang="ru-RU" sz="2800" dirty="0"/>
              <a:t>скрещивающиеся прямые. </a:t>
            </a:r>
          </a:p>
        </p:txBody>
      </p:sp>
      <p:sp>
        <p:nvSpPr>
          <p:cNvPr id="13318" name="Freeform 11"/>
          <p:cNvSpPr>
            <a:spLocks/>
          </p:cNvSpPr>
          <p:nvPr/>
        </p:nvSpPr>
        <p:spPr bwMode="auto">
          <a:xfrm>
            <a:off x="3632200" y="4229100"/>
            <a:ext cx="177800" cy="1320800"/>
          </a:xfrm>
          <a:custGeom>
            <a:avLst/>
            <a:gdLst>
              <a:gd name="T0" fmla="*/ 0 w 112"/>
              <a:gd name="T1" fmla="*/ 0 h 832"/>
              <a:gd name="T2" fmla="*/ 2147483647 w 112"/>
              <a:gd name="T3" fmla="*/ 2147483647 h 832"/>
              <a:gd name="T4" fmla="*/ 0 60000 65536"/>
              <a:gd name="T5" fmla="*/ 0 60000 65536"/>
              <a:gd name="T6" fmla="*/ 0 w 112"/>
              <a:gd name="T7" fmla="*/ 0 h 832"/>
              <a:gd name="T8" fmla="*/ 112 w 112"/>
              <a:gd name="T9" fmla="*/ 832 h 8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2" h="832">
                <a:moveTo>
                  <a:pt x="0" y="0"/>
                </a:moveTo>
                <a:lnTo>
                  <a:pt x="112" y="832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5228" name="Text Box 12"/>
          <p:cNvSpPr txBox="1">
            <a:spLocks noChangeArrowheads="1"/>
          </p:cNvSpPr>
          <p:nvPr/>
        </p:nvSpPr>
        <p:spPr bwMode="auto">
          <a:xfrm>
            <a:off x="3048000" y="3810000"/>
            <a:ext cx="477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В</a:t>
            </a:r>
          </a:p>
        </p:txBody>
      </p:sp>
      <p:sp>
        <p:nvSpPr>
          <p:cNvPr id="265229" name="Freeform 13"/>
          <p:cNvSpPr>
            <a:spLocks/>
          </p:cNvSpPr>
          <p:nvPr/>
        </p:nvSpPr>
        <p:spPr bwMode="auto">
          <a:xfrm>
            <a:off x="5724128" y="4653136"/>
            <a:ext cx="72008" cy="1080120"/>
          </a:xfrm>
          <a:custGeom>
            <a:avLst/>
            <a:gdLst>
              <a:gd name="T0" fmla="*/ 0 w 240"/>
              <a:gd name="T1" fmla="*/ 0 h 656"/>
              <a:gd name="T2" fmla="*/ 2147483647 w 240"/>
              <a:gd name="T3" fmla="*/ 2147483647 h 656"/>
              <a:gd name="T4" fmla="*/ 0 60000 65536"/>
              <a:gd name="T5" fmla="*/ 0 60000 65536"/>
              <a:gd name="T6" fmla="*/ 0 w 240"/>
              <a:gd name="T7" fmla="*/ 0 h 656"/>
              <a:gd name="T8" fmla="*/ 240 w 240"/>
              <a:gd name="T9" fmla="*/ 656 h 6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0" h="656">
                <a:moveTo>
                  <a:pt x="0" y="0"/>
                </a:moveTo>
                <a:lnTo>
                  <a:pt x="240" y="656"/>
                </a:lnTo>
              </a:path>
            </a:pathLst>
          </a:custGeom>
          <a:noFill/>
          <a:ln w="28575" cap="flat" cmpd="sng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5236" name="Text Box 20"/>
          <p:cNvSpPr txBox="1">
            <a:spLocks noChangeArrowheads="1"/>
          </p:cNvSpPr>
          <p:nvPr/>
        </p:nvSpPr>
        <p:spPr bwMode="auto">
          <a:xfrm>
            <a:off x="1219200" y="5029200"/>
            <a:ext cx="477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А</a:t>
            </a:r>
          </a:p>
        </p:txBody>
      </p:sp>
      <p:sp>
        <p:nvSpPr>
          <p:cNvPr id="265238" name="Text Box 22"/>
          <p:cNvSpPr txBox="1">
            <a:spLocks noChangeArrowheads="1"/>
          </p:cNvSpPr>
          <p:nvPr/>
        </p:nvSpPr>
        <p:spPr bwMode="auto">
          <a:xfrm>
            <a:off x="5702300" y="4114800"/>
            <a:ext cx="477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C</a:t>
            </a:r>
            <a:endParaRPr lang="ru-RU" sz="3600" b="1" i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65241" name="Text Box 25"/>
          <p:cNvSpPr txBox="1">
            <a:spLocks noChangeArrowheads="1"/>
          </p:cNvSpPr>
          <p:nvPr/>
        </p:nvSpPr>
        <p:spPr bwMode="auto">
          <a:xfrm>
            <a:off x="1524000" y="4038600"/>
            <a:ext cx="477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a</a:t>
            </a:r>
            <a:endParaRPr lang="ru-RU" sz="3600" b="1" i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5652121" y="2924945"/>
            <a:ext cx="308573" cy="1625485"/>
            <a:chOff x="3334" y="2024"/>
            <a:chExt cx="1005" cy="955"/>
          </a:xfrm>
        </p:grpSpPr>
        <p:sp>
          <p:nvSpPr>
            <p:cNvPr id="265226" name="Text Box 10"/>
            <p:cNvSpPr txBox="1">
              <a:spLocks noChangeArrowheads="1"/>
            </p:cNvSpPr>
            <p:nvPr/>
          </p:nvSpPr>
          <p:spPr bwMode="auto">
            <a:xfrm>
              <a:off x="4038" y="2024"/>
              <a:ext cx="30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600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b</a:t>
              </a:r>
              <a:endParaRPr lang="ru-RU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13331" name="Freeform 29"/>
            <p:cNvSpPr>
              <a:spLocks/>
            </p:cNvSpPr>
            <p:nvPr/>
          </p:nvSpPr>
          <p:spPr bwMode="auto">
            <a:xfrm>
              <a:off x="3334" y="2024"/>
              <a:ext cx="295" cy="955"/>
            </a:xfrm>
            <a:custGeom>
              <a:avLst/>
              <a:gdLst>
                <a:gd name="T0" fmla="*/ 0 w 480"/>
                <a:gd name="T1" fmla="*/ 0 h 1456"/>
                <a:gd name="T2" fmla="*/ 480 w 480"/>
                <a:gd name="T3" fmla="*/ 1456 h 1456"/>
                <a:gd name="T4" fmla="*/ 0 60000 65536"/>
                <a:gd name="T5" fmla="*/ 0 60000 65536"/>
                <a:gd name="T6" fmla="*/ 0 w 480"/>
                <a:gd name="T7" fmla="*/ 0 h 1456"/>
                <a:gd name="T8" fmla="*/ 480 w 480"/>
                <a:gd name="T9" fmla="*/ 1456 h 145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0" h="1456">
                  <a:moveTo>
                    <a:pt x="0" y="0"/>
                  </a:moveTo>
                  <a:lnTo>
                    <a:pt x="480" y="1456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327" name="Oval 30"/>
          <p:cNvSpPr>
            <a:spLocks noChangeArrowheads="1"/>
          </p:cNvSpPr>
          <p:nvPr/>
        </p:nvSpPr>
        <p:spPr bwMode="auto">
          <a:xfrm rot="-689963">
            <a:off x="5622925" y="4532313"/>
            <a:ext cx="152400" cy="13017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5250" name="Text Box 34"/>
          <p:cNvSpPr txBox="1">
            <a:spLocks noChangeArrowheads="1"/>
          </p:cNvSpPr>
          <p:nvPr/>
        </p:nvSpPr>
        <p:spPr bwMode="auto">
          <a:xfrm>
            <a:off x="3886200" y="5257800"/>
            <a:ext cx="477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</a:t>
            </a:r>
            <a:endParaRPr lang="ru-RU" sz="3600" b="1" i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3329" name="Freeform 35"/>
          <p:cNvSpPr>
            <a:spLocks/>
          </p:cNvSpPr>
          <p:nvPr/>
        </p:nvSpPr>
        <p:spPr bwMode="auto">
          <a:xfrm>
            <a:off x="1475656" y="4365104"/>
            <a:ext cx="216024" cy="1728192"/>
          </a:xfrm>
          <a:custGeom>
            <a:avLst/>
            <a:gdLst>
              <a:gd name="T0" fmla="*/ 0 w 112"/>
              <a:gd name="T1" fmla="*/ 0 h 832"/>
              <a:gd name="T2" fmla="*/ 2147483647 w 112"/>
              <a:gd name="T3" fmla="*/ 2147483647 h 832"/>
              <a:gd name="T4" fmla="*/ 0 60000 65536"/>
              <a:gd name="T5" fmla="*/ 0 60000 65536"/>
              <a:gd name="T6" fmla="*/ 0 w 112"/>
              <a:gd name="T7" fmla="*/ 0 h 832"/>
              <a:gd name="T8" fmla="*/ 112 w 112"/>
              <a:gd name="T9" fmla="*/ 832 h 8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2" h="832">
                <a:moveTo>
                  <a:pt x="0" y="0"/>
                </a:moveTo>
                <a:lnTo>
                  <a:pt x="112" y="832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627784" y="1844824"/>
            <a:ext cx="5112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потому  что </a:t>
            </a:r>
            <a:r>
              <a:rPr lang="en-US" sz="2400" b="1" dirty="0" smtClean="0">
                <a:solidFill>
                  <a:srgbClr val="C00000"/>
                </a:solidFill>
              </a:rPr>
              <a:t>a</a:t>
            </a:r>
            <a:r>
              <a:rPr lang="ru-RU" sz="2400" b="1" dirty="0" smtClean="0">
                <a:solidFill>
                  <a:srgbClr val="C00000"/>
                </a:solidFill>
              </a:rPr>
              <a:t> и</a:t>
            </a:r>
            <a:r>
              <a:rPr lang="en-US" sz="2400" b="1" dirty="0" smtClean="0">
                <a:solidFill>
                  <a:srgbClr val="C00000"/>
                </a:solidFill>
              </a:rPr>
              <a:t> CD </a:t>
            </a:r>
            <a:r>
              <a:rPr lang="ru-RU" sz="2400" b="1" dirty="0" smtClean="0">
                <a:solidFill>
                  <a:srgbClr val="C00000"/>
                </a:solidFill>
              </a:rPr>
              <a:t>лежат в одной плоскости и имеют общую точку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1520" y="3140968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т.к. а и </a:t>
            </a:r>
            <a:r>
              <a:rPr lang="en-US" sz="2400" b="1" dirty="0" smtClean="0">
                <a:solidFill>
                  <a:srgbClr val="C00000"/>
                </a:solidFill>
              </a:rPr>
              <a:t>b</a:t>
            </a:r>
            <a:r>
              <a:rPr lang="ru-RU" sz="2400" b="1" dirty="0" smtClean="0">
                <a:solidFill>
                  <a:srgbClr val="C00000"/>
                </a:solidFill>
              </a:rPr>
              <a:t> не лежат в одной плоскости и не пересекаются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265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65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30" grpId="0" animBg="1"/>
      <p:bldP spid="265229" grpId="0" animBg="1"/>
      <p:bldP spid="23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ru-RU" dirty="0" smtClean="0"/>
              <a:t> </a:t>
            </a:r>
            <a:r>
              <a:rPr lang="ru-RU" sz="4000" dirty="0" smtClean="0"/>
              <a:t>Провести через одну из двух </a:t>
            </a:r>
          </a:p>
          <a:p>
            <a:pPr>
              <a:lnSpc>
                <a:spcPct val="150000"/>
              </a:lnSpc>
              <a:buNone/>
            </a:pPr>
            <a:r>
              <a:rPr lang="ru-RU" sz="4000" dirty="0" smtClean="0"/>
              <a:t>скрещивающихся прямых плоскость, </a:t>
            </a:r>
          </a:p>
          <a:p>
            <a:pPr>
              <a:lnSpc>
                <a:spcPct val="150000"/>
              </a:lnSpc>
              <a:buNone/>
            </a:pPr>
            <a:r>
              <a:rPr lang="ru-RU" sz="4000" dirty="0" smtClean="0"/>
              <a:t>параллельной другой прямой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Построение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3610744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283968" y="1124744"/>
            <a:ext cx="4402832" cy="5472608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buNone/>
            </a:pPr>
            <a:r>
              <a:rPr lang="ru-RU" sz="3200" dirty="0" smtClean="0"/>
              <a:t>Пусть  а и </a:t>
            </a:r>
            <a:r>
              <a:rPr lang="en-US" sz="3200" dirty="0" smtClean="0"/>
              <a:t>b </a:t>
            </a:r>
            <a:endParaRPr lang="ru-RU" sz="3200" dirty="0" smtClean="0"/>
          </a:p>
          <a:p>
            <a:pPr>
              <a:lnSpc>
                <a:spcPct val="110000"/>
              </a:lnSpc>
              <a:buNone/>
            </a:pPr>
            <a:r>
              <a:rPr lang="ru-RU" sz="3200" dirty="0" smtClean="0"/>
              <a:t>скрещивающиеся </a:t>
            </a:r>
          </a:p>
          <a:p>
            <a:pPr>
              <a:lnSpc>
                <a:spcPct val="110000"/>
              </a:lnSpc>
              <a:buNone/>
            </a:pPr>
            <a:r>
              <a:rPr lang="ru-RU" sz="3200" dirty="0" smtClean="0"/>
              <a:t>прямые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Проведём с </a:t>
            </a:r>
            <a:r>
              <a:rPr lang="en-US" sz="3200" dirty="0" smtClean="0">
                <a:latin typeface="Calibri"/>
              </a:rPr>
              <a:t>ǁ</a:t>
            </a:r>
            <a:r>
              <a:rPr lang="ru-RU" sz="3200" dirty="0" smtClean="0">
                <a:latin typeface="Calibri"/>
              </a:rPr>
              <a:t> а и с</a:t>
            </a:r>
            <a:r>
              <a:rPr lang="ru-RU" sz="3200" dirty="0" smtClean="0"/>
              <a:t>∩</a:t>
            </a:r>
            <a:r>
              <a:rPr lang="en-US" sz="3200" dirty="0" smtClean="0"/>
              <a:t>b</a:t>
            </a:r>
            <a:endParaRPr lang="ru-RU" sz="3200" dirty="0" smtClean="0"/>
          </a:p>
          <a:p>
            <a:pPr marL="514350" indent="-514350">
              <a:buAutoNum type="arabicPeriod"/>
            </a:pPr>
            <a:r>
              <a:rPr lang="ru-RU" sz="3200" dirty="0" smtClean="0"/>
              <a:t>По аксиоме 3 проведем через две с∩</a:t>
            </a:r>
            <a:r>
              <a:rPr lang="en-US" sz="3200" dirty="0" smtClean="0"/>
              <a:t>b</a:t>
            </a:r>
            <a:r>
              <a:rPr lang="ru-RU" sz="3200" dirty="0" smtClean="0"/>
              <a:t> плоскость </a:t>
            </a:r>
            <a:r>
              <a:rPr lang="el-GR" sz="3200" dirty="0" smtClean="0">
                <a:latin typeface="Calibri"/>
              </a:rPr>
              <a:t>α</a:t>
            </a:r>
            <a:endParaRPr lang="ru-RU" sz="3200" dirty="0" smtClean="0">
              <a:latin typeface="Calibri"/>
            </a:endParaRPr>
          </a:p>
          <a:p>
            <a:pPr marL="514350" indent="-514350">
              <a:buAutoNum type="arabicPeriod"/>
            </a:pPr>
            <a:r>
              <a:rPr lang="ru-RU" sz="3200" dirty="0" smtClean="0">
                <a:latin typeface="Calibri"/>
              </a:rPr>
              <a:t>а </a:t>
            </a:r>
            <a:r>
              <a:rPr lang="en-US" sz="3200" dirty="0" smtClean="0"/>
              <a:t>ǁ</a:t>
            </a:r>
            <a:r>
              <a:rPr lang="ru-RU" sz="3200" dirty="0" smtClean="0"/>
              <a:t> </a:t>
            </a:r>
            <a:r>
              <a:rPr lang="el-GR" sz="3200" dirty="0" smtClean="0">
                <a:latin typeface="Calibri"/>
              </a:rPr>
              <a:t>α</a:t>
            </a:r>
            <a:r>
              <a:rPr lang="ru-RU" sz="3200" dirty="0" smtClean="0">
                <a:latin typeface="Calibri"/>
              </a:rPr>
              <a:t> по признаку параллельности прямой и плоскости</a:t>
            </a:r>
            <a:endParaRPr lang="ru-RU" sz="3200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43608" y="2780928"/>
            <a:ext cx="237626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1475656" y="3645024"/>
            <a:ext cx="1800200" cy="144016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87824" y="2276872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403648" y="4365104"/>
            <a:ext cx="401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/>
              </a:rPr>
              <a:t>b</a:t>
            </a:r>
            <a:endParaRPr lang="ru-RU" sz="32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115616" y="4221088"/>
            <a:ext cx="244827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115616" y="3717032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2483768" y="4149080"/>
            <a:ext cx="144462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Полилиния 23"/>
          <p:cNvSpPr/>
          <p:nvPr/>
        </p:nvSpPr>
        <p:spPr>
          <a:xfrm>
            <a:off x="225083" y="3141784"/>
            <a:ext cx="4152314" cy="2356339"/>
          </a:xfrm>
          <a:custGeom>
            <a:avLst/>
            <a:gdLst>
              <a:gd name="connsiteX0" fmla="*/ 2236763 w 4152314"/>
              <a:gd name="connsiteY0" fmla="*/ 2288345 h 2356339"/>
              <a:gd name="connsiteX1" fmla="*/ 239151 w 4152314"/>
              <a:gd name="connsiteY1" fmla="*/ 2021059 h 2356339"/>
              <a:gd name="connsiteX2" fmla="*/ 801859 w 4152314"/>
              <a:gd name="connsiteY2" fmla="*/ 276665 h 2356339"/>
              <a:gd name="connsiteX3" fmla="*/ 3305908 w 4152314"/>
              <a:gd name="connsiteY3" fmla="*/ 361071 h 2356339"/>
              <a:gd name="connsiteX4" fmla="*/ 3967089 w 4152314"/>
              <a:gd name="connsiteY4" fmla="*/ 2021059 h 2356339"/>
              <a:gd name="connsiteX5" fmla="*/ 2236763 w 4152314"/>
              <a:gd name="connsiteY5" fmla="*/ 2288345 h 2356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52314" h="2356339">
                <a:moveTo>
                  <a:pt x="2236763" y="2288345"/>
                </a:moveTo>
                <a:cubicBezTo>
                  <a:pt x="1615440" y="2288345"/>
                  <a:pt x="478302" y="2356339"/>
                  <a:pt x="239151" y="2021059"/>
                </a:cubicBezTo>
                <a:cubicBezTo>
                  <a:pt x="0" y="1685779"/>
                  <a:pt x="290733" y="553330"/>
                  <a:pt x="801859" y="276665"/>
                </a:cubicBezTo>
                <a:cubicBezTo>
                  <a:pt x="1312985" y="0"/>
                  <a:pt x="2778370" y="70339"/>
                  <a:pt x="3305908" y="361071"/>
                </a:cubicBezTo>
                <a:cubicBezTo>
                  <a:pt x="3833446" y="651803"/>
                  <a:pt x="4152314" y="1702191"/>
                  <a:pt x="3967089" y="2021059"/>
                </a:cubicBezTo>
                <a:cubicBezTo>
                  <a:pt x="3781864" y="2339927"/>
                  <a:pt x="2858086" y="2288345"/>
                  <a:pt x="2236763" y="2288345"/>
                </a:cubicBezTo>
                <a:close/>
              </a:path>
            </a:pathLst>
          </a:cu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3563888" y="472514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>
                <a:latin typeface="Calibri"/>
              </a:rPr>
              <a:t>α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0" grpId="1" animBg="1"/>
      <p:bldP spid="24" grpId="0" animBg="1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Теорема о скрещивающихся прямых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ru-RU" sz="3600" b="1" dirty="0" smtClean="0">
                <a:solidFill>
                  <a:srgbClr val="660066"/>
                </a:solidFill>
              </a:rPr>
              <a:t>Через каждую из двух </a:t>
            </a:r>
            <a:r>
              <a:rPr lang="ru-RU" sz="3600" b="1" dirty="0" err="1" smtClean="0">
                <a:solidFill>
                  <a:srgbClr val="660066"/>
                </a:solidFill>
              </a:rPr>
              <a:t>скрещиваю-щихся</a:t>
            </a:r>
            <a:r>
              <a:rPr lang="ru-RU" sz="3600" b="1" dirty="0" smtClean="0">
                <a:solidFill>
                  <a:srgbClr val="660066"/>
                </a:solidFill>
              </a:rPr>
              <a:t> прямых проходит плоскость, параллельная другой прямой, и притом  только одна.</a:t>
            </a:r>
          </a:p>
          <a:p>
            <a:pPr>
              <a:lnSpc>
                <a:spcPct val="150000"/>
              </a:lnSpc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+mn-lt"/>
              </a:rPr>
              <a:t>Задание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229600" cy="1223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ru-RU" sz="2400" b="1" i="1" dirty="0" smtClean="0">
                <a:latin typeface="Georgia" pitchFamily="18" charset="0"/>
              </a:rPr>
              <a:t>    </a:t>
            </a:r>
            <a:r>
              <a:rPr lang="ru-RU" b="1" dirty="0" smtClean="0"/>
              <a:t>Построить  плоскость, проходящую  через  точку К  и  параллельную  скрещивающимся  прямым  а  и  </a:t>
            </a:r>
            <a:r>
              <a:rPr lang="en-US" b="1" dirty="0" smtClean="0"/>
              <a:t>b</a:t>
            </a:r>
            <a:endParaRPr lang="el-GR" b="1" dirty="0" smtClean="0"/>
          </a:p>
        </p:txBody>
      </p:sp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5148064" y="2132856"/>
            <a:ext cx="297389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chemeClr val="tx2"/>
                </a:solidFill>
              </a:rPr>
              <a:t>Построение:</a:t>
            </a:r>
          </a:p>
        </p:txBody>
      </p:sp>
      <p:sp>
        <p:nvSpPr>
          <p:cNvPr id="110603" name="Text Box 11"/>
          <p:cNvSpPr txBox="1">
            <a:spLocks noChangeArrowheads="1"/>
          </p:cNvSpPr>
          <p:nvPr/>
        </p:nvSpPr>
        <p:spPr bwMode="auto">
          <a:xfrm>
            <a:off x="4283968" y="2708920"/>
            <a:ext cx="469051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3200" b="1" dirty="0"/>
              <a:t>Через точку К провести</a:t>
            </a:r>
          </a:p>
          <a:p>
            <a:pPr marL="342900" indent="-342900"/>
            <a:r>
              <a:rPr lang="ru-RU" sz="3200" b="1" dirty="0"/>
              <a:t>     прямую  а</a:t>
            </a:r>
            <a:r>
              <a:rPr lang="ru-RU" sz="3200" b="1" baseline="-25000" dirty="0"/>
              <a:t>1</a:t>
            </a:r>
            <a:r>
              <a:rPr lang="ru-RU" sz="3200" b="1" dirty="0"/>
              <a:t> </a:t>
            </a:r>
            <a:r>
              <a:rPr lang="en-US" sz="3200" b="1" dirty="0"/>
              <a:t>||</a:t>
            </a:r>
            <a:r>
              <a:rPr lang="ru-RU" sz="3200" b="1" dirty="0"/>
              <a:t> а.</a:t>
            </a:r>
            <a:endParaRPr lang="en-US" sz="3200" b="1" dirty="0"/>
          </a:p>
        </p:txBody>
      </p:sp>
      <p:sp>
        <p:nvSpPr>
          <p:cNvPr id="110606" name="Text Box 14"/>
          <p:cNvSpPr txBox="1">
            <a:spLocks noChangeArrowheads="1"/>
          </p:cNvSpPr>
          <p:nvPr/>
        </p:nvSpPr>
        <p:spPr bwMode="auto">
          <a:xfrm>
            <a:off x="4211960" y="3573016"/>
            <a:ext cx="475463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ru-RU" sz="3200" b="1" dirty="0"/>
              <a:t>2. Через точку К провести</a:t>
            </a:r>
          </a:p>
          <a:p>
            <a:pPr marL="342900" indent="-342900"/>
            <a:r>
              <a:rPr lang="ru-RU" sz="3200" b="1" dirty="0"/>
              <a:t>     прямую  </a:t>
            </a:r>
            <a:r>
              <a:rPr lang="en-US" sz="3200" b="1" dirty="0"/>
              <a:t>b</a:t>
            </a:r>
            <a:r>
              <a:rPr lang="ru-RU" sz="3200" b="1" baseline="-25000" dirty="0"/>
              <a:t>1</a:t>
            </a:r>
            <a:r>
              <a:rPr lang="ru-RU" sz="3200" b="1" dirty="0"/>
              <a:t> </a:t>
            </a:r>
            <a:r>
              <a:rPr lang="en-US" sz="3200" b="1" dirty="0"/>
              <a:t>||</a:t>
            </a:r>
            <a:r>
              <a:rPr lang="ru-RU" sz="3200" b="1" dirty="0"/>
              <a:t> </a:t>
            </a:r>
            <a:r>
              <a:rPr lang="en-US" sz="3200" b="1" dirty="0"/>
              <a:t>b</a:t>
            </a:r>
            <a:r>
              <a:rPr lang="ru-RU" sz="3200" b="1" dirty="0"/>
              <a:t>.</a:t>
            </a:r>
            <a:endParaRPr lang="en-US" sz="3200" b="1" dirty="0"/>
          </a:p>
        </p:txBody>
      </p:sp>
      <p:sp>
        <p:nvSpPr>
          <p:cNvPr id="110613" name="AutoShape 21"/>
          <p:cNvSpPr>
            <a:spLocks noChangeArrowheads="1"/>
          </p:cNvSpPr>
          <p:nvPr/>
        </p:nvSpPr>
        <p:spPr bwMode="auto">
          <a:xfrm rot="5400000">
            <a:off x="646906" y="3537744"/>
            <a:ext cx="3313113" cy="22320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ru-RU"/>
          </a:p>
          <a:p>
            <a:pPr algn="r"/>
            <a:endParaRPr lang="ru-RU"/>
          </a:p>
          <a:p>
            <a:pPr algn="r"/>
            <a:endParaRPr lang="ru-RU"/>
          </a:p>
          <a:p>
            <a:pPr algn="r"/>
            <a:endParaRPr lang="el-GR" sz="2800" b="1" i="1"/>
          </a:p>
        </p:txBody>
      </p:sp>
      <p:sp>
        <p:nvSpPr>
          <p:cNvPr id="110614" name="Freeform 22"/>
          <p:cNvSpPr>
            <a:spLocks/>
          </p:cNvSpPr>
          <p:nvPr/>
        </p:nvSpPr>
        <p:spPr bwMode="auto">
          <a:xfrm>
            <a:off x="396875" y="2849563"/>
            <a:ext cx="1660525" cy="1509712"/>
          </a:xfrm>
          <a:custGeom>
            <a:avLst/>
            <a:gdLst>
              <a:gd name="T0" fmla="*/ 0 w 1046"/>
              <a:gd name="T1" fmla="*/ 951 h 951"/>
              <a:gd name="T2" fmla="*/ 1046 w 1046"/>
              <a:gd name="T3" fmla="*/ 0 h 951"/>
              <a:gd name="T4" fmla="*/ 0 60000 65536"/>
              <a:gd name="T5" fmla="*/ 0 60000 65536"/>
              <a:gd name="T6" fmla="*/ 0 w 1046"/>
              <a:gd name="T7" fmla="*/ 0 h 951"/>
              <a:gd name="T8" fmla="*/ 1046 w 1046"/>
              <a:gd name="T9" fmla="*/ 951 h 95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46" h="951">
                <a:moveTo>
                  <a:pt x="0" y="951"/>
                </a:moveTo>
                <a:lnTo>
                  <a:pt x="1046" y="0"/>
                </a:lnTo>
              </a:path>
            </a:pathLst>
          </a:custGeom>
          <a:noFill/>
          <a:ln w="41275">
            <a:solidFill>
              <a:srgbClr val="008000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0615" name="Text Box 23"/>
          <p:cNvSpPr txBox="1">
            <a:spLocks noChangeArrowheads="1"/>
          </p:cNvSpPr>
          <p:nvPr/>
        </p:nvSpPr>
        <p:spPr bwMode="auto">
          <a:xfrm>
            <a:off x="1476375" y="26368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10616" name="Freeform 24"/>
          <p:cNvSpPr>
            <a:spLocks/>
          </p:cNvSpPr>
          <p:nvPr/>
        </p:nvSpPr>
        <p:spPr bwMode="auto">
          <a:xfrm>
            <a:off x="3140075" y="2620963"/>
            <a:ext cx="1143000" cy="3230562"/>
          </a:xfrm>
          <a:custGeom>
            <a:avLst/>
            <a:gdLst>
              <a:gd name="T0" fmla="*/ 0 w 720"/>
              <a:gd name="T1" fmla="*/ 0 h 2035"/>
              <a:gd name="T2" fmla="*/ 720 w 720"/>
              <a:gd name="T3" fmla="*/ 2035 h 2035"/>
              <a:gd name="T4" fmla="*/ 0 60000 65536"/>
              <a:gd name="T5" fmla="*/ 0 60000 65536"/>
              <a:gd name="T6" fmla="*/ 0 w 720"/>
              <a:gd name="T7" fmla="*/ 0 h 2035"/>
              <a:gd name="T8" fmla="*/ 720 w 720"/>
              <a:gd name="T9" fmla="*/ 2035 h 203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20" h="2035">
                <a:moveTo>
                  <a:pt x="0" y="0"/>
                </a:moveTo>
                <a:lnTo>
                  <a:pt x="720" y="2035"/>
                </a:lnTo>
              </a:path>
            </a:pathLst>
          </a:custGeom>
          <a:noFill/>
          <a:ln w="41275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0617" name="Text Box 25"/>
          <p:cNvSpPr txBox="1">
            <a:spLocks noChangeArrowheads="1"/>
          </p:cNvSpPr>
          <p:nvPr/>
        </p:nvSpPr>
        <p:spPr bwMode="auto">
          <a:xfrm>
            <a:off x="3132138" y="22764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10618" name="Text Box 26"/>
          <p:cNvSpPr txBox="1">
            <a:spLocks noChangeArrowheads="1"/>
          </p:cNvSpPr>
          <p:nvPr/>
        </p:nvSpPr>
        <p:spPr bwMode="auto">
          <a:xfrm>
            <a:off x="2339975" y="4149725"/>
            <a:ext cx="425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К</a:t>
            </a:r>
          </a:p>
        </p:txBody>
      </p:sp>
      <p:sp>
        <p:nvSpPr>
          <p:cNvPr id="110619" name="Freeform 27"/>
          <p:cNvSpPr>
            <a:spLocks/>
          </p:cNvSpPr>
          <p:nvPr/>
        </p:nvSpPr>
        <p:spPr bwMode="auto">
          <a:xfrm>
            <a:off x="1403350" y="3716338"/>
            <a:ext cx="1660525" cy="1509712"/>
          </a:xfrm>
          <a:custGeom>
            <a:avLst/>
            <a:gdLst>
              <a:gd name="T0" fmla="*/ 0 w 1046"/>
              <a:gd name="T1" fmla="*/ 951 h 951"/>
              <a:gd name="T2" fmla="*/ 1046 w 1046"/>
              <a:gd name="T3" fmla="*/ 0 h 951"/>
              <a:gd name="T4" fmla="*/ 0 60000 65536"/>
              <a:gd name="T5" fmla="*/ 0 60000 65536"/>
              <a:gd name="T6" fmla="*/ 0 w 1046"/>
              <a:gd name="T7" fmla="*/ 0 h 951"/>
              <a:gd name="T8" fmla="*/ 1046 w 1046"/>
              <a:gd name="T9" fmla="*/ 951 h 95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46" h="951">
                <a:moveTo>
                  <a:pt x="0" y="951"/>
                </a:moveTo>
                <a:lnTo>
                  <a:pt x="1046" y="0"/>
                </a:lnTo>
              </a:path>
            </a:pathLst>
          </a:custGeom>
          <a:noFill/>
          <a:ln w="41275">
            <a:solidFill>
              <a:srgbClr val="008000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0620" name="Freeform 28"/>
          <p:cNvSpPr>
            <a:spLocks/>
          </p:cNvSpPr>
          <p:nvPr/>
        </p:nvSpPr>
        <p:spPr bwMode="auto">
          <a:xfrm>
            <a:off x="1908175" y="3429000"/>
            <a:ext cx="863600" cy="2305050"/>
          </a:xfrm>
          <a:custGeom>
            <a:avLst/>
            <a:gdLst>
              <a:gd name="T0" fmla="*/ 0 w 720"/>
              <a:gd name="T1" fmla="*/ 0 h 2035"/>
              <a:gd name="T2" fmla="*/ 720 w 720"/>
              <a:gd name="T3" fmla="*/ 2035 h 2035"/>
              <a:gd name="T4" fmla="*/ 0 60000 65536"/>
              <a:gd name="T5" fmla="*/ 0 60000 65536"/>
              <a:gd name="T6" fmla="*/ 0 w 720"/>
              <a:gd name="T7" fmla="*/ 0 h 2035"/>
              <a:gd name="T8" fmla="*/ 720 w 720"/>
              <a:gd name="T9" fmla="*/ 2035 h 203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20" h="2035">
                <a:moveTo>
                  <a:pt x="0" y="0"/>
                </a:moveTo>
                <a:lnTo>
                  <a:pt x="720" y="2035"/>
                </a:lnTo>
              </a:path>
            </a:pathLst>
          </a:custGeom>
          <a:noFill/>
          <a:ln w="41275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0621" name="Text Box 29"/>
          <p:cNvSpPr txBox="1">
            <a:spLocks noChangeArrowheads="1"/>
          </p:cNvSpPr>
          <p:nvPr/>
        </p:nvSpPr>
        <p:spPr bwMode="auto">
          <a:xfrm>
            <a:off x="1258888" y="4508500"/>
            <a:ext cx="48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  <a:r>
              <a:rPr lang="ru-RU" sz="2800" b="1" i="1" baseline="-25000">
                <a:latin typeface="Times New Roman" pitchFamily="18" charset="0"/>
              </a:rPr>
              <a:t>1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10622" name="Text Box 30"/>
          <p:cNvSpPr txBox="1">
            <a:spLocks noChangeArrowheads="1"/>
          </p:cNvSpPr>
          <p:nvPr/>
        </p:nvSpPr>
        <p:spPr bwMode="auto">
          <a:xfrm>
            <a:off x="2627313" y="5084763"/>
            <a:ext cx="482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r>
              <a:rPr lang="en-US" sz="2800" b="1" i="1" baseline="-25000">
                <a:latin typeface="Times New Roman" pitchFamily="18" charset="0"/>
              </a:rPr>
              <a:t>1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10623" name="Oval 31"/>
          <p:cNvSpPr>
            <a:spLocks noChangeArrowheads="1"/>
          </p:cNvSpPr>
          <p:nvPr/>
        </p:nvSpPr>
        <p:spPr bwMode="auto">
          <a:xfrm>
            <a:off x="2268538" y="4365625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0624" name="Text Box 32"/>
          <p:cNvSpPr txBox="1">
            <a:spLocks noChangeArrowheads="1"/>
          </p:cNvSpPr>
          <p:nvPr/>
        </p:nvSpPr>
        <p:spPr bwMode="auto">
          <a:xfrm>
            <a:off x="4140200" y="4437112"/>
            <a:ext cx="525175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latin typeface="Georgia" pitchFamily="18" charset="0"/>
              </a:rPr>
              <a:t>3</a:t>
            </a:r>
            <a:r>
              <a:rPr lang="ru-RU" sz="2800" b="1" dirty="0">
                <a:latin typeface="Georgia" pitchFamily="18" charset="0"/>
              </a:rPr>
              <a:t>. Через пересекающиеся </a:t>
            </a:r>
          </a:p>
          <a:p>
            <a:r>
              <a:rPr lang="ru-RU" sz="2800" b="1" dirty="0">
                <a:latin typeface="Georgia" pitchFamily="18" charset="0"/>
              </a:rPr>
              <a:t>     прямые  проведем </a:t>
            </a:r>
          </a:p>
          <a:p>
            <a:r>
              <a:rPr lang="ru-RU" sz="2800" b="1" dirty="0">
                <a:latin typeface="Georgia" pitchFamily="18" charset="0"/>
              </a:rPr>
              <a:t>     плоскость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1000"/>
                                        <p:tgtEl>
                                          <p:spTgt spid="110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0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1000"/>
                                        <p:tgtEl>
                                          <p:spTgt spid="110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0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0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0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06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0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0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0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0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0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9" dur="1000"/>
                                        <p:tgtEl>
                                          <p:spTgt spid="110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0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0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0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 tmFilter="0,0; .5, 1; 1, 1"/>
                                        <p:tgtEl>
                                          <p:spTgt spid="11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100"/>
                            </p:stCondLst>
                            <p:childTnLst>
                              <p:par>
                                <p:cTn id="7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1000"/>
                                        <p:tgtEl>
                                          <p:spTgt spid="110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0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0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0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 tmFilter="0,0; .5, 1; 1, 1"/>
                                        <p:tgtEl>
                                          <p:spTgt spid="110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65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2000"/>
                                        <p:tgtEl>
                                          <p:spTgt spid="110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/>
      <p:bldP spid="110602" grpId="0"/>
      <p:bldP spid="110603" grpId="0"/>
      <p:bldP spid="110606" grpId="0"/>
      <p:bldP spid="110613" grpId="0" animBg="1"/>
      <p:bldP spid="110614" grpId="0" animBg="1"/>
      <p:bldP spid="110615" grpId="0"/>
      <p:bldP spid="110616" grpId="0" animBg="1"/>
      <p:bldP spid="110617" grpId="0"/>
      <p:bldP spid="110618" grpId="0"/>
      <p:bldP spid="110619" grpId="0" animBg="1"/>
      <p:bldP spid="110620" grpId="0" animBg="1"/>
      <p:bldP spid="110621" grpId="0"/>
      <p:bldP spid="110622" grpId="0"/>
      <p:bldP spid="110623" grpId="0" animBg="1"/>
      <p:bldP spid="1106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Ответить на вопросы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79512" y="1124744"/>
            <a:ext cx="8507288" cy="5001419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sz="4000" dirty="0" smtClean="0"/>
              <a:t>Какие прямые называются скрещивающимися?</a:t>
            </a:r>
          </a:p>
          <a:p>
            <a:pPr marL="514350" indent="-514350">
              <a:buAutoNum type="arabicPeriod"/>
            </a:pPr>
            <a:r>
              <a:rPr lang="ru-RU" sz="4000" dirty="0" smtClean="0"/>
              <a:t>Как располагаются прямые в пространстве?</a:t>
            </a:r>
          </a:p>
          <a:p>
            <a:pPr marL="514350" indent="-514350">
              <a:buAutoNum type="arabicPeriod"/>
            </a:pPr>
            <a:r>
              <a:rPr lang="ru-RU" sz="4000" dirty="0" smtClean="0"/>
              <a:t>Сформулировать признак </a:t>
            </a:r>
            <a:r>
              <a:rPr lang="ru-RU" sz="4000" dirty="0" err="1" smtClean="0"/>
              <a:t>скрещи-вающихся</a:t>
            </a:r>
            <a:r>
              <a:rPr lang="ru-RU" sz="4000" dirty="0" smtClean="0"/>
              <a:t> прямых</a:t>
            </a:r>
          </a:p>
          <a:p>
            <a:pPr marL="514350" indent="-514350">
              <a:buAutoNum type="arabicPeriod"/>
            </a:pPr>
            <a:r>
              <a:rPr lang="ru-RU" sz="4000" dirty="0" smtClean="0"/>
              <a:t>Могут ли пересечься две скрещивающиеся прямые?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Заголовок 3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5</a:t>
            </a:r>
            <a:r>
              <a:rPr lang="ru-RU" sz="4000" b="1" dirty="0" smtClean="0"/>
              <a:t>. Как </a:t>
            </a:r>
            <a:r>
              <a:rPr lang="ru-RU" sz="4000" b="1" dirty="0" smtClean="0"/>
              <a:t>располагаются </a:t>
            </a:r>
            <a:r>
              <a:rPr lang="ru-RU" sz="4000" b="1" dirty="0" smtClean="0"/>
              <a:t>прямые </a:t>
            </a:r>
            <a:r>
              <a:rPr lang="ru-RU" sz="4000" b="1" dirty="0" smtClean="0"/>
              <a:t>М</a:t>
            </a:r>
            <a:r>
              <a:rPr lang="en-US" sz="4000" b="1" dirty="0" smtClean="0"/>
              <a:t>D  </a:t>
            </a:r>
            <a:r>
              <a:rPr lang="ru-RU" sz="4000" b="1" dirty="0" smtClean="0"/>
              <a:t>и </a:t>
            </a:r>
            <a:r>
              <a:rPr lang="en-US" sz="4000" b="1" dirty="0" smtClean="0"/>
              <a:t>EF</a:t>
            </a:r>
            <a:r>
              <a:rPr lang="ru-RU" sz="4000" b="1" dirty="0" smtClean="0"/>
              <a:t>?</a:t>
            </a:r>
            <a:br>
              <a:rPr lang="ru-RU" sz="4000" b="1" dirty="0" smtClean="0"/>
            </a:br>
            <a:endParaRPr lang="ru-RU" sz="4000" dirty="0"/>
          </a:p>
        </p:txBody>
      </p:sp>
      <p:sp>
        <p:nvSpPr>
          <p:cNvPr id="37" name="Содержимое 3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38" name="Содержимое 3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1082675" y="2835275"/>
            <a:ext cx="1157288" cy="2667000"/>
          </a:xfrm>
          <a:custGeom>
            <a:avLst/>
            <a:gdLst>
              <a:gd name="T0" fmla="*/ 0 w 729"/>
              <a:gd name="T1" fmla="*/ 2147483647 h 1680"/>
              <a:gd name="T2" fmla="*/ 1837195672 w 729"/>
              <a:gd name="T3" fmla="*/ 0 h 1680"/>
              <a:gd name="T4" fmla="*/ 0 60000 65536"/>
              <a:gd name="T5" fmla="*/ 0 60000 65536"/>
              <a:gd name="T6" fmla="*/ 0 w 729"/>
              <a:gd name="T7" fmla="*/ 0 h 1680"/>
              <a:gd name="T8" fmla="*/ 729 w 729"/>
              <a:gd name="T9" fmla="*/ 1680 h 16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29" h="1680">
                <a:moveTo>
                  <a:pt x="0" y="1680"/>
                </a:moveTo>
                <a:lnTo>
                  <a:pt x="729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2225675" y="2865438"/>
            <a:ext cx="1660525" cy="2560637"/>
          </a:xfrm>
          <a:custGeom>
            <a:avLst/>
            <a:gdLst>
              <a:gd name="T0" fmla="*/ 0 w 1046"/>
              <a:gd name="T1" fmla="*/ 0 h 1613"/>
              <a:gd name="T2" fmla="*/ 2147483647 w 1046"/>
              <a:gd name="T3" fmla="*/ 2147483647 h 1613"/>
              <a:gd name="T4" fmla="*/ 0 60000 65536"/>
              <a:gd name="T5" fmla="*/ 0 60000 65536"/>
              <a:gd name="T6" fmla="*/ 0 w 1046"/>
              <a:gd name="T7" fmla="*/ 0 h 1613"/>
              <a:gd name="T8" fmla="*/ 1046 w 1046"/>
              <a:gd name="T9" fmla="*/ 1613 h 161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46" h="1613">
                <a:moveTo>
                  <a:pt x="0" y="0"/>
                </a:moveTo>
                <a:lnTo>
                  <a:pt x="1046" y="1613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2411760" y="5373216"/>
            <a:ext cx="1447800" cy="671513"/>
          </a:xfrm>
          <a:custGeom>
            <a:avLst/>
            <a:gdLst>
              <a:gd name="T0" fmla="*/ 0 w 912"/>
              <a:gd name="T1" fmla="*/ 1066027770 h 423"/>
              <a:gd name="T2" fmla="*/ 2147483647 w 912"/>
              <a:gd name="T3" fmla="*/ 0 h 423"/>
              <a:gd name="T4" fmla="*/ 0 60000 65536"/>
              <a:gd name="T5" fmla="*/ 0 60000 65536"/>
              <a:gd name="T6" fmla="*/ 0 w 912"/>
              <a:gd name="T7" fmla="*/ 0 h 423"/>
              <a:gd name="T8" fmla="*/ 912 w 912"/>
              <a:gd name="T9" fmla="*/ 423 h 42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12" h="423">
                <a:moveTo>
                  <a:pt x="0" y="423"/>
                </a:moveTo>
                <a:lnTo>
                  <a:pt x="912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3886200" y="4708525"/>
            <a:ext cx="854075" cy="1692275"/>
          </a:xfrm>
          <a:custGeom>
            <a:avLst/>
            <a:gdLst>
              <a:gd name="T0" fmla="*/ 0 w 538"/>
              <a:gd name="T1" fmla="*/ 2147483647 h 1066"/>
              <a:gd name="T2" fmla="*/ 1355843844 w 538"/>
              <a:gd name="T3" fmla="*/ 0 h 1066"/>
              <a:gd name="T4" fmla="*/ 0 60000 65536"/>
              <a:gd name="T5" fmla="*/ 0 60000 65536"/>
              <a:gd name="T6" fmla="*/ 0 w 538"/>
              <a:gd name="T7" fmla="*/ 0 h 1066"/>
              <a:gd name="T8" fmla="*/ 538 w 538"/>
              <a:gd name="T9" fmla="*/ 1066 h 106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38" h="1066">
                <a:moveTo>
                  <a:pt x="0" y="1066"/>
                </a:moveTo>
                <a:lnTo>
                  <a:pt x="538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2225675" y="2865438"/>
            <a:ext cx="182563" cy="3184525"/>
          </a:xfrm>
          <a:custGeom>
            <a:avLst/>
            <a:gdLst>
              <a:gd name="T0" fmla="*/ 0 w 115"/>
              <a:gd name="T1" fmla="*/ 0 h 2006"/>
              <a:gd name="T2" fmla="*/ 289819579 w 115"/>
              <a:gd name="T3" fmla="*/ 2147483647 h 2006"/>
              <a:gd name="T4" fmla="*/ 264617954 w 115"/>
              <a:gd name="T5" fmla="*/ 2147483647 h 2006"/>
              <a:gd name="T6" fmla="*/ 0 60000 65536"/>
              <a:gd name="T7" fmla="*/ 0 60000 65536"/>
              <a:gd name="T8" fmla="*/ 0 60000 65536"/>
              <a:gd name="T9" fmla="*/ 0 w 115"/>
              <a:gd name="T10" fmla="*/ 0 h 2006"/>
              <a:gd name="T11" fmla="*/ 115 w 115"/>
              <a:gd name="T12" fmla="*/ 2006 h 200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" h="2006">
                <a:moveTo>
                  <a:pt x="0" y="0"/>
                </a:moveTo>
                <a:lnTo>
                  <a:pt x="115" y="1977"/>
                </a:lnTo>
                <a:lnTo>
                  <a:pt x="105" y="2006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3" name="Freeform 13"/>
          <p:cNvSpPr>
            <a:spLocks/>
          </p:cNvSpPr>
          <p:nvPr/>
        </p:nvSpPr>
        <p:spPr bwMode="auto">
          <a:xfrm>
            <a:off x="1082675" y="5516563"/>
            <a:ext cx="1355725" cy="549275"/>
          </a:xfrm>
          <a:custGeom>
            <a:avLst/>
            <a:gdLst>
              <a:gd name="T0" fmla="*/ 0 w 854"/>
              <a:gd name="T1" fmla="*/ 0 h 346"/>
              <a:gd name="T2" fmla="*/ 2147483647 w 854"/>
              <a:gd name="T3" fmla="*/ 871974152 h 346"/>
              <a:gd name="T4" fmla="*/ 0 60000 65536"/>
              <a:gd name="T5" fmla="*/ 0 60000 65536"/>
              <a:gd name="T6" fmla="*/ 0 w 854"/>
              <a:gd name="T7" fmla="*/ 0 h 346"/>
              <a:gd name="T8" fmla="*/ 854 w 854"/>
              <a:gd name="T9" fmla="*/ 346 h 34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54" h="346">
                <a:moveTo>
                  <a:pt x="0" y="0"/>
                </a:moveTo>
                <a:lnTo>
                  <a:pt x="854" y="346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4" name="Freeform 14"/>
          <p:cNvSpPr>
            <a:spLocks/>
          </p:cNvSpPr>
          <p:nvPr/>
        </p:nvSpPr>
        <p:spPr bwMode="auto">
          <a:xfrm>
            <a:off x="1722438" y="4022725"/>
            <a:ext cx="1233487" cy="1588"/>
          </a:xfrm>
          <a:custGeom>
            <a:avLst/>
            <a:gdLst>
              <a:gd name="T0" fmla="*/ 1958159997 w 777"/>
              <a:gd name="T1" fmla="*/ 0 h 1"/>
              <a:gd name="T2" fmla="*/ 0 w 777"/>
              <a:gd name="T3" fmla="*/ 0 h 1"/>
              <a:gd name="T4" fmla="*/ 0 60000 65536"/>
              <a:gd name="T5" fmla="*/ 0 60000 65536"/>
              <a:gd name="T6" fmla="*/ 0 w 777"/>
              <a:gd name="T7" fmla="*/ 0 h 1"/>
              <a:gd name="T8" fmla="*/ 777 w 777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77" h="1">
                <a:moveTo>
                  <a:pt x="777" y="0"/>
                </a:moveTo>
                <a:lnTo>
                  <a:pt x="0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5" name="Freeform 15"/>
          <p:cNvSpPr>
            <a:spLocks/>
          </p:cNvSpPr>
          <p:nvPr/>
        </p:nvSpPr>
        <p:spPr bwMode="auto">
          <a:xfrm>
            <a:off x="1371600" y="4740275"/>
            <a:ext cx="2073275" cy="44450"/>
          </a:xfrm>
          <a:custGeom>
            <a:avLst/>
            <a:gdLst>
              <a:gd name="T0" fmla="*/ 0 w 1306"/>
              <a:gd name="T1" fmla="*/ 70564381 h 28"/>
              <a:gd name="T2" fmla="*/ 2147483647 w 1306"/>
              <a:gd name="T3" fmla="*/ 0 h 28"/>
              <a:gd name="T4" fmla="*/ 0 60000 65536"/>
              <a:gd name="T5" fmla="*/ 0 60000 65536"/>
              <a:gd name="T6" fmla="*/ 0 w 1306"/>
              <a:gd name="T7" fmla="*/ 0 h 28"/>
              <a:gd name="T8" fmla="*/ 1306 w 1306"/>
              <a:gd name="T9" fmla="*/ 28 h 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06" h="28">
                <a:moveTo>
                  <a:pt x="0" y="28"/>
                </a:moveTo>
                <a:lnTo>
                  <a:pt x="1306" y="0"/>
                </a:lnTo>
              </a:path>
            </a:pathLst>
          </a:cu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6" name="Freeform 16"/>
          <p:cNvSpPr>
            <a:spLocks/>
          </p:cNvSpPr>
          <p:nvPr/>
        </p:nvSpPr>
        <p:spPr bwMode="auto">
          <a:xfrm>
            <a:off x="122238" y="6416675"/>
            <a:ext cx="3748087" cy="30163"/>
          </a:xfrm>
          <a:custGeom>
            <a:avLst/>
            <a:gdLst>
              <a:gd name="T0" fmla="*/ 0 w 2361"/>
              <a:gd name="T1" fmla="*/ 47884549 h 19"/>
              <a:gd name="T2" fmla="*/ 2147483647 w 2361"/>
              <a:gd name="T3" fmla="*/ 0 h 19"/>
              <a:gd name="T4" fmla="*/ 0 60000 65536"/>
              <a:gd name="T5" fmla="*/ 0 60000 65536"/>
              <a:gd name="T6" fmla="*/ 0 w 2361"/>
              <a:gd name="T7" fmla="*/ 0 h 19"/>
              <a:gd name="T8" fmla="*/ 2361 w 2361"/>
              <a:gd name="T9" fmla="*/ 19 h 1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361" h="19">
                <a:moveTo>
                  <a:pt x="0" y="19"/>
                </a:moveTo>
                <a:lnTo>
                  <a:pt x="2361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7" name="Freeform 17"/>
          <p:cNvSpPr>
            <a:spLocks/>
          </p:cNvSpPr>
          <p:nvPr/>
        </p:nvSpPr>
        <p:spPr bwMode="auto">
          <a:xfrm>
            <a:off x="122238" y="4770438"/>
            <a:ext cx="898525" cy="1690687"/>
          </a:xfrm>
          <a:custGeom>
            <a:avLst/>
            <a:gdLst>
              <a:gd name="T0" fmla="*/ 0 w 566"/>
              <a:gd name="T1" fmla="*/ 2147483647 h 1065"/>
              <a:gd name="T2" fmla="*/ 1426408219 w 566"/>
              <a:gd name="T3" fmla="*/ 0 h 1065"/>
              <a:gd name="T4" fmla="*/ 0 60000 65536"/>
              <a:gd name="T5" fmla="*/ 0 60000 65536"/>
              <a:gd name="T6" fmla="*/ 0 w 566"/>
              <a:gd name="T7" fmla="*/ 0 h 1065"/>
              <a:gd name="T8" fmla="*/ 566 w 566"/>
              <a:gd name="T9" fmla="*/ 1065 h 106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6" h="1065">
                <a:moveTo>
                  <a:pt x="0" y="1065"/>
                </a:moveTo>
                <a:lnTo>
                  <a:pt x="56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8" name="Freeform 18"/>
          <p:cNvSpPr>
            <a:spLocks/>
          </p:cNvSpPr>
          <p:nvPr/>
        </p:nvSpPr>
        <p:spPr bwMode="auto">
          <a:xfrm>
            <a:off x="1020763" y="4770438"/>
            <a:ext cx="457200" cy="1587"/>
          </a:xfrm>
          <a:custGeom>
            <a:avLst/>
            <a:gdLst>
              <a:gd name="T0" fmla="*/ 0 w 288"/>
              <a:gd name="T1" fmla="*/ 0 h 1"/>
              <a:gd name="T2" fmla="*/ 725804891 w 288"/>
              <a:gd name="T3" fmla="*/ 0 h 1"/>
              <a:gd name="T4" fmla="*/ 0 60000 65536"/>
              <a:gd name="T5" fmla="*/ 0 60000 65536"/>
              <a:gd name="T6" fmla="*/ 0 w 288"/>
              <a:gd name="T7" fmla="*/ 0 h 1"/>
              <a:gd name="T8" fmla="*/ 288 w 2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8" h="1">
                <a:moveTo>
                  <a:pt x="0" y="0"/>
                </a:moveTo>
                <a:lnTo>
                  <a:pt x="288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9" name="Freeform 19"/>
          <p:cNvSpPr>
            <a:spLocks/>
          </p:cNvSpPr>
          <p:nvPr/>
        </p:nvSpPr>
        <p:spPr bwMode="auto">
          <a:xfrm>
            <a:off x="3413125" y="4724400"/>
            <a:ext cx="1295400" cy="15875"/>
          </a:xfrm>
          <a:custGeom>
            <a:avLst/>
            <a:gdLst>
              <a:gd name="T0" fmla="*/ 0 w 816"/>
              <a:gd name="T1" fmla="*/ 25201559 h 10"/>
              <a:gd name="T2" fmla="*/ 2056447678 w 816"/>
              <a:gd name="T3" fmla="*/ 0 h 10"/>
              <a:gd name="T4" fmla="*/ 0 60000 65536"/>
              <a:gd name="T5" fmla="*/ 0 60000 65536"/>
              <a:gd name="T6" fmla="*/ 0 w 816"/>
              <a:gd name="T7" fmla="*/ 0 h 10"/>
              <a:gd name="T8" fmla="*/ 816 w 816"/>
              <a:gd name="T9" fmla="*/ 10 h 1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16" h="10">
                <a:moveTo>
                  <a:pt x="0" y="10"/>
                </a:moveTo>
                <a:lnTo>
                  <a:pt x="81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1979613" y="594995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/>
              <a:t>D</a:t>
            </a:r>
            <a:endParaRPr lang="ru-RU" sz="2400" b="1" i="1"/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755650" y="544512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/>
              <a:t>С</a:t>
            </a: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1979613" y="2420938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dirty="0"/>
              <a:t>M</a:t>
            </a:r>
            <a:endParaRPr lang="ru-RU" sz="2400" b="1" i="1" dirty="0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2283956" y="4005263"/>
            <a:ext cx="3898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i="1" dirty="0"/>
              <a:t>O</a:t>
            </a:r>
            <a:endParaRPr lang="ru-RU" sz="2400" b="1" i="1" dirty="0"/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1331913" y="36449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/>
              <a:t>E</a:t>
            </a:r>
            <a:endParaRPr lang="ru-RU" sz="2400" b="1" i="1"/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2916238" y="3644900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/>
              <a:t>F</a:t>
            </a:r>
            <a:endParaRPr lang="ru-RU" sz="2400" b="1" i="1"/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3779838" y="5300663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/>
              <a:t>В</a:t>
            </a:r>
          </a:p>
        </p:txBody>
      </p:sp>
      <p:sp>
        <p:nvSpPr>
          <p:cNvPr id="4125" name="Rectangle 3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27" name="Rectangle 35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28" name="Rectangle 37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339752" y="4149080"/>
            <a:ext cx="288032" cy="2880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Freeform 15"/>
          <p:cNvSpPr>
            <a:spLocks/>
          </p:cNvSpPr>
          <p:nvPr/>
        </p:nvSpPr>
        <p:spPr bwMode="auto">
          <a:xfrm>
            <a:off x="1187624" y="5373216"/>
            <a:ext cx="2649339" cy="144016"/>
          </a:xfrm>
          <a:custGeom>
            <a:avLst/>
            <a:gdLst>
              <a:gd name="T0" fmla="*/ 0 w 1306"/>
              <a:gd name="T1" fmla="*/ 70564381 h 28"/>
              <a:gd name="T2" fmla="*/ 2147483647 w 1306"/>
              <a:gd name="T3" fmla="*/ 0 h 28"/>
              <a:gd name="T4" fmla="*/ 0 60000 65536"/>
              <a:gd name="T5" fmla="*/ 0 60000 65536"/>
              <a:gd name="T6" fmla="*/ 0 w 1306"/>
              <a:gd name="T7" fmla="*/ 0 h 28"/>
              <a:gd name="T8" fmla="*/ 1306 w 1306"/>
              <a:gd name="T9" fmla="*/ 28 h 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06" h="28">
                <a:moveTo>
                  <a:pt x="0" y="28"/>
                </a:moveTo>
                <a:lnTo>
                  <a:pt x="1306" y="0"/>
                </a:lnTo>
              </a:path>
            </a:pathLst>
          </a:cu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5076056" y="2348880"/>
            <a:ext cx="37866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скрещивающиеся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Цели занятия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sz="3600" dirty="0" smtClean="0"/>
              <a:t>Введение понятия - скрещивающиеся прямые 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Формирование умения определять  взаимное расположение прямых в пространстве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Построения с применением теоремы о скрещивающихся прямых</a:t>
            </a:r>
          </a:p>
          <a:p>
            <a:pPr marL="514350" indent="-514350">
              <a:buAutoNum type="arabicPeriod"/>
            </a:pPr>
            <a:endParaRPr lang="ru-RU" sz="3600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395536" y="260648"/>
            <a:ext cx="410026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6.</a:t>
            </a:r>
            <a:r>
              <a:rPr lang="ru-RU" sz="3600" dirty="0" smtClean="0">
                <a:solidFill>
                  <a:srgbClr val="FF0000"/>
                </a:solidFill>
              </a:rPr>
              <a:t> Прямая </a:t>
            </a:r>
            <a:r>
              <a:rPr lang="ru-RU" sz="3600" b="1" dirty="0" smtClean="0">
                <a:solidFill>
                  <a:srgbClr val="FF0000"/>
                </a:solidFill>
              </a:rPr>
              <a:t>с </a:t>
            </a:r>
          </a:p>
          <a:p>
            <a:pPr>
              <a:buNone/>
            </a:pPr>
            <a:r>
              <a:rPr lang="ru-RU" sz="3600" dirty="0" smtClean="0"/>
              <a:t>пересекается с </a:t>
            </a:r>
          </a:p>
          <a:p>
            <a:pPr>
              <a:buNone/>
            </a:pPr>
            <a:r>
              <a:rPr lang="ru-RU" sz="3600" dirty="0" smtClean="0"/>
              <a:t> а и </a:t>
            </a:r>
            <a:r>
              <a:rPr lang="el-GR" sz="3600" dirty="0" smtClean="0">
                <a:latin typeface="Calibri"/>
              </a:rPr>
              <a:t>ϐ</a:t>
            </a:r>
            <a:r>
              <a:rPr lang="ru-RU" sz="3600" dirty="0" smtClean="0">
                <a:latin typeface="Calibri"/>
              </a:rPr>
              <a:t>. </a:t>
            </a:r>
          </a:p>
          <a:p>
            <a:pPr>
              <a:buNone/>
            </a:pPr>
            <a:r>
              <a:rPr lang="ru-RU" sz="3600" dirty="0" smtClean="0">
                <a:latin typeface="Calibri"/>
              </a:rPr>
              <a:t>Как располагаются </a:t>
            </a:r>
          </a:p>
          <a:p>
            <a:pPr>
              <a:buNone/>
            </a:pPr>
            <a:r>
              <a:rPr lang="ru-RU" sz="3600" dirty="0" smtClean="0">
                <a:latin typeface="Calibri"/>
              </a:rPr>
              <a:t>прямые а и </a:t>
            </a:r>
            <a:r>
              <a:rPr lang="el-GR" sz="3600" dirty="0" smtClean="0">
                <a:latin typeface="Calibri"/>
              </a:rPr>
              <a:t>ϐ</a:t>
            </a:r>
            <a:r>
              <a:rPr lang="ru-RU" sz="3600" dirty="0" smtClean="0">
                <a:latin typeface="Calibri"/>
              </a:rPr>
              <a:t> ?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Calibri"/>
              </a:rPr>
              <a:t>Ответ:</a:t>
            </a:r>
          </a:p>
          <a:p>
            <a:pPr>
              <a:buNone/>
            </a:pPr>
            <a:r>
              <a:rPr lang="ru-RU" sz="3600" dirty="0" smtClean="0">
                <a:latin typeface="Calibri"/>
              </a:rPr>
              <a:t>параллельные</a:t>
            </a:r>
          </a:p>
          <a:p>
            <a:pPr>
              <a:buNone/>
            </a:pPr>
            <a:r>
              <a:rPr lang="ru-RU" sz="3600" dirty="0" smtClean="0">
                <a:latin typeface="Calibri"/>
              </a:rPr>
              <a:t>пересекающиеся</a:t>
            </a:r>
          </a:p>
          <a:p>
            <a:pPr>
              <a:buNone/>
            </a:pPr>
            <a:r>
              <a:rPr lang="ru-RU" sz="3600" dirty="0" smtClean="0">
                <a:latin typeface="Calibri"/>
              </a:rPr>
              <a:t>скрещивающиеся</a:t>
            </a:r>
            <a:endParaRPr lang="ru-RU" sz="3600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038600" cy="659735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292080" y="692696"/>
            <a:ext cx="2592288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220072" y="1196752"/>
            <a:ext cx="2520280" cy="6480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516216" y="188640"/>
            <a:ext cx="0" cy="23762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724128" y="3140968"/>
            <a:ext cx="2232248" cy="12961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5508104" y="3212976"/>
            <a:ext cx="2160240" cy="11521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732240" y="2492896"/>
            <a:ext cx="0" cy="20162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372200" y="4653136"/>
            <a:ext cx="0" cy="20162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5724128" y="5805264"/>
            <a:ext cx="1368152" cy="7920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5436096" y="4437112"/>
            <a:ext cx="1944216" cy="9361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88640"/>
            <a:ext cx="4244280" cy="59375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7.</a:t>
            </a:r>
            <a:r>
              <a:rPr lang="ru-RU" sz="3600" dirty="0" smtClean="0">
                <a:solidFill>
                  <a:srgbClr val="FF0000"/>
                </a:solidFill>
              </a:rPr>
              <a:t> Прямая </a:t>
            </a:r>
            <a:r>
              <a:rPr lang="ru-RU" sz="3600" b="1" dirty="0" smtClean="0">
                <a:solidFill>
                  <a:srgbClr val="FF0000"/>
                </a:solidFill>
              </a:rPr>
              <a:t>с </a:t>
            </a:r>
          </a:p>
          <a:p>
            <a:pPr>
              <a:buNone/>
            </a:pPr>
            <a:r>
              <a:rPr lang="ru-RU" sz="3600" dirty="0" smtClean="0"/>
              <a:t>пересекает прямую </a:t>
            </a:r>
          </a:p>
          <a:p>
            <a:pPr>
              <a:buNone/>
            </a:pPr>
            <a:r>
              <a:rPr lang="ru-RU" sz="3600" dirty="0" smtClean="0"/>
              <a:t>а и а </a:t>
            </a:r>
            <a:r>
              <a:rPr lang="en-US" sz="3600" dirty="0" smtClean="0">
                <a:latin typeface="Calibri"/>
              </a:rPr>
              <a:t>ǁ</a:t>
            </a:r>
            <a:r>
              <a:rPr lang="ru-RU" sz="3600" dirty="0" smtClean="0">
                <a:latin typeface="Calibri"/>
              </a:rPr>
              <a:t> в.</a:t>
            </a:r>
          </a:p>
          <a:p>
            <a:pPr>
              <a:buNone/>
            </a:pPr>
            <a:r>
              <a:rPr lang="ru-RU" sz="3600" dirty="0" smtClean="0">
                <a:latin typeface="Calibri"/>
              </a:rPr>
              <a:t>Как располагаются </a:t>
            </a:r>
          </a:p>
          <a:p>
            <a:pPr>
              <a:buNone/>
            </a:pPr>
            <a:r>
              <a:rPr lang="ru-RU" sz="3600" dirty="0" smtClean="0">
                <a:latin typeface="Calibri"/>
              </a:rPr>
              <a:t>прямые с и в?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Calibri"/>
              </a:rPr>
              <a:t>Ответ: </a:t>
            </a:r>
          </a:p>
          <a:p>
            <a:pPr>
              <a:buNone/>
            </a:pPr>
            <a:r>
              <a:rPr lang="ru-RU" sz="3600" dirty="0" smtClean="0">
                <a:latin typeface="Calibri"/>
              </a:rPr>
              <a:t>пересекаются</a:t>
            </a:r>
          </a:p>
          <a:p>
            <a:pPr>
              <a:buNone/>
            </a:pPr>
            <a:r>
              <a:rPr lang="ru-RU" sz="3600" dirty="0" smtClean="0">
                <a:latin typeface="Calibri"/>
              </a:rPr>
              <a:t>скрещиваются</a:t>
            </a: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76056" y="260648"/>
            <a:ext cx="3678560" cy="5966123"/>
          </a:xfrm>
        </p:spPr>
        <p:txBody>
          <a:bodyPr/>
          <a:lstStyle/>
          <a:p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444208" y="620688"/>
            <a:ext cx="0" cy="28083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580112" y="1124744"/>
            <a:ext cx="2160240" cy="7920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580112" y="1988840"/>
            <a:ext cx="2088232" cy="720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804248" y="3789040"/>
            <a:ext cx="0" cy="20882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5868144" y="3933056"/>
            <a:ext cx="1800200" cy="7920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372200" y="5085184"/>
            <a:ext cx="1512168" cy="10081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Продолжите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1.Узнали, какие прямые называются …..</a:t>
            </a:r>
          </a:p>
          <a:p>
            <a:pPr>
              <a:buNone/>
            </a:pPr>
            <a:r>
              <a:rPr lang="ru-RU" sz="3600" dirty="0" smtClean="0"/>
              <a:t>2. Случаи взаимного расположения двух прямых в пространстве бывают……..</a:t>
            </a:r>
          </a:p>
          <a:p>
            <a:pPr>
              <a:buNone/>
            </a:pPr>
            <a:r>
              <a:rPr lang="ru-RU" sz="3600" dirty="0" smtClean="0"/>
              <a:t>3. Через </a:t>
            </a:r>
            <a:r>
              <a:rPr lang="ru-RU" sz="3600" dirty="0" smtClean="0"/>
              <a:t>каждую из двух </a:t>
            </a:r>
            <a:r>
              <a:rPr lang="ru-RU" sz="3600" dirty="0" err="1" smtClean="0"/>
              <a:t>скрещиваю-щихся</a:t>
            </a:r>
            <a:r>
              <a:rPr lang="ru-RU" sz="3600" dirty="0" smtClean="0"/>
              <a:t> прямых………………………………..</a:t>
            </a:r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Я согласен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Могу определить взаимное расположение прямых в пространстве</a:t>
            </a:r>
          </a:p>
          <a:p>
            <a:r>
              <a:rPr lang="ru-RU" sz="4000" dirty="0" smtClean="0"/>
              <a:t>Могу перечислить прямые параллельные, пересекающиеся, скрещивающиеся с данной прямой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Домашнее задание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Выучить определение </a:t>
            </a:r>
            <a:r>
              <a:rPr lang="ru-RU" dirty="0" smtClean="0"/>
              <a:t>скрещивающихся </a:t>
            </a:r>
            <a:r>
              <a:rPr lang="ru-RU" dirty="0" smtClean="0"/>
              <a:t>прямых, признак </a:t>
            </a:r>
            <a:r>
              <a:rPr lang="ru-RU" dirty="0" smtClean="0"/>
              <a:t>скрещивающихся </a:t>
            </a:r>
            <a:r>
              <a:rPr lang="ru-RU" dirty="0" smtClean="0"/>
              <a:t>прямых, теорему </a:t>
            </a:r>
            <a:r>
              <a:rPr lang="ru-RU" dirty="0" smtClean="0"/>
              <a:t>о скрещивающихся </a:t>
            </a:r>
            <a:r>
              <a:rPr lang="ru-RU" dirty="0" smtClean="0"/>
              <a:t>прямых</a:t>
            </a:r>
          </a:p>
          <a:p>
            <a:pPr marL="514350" indent="-514350">
              <a:buNone/>
            </a:pPr>
            <a:r>
              <a:rPr lang="ru-RU" dirty="0" smtClean="0"/>
              <a:t>2. Знать взаимное </a:t>
            </a:r>
            <a:r>
              <a:rPr lang="ru-RU" dirty="0" smtClean="0"/>
              <a:t>расположение двух прямых в пространстве</a:t>
            </a:r>
          </a:p>
          <a:p>
            <a:pPr marL="514350" indent="-514350">
              <a:buNone/>
            </a:pPr>
            <a:r>
              <a:rPr lang="ru-RU" dirty="0" smtClean="0"/>
              <a:t>3. </a:t>
            </a:r>
            <a:r>
              <a:rPr lang="ru-RU" smtClean="0"/>
              <a:t>Решить №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План занятия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ru-RU" sz="3600" dirty="0" smtClean="0"/>
              <a:t>Определение скрещивающихся прямых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Взаимное расположение двух прямых в пространстве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Признак скрещивающихся прямых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Теорема о скрещивающихся прямых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Решение заданий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Ответы на вопросы</a:t>
            </a:r>
          </a:p>
          <a:p>
            <a:pPr marL="514350" indent="-514350">
              <a:buAutoNum type="arabicPeriod"/>
            </a:pPr>
            <a:endParaRPr lang="ru-RU" sz="3600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ЧДСТ\Desktop\Без названия (1)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9512" y="1556792"/>
            <a:ext cx="4308827" cy="4968551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211960" y="692696"/>
            <a:ext cx="4474840" cy="5433467"/>
          </a:xfrm>
        </p:spPr>
        <p:txBody>
          <a:bodyPr/>
          <a:lstStyle/>
          <a:p>
            <a:pPr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Рассмотрим прямые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en-US" sz="3600" dirty="0" smtClean="0"/>
              <a:t>DD</a:t>
            </a:r>
            <a:r>
              <a:rPr lang="en-US" sz="3600" dirty="0" smtClean="0">
                <a:latin typeface="Calibri"/>
              </a:rPr>
              <a:t>₁</a:t>
            </a:r>
            <a:r>
              <a:rPr lang="en-US" sz="3600" dirty="0" smtClean="0"/>
              <a:t> </a:t>
            </a:r>
            <a:r>
              <a:rPr lang="ru-RU" sz="3600" dirty="0" smtClean="0"/>
              <a:t>и А</a:t>
            </a:r>
            <a:r>
              <a:rPr lang="ru-RU" sz="3600" dirty="0" smtClean="0">
                <a:latin typeface="Calibri"/>
              </a:rPr>
              <a:t>₁</a:t>
            </a:r>
            <a:r>
              <a:rPr lang="en-US" sz="3600" dirty="0" smtClean="0"/>
              <a:t>B</a:t>
            </a:r>
            <a:r>
              <a:rPr lang="en-US" sz="3600" dirty="0" smtClean="0">
                <a:latin typeface="Calibri"/>
              </a:rPr>
              <a:t>₁</a:t>
            </a:r>
            <a:endParaRPr lang="ru-RU" sz="3600" dirty="0" smtClean="0">
              <a:latin typeface="Calibri"/>
            </a:endParaRPr>
          </a:p>
          <a:p>
            <a:pPr>
              <a:buNone/>
            </a:pPr>
            <a:r>
              <a:rPr lang="ru-RU" sz="3600" dirty="0" smtClean="0">
                <a:solidFill>
                  <a:srgbClr val="FF0000"/>
                </a:solidFill>
                <a:latin typeface="Calibri"/>
              </a:rPr>
              <a:t>Вопросы:</a:t>
            </a:r>
          </a:p>
          <a:p>
            <a:pPr>
              <a:buNone/>
            </a:pPr>
            <a:r>
              <a:rPr lang="ru-RU" sz="3600" dirty="0" smtClean="0"/>
              <a:t>1. Прямые лежат в одной плоскости?</a:t>
            </a:r>
          </a:p>
          <a:p>
            <a:pPr>
              <a:buNone/>
            </a:pPr>
            <a:r>
              <a:rPr lang="ru-RU" sz="3600" dirty="0" smtClean="0"/>
              <a:t>2. Данные прямые пересекаются?</a:t>
            </a:r>
          </a:p>
          <a:p>
            <a:pPr>
              <a:buNone/>
            </a:pPr>
            <a:endParaRPr lang="ru-RU" sz="3600" dirty="0" smtClean="0">
              <a:latin typeface="Calibri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683568" y="2060848"/>
            <a:ext cx="648072" cy="9361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275856" y="2996952"/>
            <a:ext cx="0" cy="27363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Определение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Две прямые называются </a:t>
            </a:r>
          </a:p>
          <a:p>
            <a:pPr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скрещивающимися</a:t>
            </a:r>
            <a:r>
              <a:rPr lang="ru-RU" sz="4000" dirty="0" smtClean="0"/>
              <a:t>, если они не </a:t>
            </a:r>
          </a:p>
          <a:p>
            <a:pPr>
              <a:lnSpc>
                <a:spcPct val="150000"/>
              </a:lnSpc>
              <a:buNone/>
            </a:pPr>
            <a:r>
              <a:rPr lang="ru-RU" sz="4000" dirty="0" smtClean="0"/>
              <a:t>лежат в одной плоскости и не </a:t>
            </a:r>
          </a:p>
          <a:p>
            <a:pPr>
              <a:lnSpc>
                <a:spcPct val="150000"/>
              </a:lnSpc>
              <a:buNone/>
            </a:pPr>
            <a:r>
              <a:rPr lang="ru-RU" sz="4000" dirty="0" smtClean="0"/>
              <a:t>пересекаются.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5" descr="Орех"/>
          <p:cNvSpPr>
            <a:spLocks/>
          </p:cNvSpPr>
          <p:nvPr/>
        </p:nvSpPr>
        <p:spPr bwMode="auto">
          <a:xfrm>
            <a:off x="1600200" y="2819400"/>
            <a:ext cx="7391400" cy="1828800"/>
          </a:xfrm>
          <a:custGeom>
            <a:avLst/>
            <a:gdLst>
              <a:gd name="T0" fmla="*/ 0 w 4656"/>
              <a:gd name="T1" fmla="*/ 2147483647 h 1152"/>
              <a:gd name="T2" fmla="*/ 0 w 4656"/>
              <a:gd name="T3" fmla="*/ 2147483647 h 1152"/>
              <a:gd name="T4" fmla="*/ 2147483647 w 4656"/>
              <a:gd name="T5" fmla="*/ 2147483647 h 1152"/>
              <a:gd name="T6" fmla="*/ 2147483647 w 4656"/>
              <a:gd name="T7" fmla="*/ 0 h 1152"/>
              <a:gd name="T8" fmla="*/ 2147483647 w 4656"/>
              <a:gd name="T9" fmla="*/ 2147483647 h 1152"/>
              <a:gd name="T10" fmla="*/ 2147483647 w 4656"/>
              <a:gd name="T11" fmla="*/ 2147483647 h 11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656"/>
              <a:gd name="T19" fmla="*/ 0 h 1152"/>
              <a:gd name="T20" fmla="*/ 4656 w 4656"/>
              <a:gd name="T21" fmla="*/ 1152 h 115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656" h="1152">
                <a:moveTo>
                  <a:pt x="0" y="1152"/>
                </a:moveTo>
                <a:lnTo>
                  <a:pt x="0" y="288"/>
                </a:lnTo>
                <a:lnTo>
                  <a:pt x="1824" y="96"/>
                </a:lnTo>
                <a:lnTo>
                  <a:pt x="4416" y="0"/>
                </a:lnTo>
                <a:lnTo>
                  <a:pt x="4416" y="960"/>
                </a:lnTo>
                <a:lnTo>
                  <a:pt x="4656" y="912"/>
                </a:lnTo>
              </a:path>
            </a:pathLst>
          </a:cu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114"/>
          <p:cNvGrpSpPr>
            <a:grpSpLocks/>
          </p:cNvGrpSpPr>
          <p:nvPr/>
        </p:nvGrpSpPr>
        <p:grpSpPr bwMode="auto">
          <a:xfrm rot="-280557">
            <a:off x="3673475" y="1966913"/>
            <a:ext cx="3167063" cy="936625"/>
            <a:chOff x="2200" y="2069"/>
            <a:chExt cx="1995" cy="590"/>
          </a:xfrm>
        </p:grpSpPr>
        <p:grpSp>
          <p:nvGrpSpPr>
            <p:cNvPr id="3" name="Group 115"/>
            <p:cNvGrpSpPr>
              <a:grpSpLocks/>
            </p:cNvGrpSpPr>
            <p:nvPr/>
          </p:nvGrpSpPr>
          <p:grpSpPr bwMode="auto">
            <a:xfrm>
              <a:off x="2200" y="2069"/>
              <a:ext cx="1995" cy="590"/>
              <a:chOff x="884" y="1633"/>
              <a:chExt cx="2177" cy="663"/>
            </a:xfrm>
          </p:grpSpPr>
          <p:sp>
            <p:nvSpPr>
              <p:cNvPr id="6267" name="AutoShape 116"/>
              <p:cNvSpPr>
                <a:spLocks noChangeAspect="1" noChangeArrowheads="1" noTextEdit="1"/>
              </p:cNvSpPr>
              <p:nvPr/>
            </p:nvSpPr>
            <p:spPr bwMode="auto">
              <a:xfrm>
                <a:off x="895" y="1633"/>
                <a:ext cx="2166" cy="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68" name="Freeform 117"/>
              <p:cNvSpPr>
                <a:spLocks noEditPoints="1"/>
              </p:cNvSpPr>
              <p:nvPr/>
            </p:nvSpPr>
            <p:spPr bwMode="auto">
              <a:xfrm>
                <a:off x="994" y="1659"/>
                <a:ext cx="2044" cy="611"/>
              </a:xfrm>
              <a:custGeom>
                <a:avLst/>
                <a:gdLst>
                  <a:gd name="T0" fmla="*/ 961 w 2468"/>
                  <a:gd name="T1" fmla="*/ 455 h 640"/>
                  <a:gd name="T2" fmla="*/ 996 w 2468"/>
                  <a:gd name="T3" fmla="*/ 469 h 640"/>
                  <a:gd name="T4" fmla="*/ 961 w 2468"/>
                  <a:gd name="T5" fmla="*/ 519 h 640"/>
                  <a:gd name="T6" fmla="*/ 928 w 2468"/>
                  <a:gd name="T7" fmla="*/ 455 h 640"/>
                  <a:gd name="T8" fmla="*/ 822 w 2468"/>
                  <a:gd name="T9" fmla="*/ 455 h 640"/>
                  <a:gd name="T10" fmla="*/ 857 w 2468"/>
                  <a:gd name="T11" fmla="*/ 469 h 640"/>
                  <a:gd name="T12" fmla="*/ 788 w 2468"/>
                  <a:gd name="T13" fmla="*/ 469 h 640"/>
                  <a:gd name="T14" fmla="*/ 190 w 2468"/>
                  <a:gd name="T15" fmla="*/ 455 h 640"/>
                  <a:gd name="T16" fmla="*/ 239 w 2468"/>
                  <a:gd name="T17" fmla="*/ 422 h 640"/>
                  <a:gd name="T18" fmla="*/ 224 w 2468"/>
                  <a:gd name="T19" fmla="*/ 519 h 640"/>
                  <a:gd name="T20" fmla="*/ 190 w 2468"/>
                  <a:gd name="T21" fmla="*/ 455 h 640"/>
                  <a:gd name="T22" fmla="*/ 79 w 2468"/>
                  <a:gd name="T23" fmla="*/ 455 h 640"/>
                  <a:gd name="T24" fmla="*/ 121 w 2468"/>
                  <a:gd name="T25" fmla="*/ 469 h 640"/>
                  <a:gd name="T26" fmla="*/ 51 w 2468"/>
                  <a:gd name="T27" fmla="*/ 469 h 640"/>
                  <a:gd name="T28" fmla="*/ 146 w 2468"/>
                  <a:gd name="T29" fmla="*/ 455 h 640"/>
                  <a:gd name="T30" fmla="*/ 164 w 2468"/>
                  <a:gd name="T31" fmla="*/ 469 h 640"/>
                  <a:gd name="T32" fmla="*/ 286 w 2468"/>
                  <a:gd name="T33" fmla="*/ 469 h 640"/>
                  <a:gd name="T34" fmla="*/ 256 w 2468"/>
                  <a:gd name="T35" fmla="*/ 392 h 640"/>
                  <a:gd name="T36" fmla="*/ 676 w 2468"/>
                  <a:gd name="T37" fmla="*/ 355 h 640"/>
                  <a:gd name="T38" fmla="*/ 864 w 2468"/>
                  <a:gd name="T39" fmla="*/ 368 h 640"/>
                  <a:gd name="T40" fmla="*/ 918 w 2468"/>
                  <a:gd name="T41" fmla="*/ 355 h 640"/>
                  <a:gd name="T42" fmla="*/ 964 w 2468"/>
                  <a:gd name="T43" fmla="*/ 342 h 640"/>
                  <a:gd name="T44" fmla="*/ 18 w 2468"/>
                  <a:gd name="T45" fmla="*/ 392 h 640"/>
                  <a:gd name="T46" fmla="*/ 26 w 2468"/>
                  <a:gd name="T47" fmla="*/ 469 h 640"/>
                  <a:gd name="T48" fmla="*/ 147 w 2468"/>
                  <a:gd name="T49" fmla="*/ 469 h 640"/>
                  <a:gd name="T50" fmla="*/ 146 w 2468"/>
                  <a:gd name="T51" fmla="*/ 455 h 640"/>
                  <a:gd name="T52" fmla="*/ 1333 w 2468"/>
                  <a:gd name="T53" fmla="*/ 443 h 640"/>
                  <a:gd name="T54" fmla="*/ 1303 w 2468"/>
                  <a:gd name="T55" fmla="*/ 519 h 640"/>
                  <a:gd name="T56" fmla="*/ 1272 w 2468"/>
                  <a:gd name="T57" fmla="*/ 443 h 640"/>
                  <a:gd name="T58" fmla="*/ 1367 w 2468"/>
                  <a:gd name="T59" fmla="*/ 443 h 640"/>
                  <a:gd name="T60" fmla="*/ 1385 w 2468"/>
                  <a:gd name="T61" fmla="*/ 494 h 640"/>
                  <a:gd name="T62" fmla="*/ 1402 w 2468"/>
                  <a:gd name="T63" fmla="*/ 481 h 640"/>
                  <a:gd name="T64" fmla="*/ 1394 w 2468"/>
                  <a:gd name="T65" fmla="*/ 279 h 640"/>
                  <a:gd name="T66" fmla="*/ 1255 w 2468"/>
                  <a:gd name="T67" fmla="*/ 228 h 640"/>
                  <a:gd name="T68" fmla="*/ 1073 w 2468"/>
                  <a:gd name="T69" fmla="*/ 89 h 640"/>
                  <a:gd name="T70" fmla="*/ 1064 w 2468"/>
                  <a:gd name="T71" fmla="*/ 202 h 640"/>
                  <a:gd name="T72" fmla="*/ 1048 w 2468"/>
                  <a:gd name="T73" fmla="*/ 0 h 640"/>
                  <a:gd name="T74" fmla="*/ 1039 w 2468"/>
                  <a:gd name="T75" fmla="*/ 202 h 640"/>
                  <a:gd name="T76" fmla="*/ 745 w 2468"/>
                  <a:gd name="T77" fmla="*/ 368 h 640"/>
                  <a:gd name="T78" fmla="*/ 773 w 2468"/>
                  <a:gd name="T79" fmla="*/ 417 h 640"/>
                  <a:gd name="T80" fmla="*/ 822 w 2468"/>
                  <a:gd name="T81" fmla="*/ 557 h 640"/>
                  <a:gd name="T82" fmla="*/ 884 w 2468"/>
                  <a:gd name="T83" fmla="*/ 469 h 640"/>
                  <a:gd name="T84" fmla="*/ 883 w 2468"/>
                  <a:gd name="T85" fmla="*/ 455 h 640"/>
                  <a:gd name="T86" fmla="*/ 900 w 2468"/>
                  <a:gd name="T87" fmla="*/ 469 h 640"/>
                  <a:gd name="T88" fmla="*/ 1021 w 2468"/>
                  <a:gd name="T89" fmla="*/ 469 h 640"/>
                  <a:gd name="T90" fmla="*/ 1010 w 2468"/>
                  <a:gd name="T91" fmla="*/ 417 h 640"/>
                  <a:gd name="T92" fmla="*/ 1030 w 2468"/>
                  <a:gd name="T93" fmla="*/ 417 h 640"/>
                  <a:gd name="T94" fmla="*/ 1056 w 2468"/>
                  <a:gd name="T95" fmla="*/ 443 h 640"/>
                  <a:gd name="T96" fmla="*/ 1164 w 2468"/>
                  <a:gd name="T97" fmla="*/ 494 h 640"/>
                  <a:gd name="T98" fmla="*/ 1229 w 2468"/>
                  <a:gd name="T99" fmla="*/ 474 h 640"/>
                  <a:gd name="T100" fmla="*/ 1245 w 2468"/>
                  <a:gd name="T101" fmla="*/ 443 h 640"/>
                  <a:gd name="T102" fmla="*/ 1303 w 2468"/>
                  <a:gd name="T103" fmla="*/ 557 h 640"/>
                  <a:gd name="T104" fmla="*/ 1363 w 2468"/>
                  <a:gd name="T105" fmla="*/ 469 h 64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68"/>
                  <a:gd name="T160" fmla="*/ 0 h 640"/>
                  <a:gd name="T161" fmla="*/ 2468 w 2468"/>
                  <a:gd name="T162" fmla="*/ 640 h 640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68" h="640">
                    <a:moveTo>
                      <a:pt x="1633" y="524"/>
                    </a:moveTo>
                    <a:lnTo>
                      <a:pt x="1692" y="524"/>
                    </a:lnTo>
                    <a:lnTo>
                      <a:pt x="1692" y="480"/>
                    </a:lnTo>
                    <a:cubicBezTo>
                      <a:pt x="1725" y="480"/>
                      <a:pt x="1753" y="506"/>
                      <a:pt x="1753" y="538"/>
                    </a:cubicBezTo>
                    <a:cubicBezTo>
                      <a:pt x="1753" y="538"/>
                      <a:pt x="1753" y="538"/>
                      <a:pt x="1753" y="538"/>
                    </a:cubicBezTo>
                    <a:cubicBezTo>
                      <a:pt x="1753" y="571"/>
                      <a:pt x="1725" y="597"/>
                      <a:pt x="1692" y="597"/>
                    </a:cubicBezTo>
                    <a:cubicBezTo>
                      <a:pt x="1658" y="597"/>
                      <a:pt x="1631" y="571"/>
                      <a:pt x="1631" y="538"/>
                    </a:cubicBezTo>
                    <a:cubicBezTo>
                      <a:pt x="1631" y="534"/>
                      <a:pt x="1631" y="529"/>
                      <a:pt x="1633" y="524"/>
                    </a:cubicBezTo>
                    <a:close/>
                    <a:moveTo>
                      <a:pt x="1448" y="480"/>
                    </a:moveTo>
                    <a:lnTo>
                      <a:pt x="1448" y="524"/>
                    </a:lnTo>
                    <a:lnTo>
                      <a:pt x="1507" y="524"/>
                    </a:lnTo>
                    <a:cubicBezTo>
                      <a:pt x="1508" y="529"/>
                      <a:pt x="1509" y="534"/>
                      <a:pt x="1509" y="538"/>
                    </a:cubicBezTo>
                    <a:cubicBezTo>
                      <a:pt x="1509" y="571"/>
                      <a:pt x="1482" y="597"/>
                      <a:pt x="1448" y="597"/>
                    </a:cubicBezTo>
                    <a:cubicBezTo>
                      <a:pt x="1414" y="597"/>
                      <a:pt x="1387" y="571"/>
                      <a:pt x="1387" y="538"/>
                    </a:cubicBezTo>
                    <a:cubicBezTo>
                      <a:pt x="1387" y="506"/>
                      <a:pt x="1414" y="480"/>
                      <a:pt x="1448" y="480"/>
                    </a:cubicBezTo>
                    <a:close/>
                    <a:moveTo>
                      <a:pt x="336" y="524"/>
                    </a:moveTo>
                    <a:lnTo>
                      <a:pt x="420" y="524"/>
                    </a:lnTo>
                    <a:lnTo>
                      <a:pt x="420" y="485"/>
                    </a:lnTo>
                    <a:cubicBezTo>
                      <a:pt x="442" y="495"/>
                      <a:pt x="456" y="516"/>
                      <a:pt x="456" y="538"/>
                    </a:cubicBezTo>
                    <a:cubicBezTo>
                      <a:pt x="456" y="571"/>
                      <a:pt x="429" y="597"/>
                      <a:pt x="395" y="597"/>
                    </a:cubicBezTo>
                    <a:cubicBezTo>
                      <a:pt x="361" y="597"/>
                      <a:pt x="334" y="571"/>
                      <a:pt x="334" y="538"/>
                    </a:cubicBezTo>
                    <a:cubicBezTo>
                      <a:pt x="334" y="534"/>
                      <a:pt x="335" y="529"/>
                      <a:pt x="336" y="524"/>
                    </a:cubicBezTo>
                    <a:close/>
                    <a:moveTo>
                      <a:pt x="139" y="482"/>
                    </a:moveTo>
                    <a:lnTo>
                      <a:pt x="139" y="524"/>
                    </a:lnTo>
                    <a:lnTo>
                      <a:pt x="210" y="524"/>
                    </a:lnTo>
                    <a:cubicBezTo>
                      <a:pt x="212" y="529"/>
                      <a:pt x="212" y="534"/>
                      <a:pt x="212" y="538"/>
                    </a:cubicBezTo>
                    <a:cubicBezTo>
                      <a:pt x="212" y="571"/>
                      <a:pt x="185" y="597"/>
                      <a:pt x="151" y="597"/>
                    </a:cubicBezTo>
                    <a:cubicBezTo>
                      <a:pt x="118" y="597"/>
                      <a:pt x="91" y="571"/>
                      <a:pt x="91" y="538"/>
                    </a:cubicBezTo>
                    <a:cubicBezTo>
                      <a:pt x="91" y="511"/>
                      <a:pt x="111" y="487"/>
                      <a:pt x="139" y="482"/>
                    </a:cubicBezTo>
                    <a:close/>
                    <a:moveTo>
                      <a:pt x="257" y="524"/>
                    </a:moveTo>
                    <a:lnTo>
                      <a:pt x="290" y="524"/>
                    </a:lnTo>
                    <a:cubicBezTo>
                      <a:pt x="289" y="529"/>
                      <a:pt x="289" y="534"/>
                      <a:pt x="289" y="538"/>
                    </a:cubicBezTo>
                    <a:cubicBezTo>
                      <a:pt x="289" y="595"/>
                      <a:pt x="336" y="640"/>
                      <a:pt x="395" y="640"/>
                    </a:cubicBezTo>
                    <a:cubicBezTo>
                      <a:pt x="454" y="640"/>
                      <a:pt x="502" y="595"/>
                      <a:pt x="502" y="538"/>
                    </a:cubicBezTo>
                    <a:cubicBezTo>
                      <a:pt x="502" y="538"/>
                      <a:pt x="502" y="538"/>
                      <a:pt x="502" y="538"/>
                    </a:cubicBezTo>
                    <a:cubicBezTo>
                      <a:pt x="502" y="503"/>
                      <a:pt x="482" y="470"/>
                      <a:pt x="450" y="451"/>
                    </a:cubicBezTo>
                    <a:lnTo>
                      <a:pt x="1128" y="451"/>
                    </a:lnTo>
                    <a:lnTo>
                      <a:pt x="1189" y="408"/>
                    </a:lnTo>
                    <a:lnTo>
                      <a:pt x="1520" y="408"/>
                    </a:lnTo>
                    <a:lnTo>
                      <a:pt x="1520" y="422"/>
                    </a:lnTo>
                    <a:lnTo>
                      <a:pt x="1616" y="422"/>
                    </a:lnTo>
                    <a:lnTo>
                      <a:pt x="1616" y="408"/>
                    </a:lnTo>
                    <a:lnTo>
                      <a:pt x="1676" y="408"/>
                    </a:lnTo>
                    <a:lnTo>
                      <a:pt x="1696" y="393"/>
                    </a:lnTo>
                    <a:lnTo>
                      <a:pt x="0" y="393"/>
                    </a:lnTo>
                    <a:lnTo>
                      <a:pt x="32" y="451"/>
                    </a:lnTo>
                    <a:lnTo>
                      <a:pt x="97" y="451"/>
                    </a:lnTo>
                    <a:cubicBezTo>
                      <a:pt x="65" y="470"/>
                      <a:pt x="45" y="503"/>
                      <a:pt x="45" y="538"/>
                    </a:cubicBezTo>
                    <a:cubicBezTo>
                      <a:pt x="45" y="595"/>
                      <a:pt x="93" y="640"/>
                      <a:pt x="151" y="640"/>
                    </a:cubicBezTo>
                    <a:cubicBezTo>
                      <a:pt x="210" y="640"/>
                      <a:pt x="258" y="595"/>
                      <a:pt x="258" y="538"/>
                    </a:cubicBezTo>
                    <a:cubicBezTo>
                      <a:pt x="258" y="538"/>
                      <a:pt x="258" y="538"/>
                      <a:pt x="258" y="538"/>
                    </a:cubicBezTo>
                    <a:cubicBezTo>
                      <a:pt x="258" y="534"/>
                      <a:pt x="258" y="529"/>
                      <a:pt x="257" y="524"/>
                    </a:cubicBezTo>
                    <a:close/>
                    <a:moveTo>
                      <a:pt x="2240" y="509"/>
                    </a:moveTo>
                    <a:lnTo>
                      <a:pt x="2346" y="509"/>
                    </a:lnTo>
                    <a:cubicBezTo>
                      <a:pt x="2351" y="518"/>
                      <a:pt x="2354" y="528"/>
                      <a:pt x="2354" y="538"/>
                    </a:cubicBezTo>
                    <a:cubicBezTo>
                      <a:pt x="2354" y="571"/>
                      <a:pt x="2327" y="597"/>
                      <a:pt x="2293" y="597"/>
                    </a:cubicBezTo>
                    <a:cubicBezTo>
                      <a:pt x="2260" y="597"/>
                      <a:pt x="2232" y="571"/>
                      <a:pt x="2232" y="538"/>
                    </a:cubicBezTo>
                    <a:cubicBezTo>
                      <a:pt x="2232" y="528"/>
                      <a:pt x="2235" y="518"/>
                      <a:pt x="2240" y="509"/>
                    </a:cubicBezTo>
                    <a:close/>
                    <a:moveTo>
                      <a:pt x="2395" y="509"/>
                    </a:moveTo>
                    <a:lnTo>
                      <a:pt x="2407" y="509"/>
                    </a:lnTo>
                    <a:lnTo>
                      <a:pt x="2423" y="568"/>
                    </a:lnTo>
                    <a:lnTo>
                      <a:pt x="2438" y="568"/>
                    </a:lnTo>
                    <a:lnTo>
                      <a:pt x="2438" y="553"/>
                    </a:lnTo>
                    <a:lnTo>
                      <a:pt x="2468" y="553"/>
                    </a:lnTo>
                    <a:lnTo>
                      <a:pt x="2468" y="320"/>
                    </a:lnTo>
                    <a:lnTo>
                      <a:pt x="2453" y="320"/>
                    </a:lnTo>
                    <a:lnTo>
                      <a:pt x="2438" y="277"/>
                    </a:lnTo>
                    <a:lnTo>
                      <a:pt x="2209" y="262"/>
                    </a:lnTo>
                    <a:lnTo>
                      <a:pt x="2133" y="102"/>
                    </a:lnTo>
                    <a:lnTo>
                      <a:pt x="1890" y="102"/>
                    </a:lnTo>
                    <a:lnTo>
                      <a:pt x="1890" y="233"/>
                    </a:lnTo>
                    <a:lnTo>
                      <a:pt x="1874" y="233"/>
                    </a:lnTo>
                    <a:lnTo>
                      <a:pt x="1874" y="0"/>
                    </a:lnTo>
                    <a:lnTo>
                      <a:pt x="1844" y="0"/>
                    </a:lnTo>
                    <a:lnTo>
                      <a:pt x="1844" y="233"/>
                    </a:lnTo>
                    <a:lnTo>
                      <a:pt x="1829" y="233"/>
                    </a:lnTo>
                    <a:lnTo>
                      <a:pt x="1829" y="422"/>
                    </a:lnTo>
                    <a:lnTo>
                      <a:pt x="1311" y="422"/>
                    </a:lnTo>
                    <a:lnTo>
                      <a:pt x="1326" y="480"/>
                    </a:lnTo>
                    <a:lnTo>
                      <a:pt x="1361" y="480"/>
                    </a:lnTo>
                    <a:cubicBezTo>
                      <a:pt x="1348" y="497"/>
                      <a:pt x="1342" y="518"/>
                      <a:pt x="1342" y="538"/>
                    </a:cubicBezTo>
                    <a:cubicBezTo>
                      <a:pt x="1342" y="595"/>
                      <a:pt x="1389" y="640"/>
                      <a:pt x="1448" y="640"/>
                    </a:cubicBezTo>
                    <a:cubicBezTo>
                      <a:pt x="1507" y="640"/>
                      <a:pt x="1555" y="595"/>
                      <a:pt x="1555" y="538"/>
                    </a:cubicBezTo>
                    <a:cubicBezTo>
                      <a:pt x="1555" y="538"/>
                      <a:pt x="1555" y="538"/>
                      <a:pt x="1555" y="538"/>
                    </a:cubicBezTo>
                    <a:cubicBezTo>
                      <a:pt x="1555" y="534"/>
                      <a:pt x="1554" y="529"/>
                      <a:pt x="1554" y="524"/>
                    </a:cubicBezTo>
                    <a:lnTo>
                      <a:pt x="1586" y="524"/>
                    </a:lnTo>
                    <a:cubicBezTo>
                      <a:pt x="1586" y="529"/>
                      <a:pt x="1585" y="534"/>
                      <a:pt x="1585" y="538"/>
                    </a:cubicBezTo>
                    <a:cubicBezTo>
                      <a:pt x="1585" y="595"/>
                      <a:pt x="1633" y="640"/>
                      <a:pt x="1692" y="640"/>
                    </a:cubicBezTo>
                    <a:cubicBezTo>
                      <a:pt x="1751" y="640"/>
                      <a:pt x="1798" y="595"/>
                      <a:pt x="1798" y="538"/>
                    </a:cubicBezTo>
                    <a:cubicBezTo>
                      <a:pt x="1798" y="538"/>
                      <a:pt x="1798" y="538"/>
                      <a:pt x="1798" y="538"/>
                    </a:cubicBezTo>
                    <a:cubicBezTo>
                      <a:pt x="1798" y="518"/>
                      <a:pt x="1792" y="497"/>
                      <a:pt x="1779" y="480"/>
                    </a:cubicBezTo>
                    <a:lnTo>
                      <a:pt x="1814" y="480"/>
                    </a:lnTo>
                    <a:lnTo>
                      <a:pt x="1829" y="509"/>
                    </a:lnTo>
                    <a:lnTo>
                      <a:pt x="1859" y="509"/>
                    </a:lnTo>
                    <a:lnTo>
                      <a:pt x="1859" y="568"/>
                    </a:lnTo>
                    <a:lnTo>
                      <a:pt x="2050" y="568"/>
                    </a:lnTo>
                    <a:lnTo>
                      <a:pt x="2050" y="546"/>
                    </a:lnTo>
                    <a:lnTo>
                      <a:pt x="2164" y="546"/>
                    </a:lnTo>
                    <a:lnTo>
                      <a:pt x="2179" y="509"/>
                    </a:lnTo>
                    <a:lnTo>
                      <a:pt x="2191" y="509"/>
                    </a:lnTo>
                    <a:cubicBezTo>
                      <a:pt x="2188" y="519"/>
                      <a:pt x="2187" y="529"/>
                      <a:pt x="2187" y="538"/>
                    </a:cubicBezTo>
                    <a:cubicBezTo>
                      <a:pt x="2187" y="595"/>
                      <a:pt x="2234" y="640"/>
                      <a:pt x="2293" y="640"/>
                    </a:cubicBezTo>
                    <a:cubicBezTo>
                      <a:pt x="2352" y="640"/>
                      <a:pt x="2400" y="595"/>
                      <a:pt x="2400" y="538"/>
                    </a:cubicBezTo>
                    <a:cubicBezTo>
                      <a:pt x="2400" y="538"/>
                      <a:pt x="2400" y="538"/>
                      <a:pt x="2400" y="538"/>
                    </a:cubicBezTo>
                    <a:cubicBezTo>
                      <a:pt x="2400" y="529"/>
                      <a:pt x="2398" y="519"/>
                      <a:pt x="2395" y="509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69" name="Freeform 118"/>
              <p:cNvSpPr>
                <a:spLocks noEditPoints="1"/>
              </p:cNvSpPr>
              <p:nvPr/>
            </p:nvSpPr>
            <p:spPr bwMode="auto">
              <a:xfrm>
                <a:off x="994" y="1659"/>
                <a:ext cx="2044" cy="611"/>
              </a:xfrm>
              <a:custGeom>
                <a:avLst/>
                <a:gdLst>
                  <a:gd name="T0" fmla="*/ 961 w 2468"/>
                  <a:gd name="T1" fmla="*/ 455 h 640"/>
                  <a:gd name="T2" fmla="*/ 996 w 2468"/>
                  <a:gd name="T3" fmla="*/ 469 h 640"/>
                  <a:gd name="T4" fmla="*/ 961 w 2468"/>
                  <a:gd name="T5" fmla="*/ 519 h 640"/>
                  <a:gd name="T6" fmla="*/ 928 w 2468"/>
                  <a:gd name="T7" fmla="*/ 455 h 640"/>
                  <a:gd name="T8" fmla="*/ 822 w 2468"/>
                  <a:gd name="T9" fmla="*/ 455 h 640"/>
                  <a:gd name="T10" fmla="*/ 857 w 2468"/>
                  <a:gd name="T11" fmla="*/ 469 h 640"/>
                  <a:gd name="T12" fmla="*/ 788 w 2468"/>
                  <a:gd name="T13" fmla="*/ 469 h 640"/>
                  <a:gd name="T14" fmla="*/ 190 w 2468"/>
                  <a:gd name="T15" fmla="*/ 455 h 640"/>
                  <a:gd name="T16" fmla="*/ 239 w 2468"/>
                  <a:gd name="T17" fmla="*/ 422 h 640"/>
                  <a:gd name="T18" fmla="*/ 224 w 2468"/>
                  <a:gd name="T19" fmla="*/ 519 h 640"/>
                  <a:gd name="T20" fmla="*/ 190 w 2468"/>
                  <a:gd name="T21" fmla="*/ 455 h 640"/>
                  <a:gd name="T22" fmla="*/ 79 w 2468"/>
                  <a:gd name="T23" fmla="*/ 455 h 640"/>
                  <a:gd name="T24" fmla="*/ 121 w 2468"/>
                  <a:gd name="T25" fmla="*/ 469 h 640"/>
                  <a:gd name="T26" fmla="*/ 51 w 2468"/>
                  <a:gd name="T27" fmla="*/ 469 h 640"/>
                  <a:gd name="T28" fmla="*/ 146 w 2468"/>
                  <a:gd name="T29" fmla="*/ 455 h 640"/>
                  <a:gd name="T30" fmla="*/ 164 w 2468"/>
                  <a:gd name="T31" fmla="*/ 469 h 640"/>
                  <a:gd name="T32" fmla="*/ 286 w 2468"/>
                  <a:gd name="T33" fmla="*/ 469 h 640"/>
                  <a:gd name="T34" fmla="*/ 256 w 2468"/>
                  <a:gd name="T35" fmla="*/ 392 h 640"/>
                  <a:gd name="T36" fmla="*/ 676 w 2468"/>
                  <a:gd name="T37" fmla="*/ 355 h 640"/>
                  <a:gd name="T38" fmla="*/ 864 w 2468"/>
                  <a:gd name="T39" fmla="*/ 368 h 640"/>
                  <a:gd name="T40" fmla="*/ 918 w 2468"/>
                  <a:gd name="T41" fmla="*/ 355 h 640"/>
                  <a:gd name="T42" fmla="*/ 964 w 2468"/>
                  <a:gd name="T43" fmla="*/ 342 h 640"/>
                  <a:gd name="T44" fmla="*/ 18 w 2468"/>
                  <a:gd name="T45" fmla="*/ 392 h 640"/>
                  <a:gd name="T46" fmla="*/ 26 w 2468"/>
                  <a:gd name="T47" fmla="*/ 469 h 640"/>
                  <a:gd name="T48" fmla="*/ 147 w 2468"/>
                  <a:gd name="T49" fmla="*/ 469 h 640"/>
                  <a:gd name="T50" fmla="*/ 146 w 2468"/>
                  <a:gd name="T51" fmla="*/ 455 h 640"/>
                  <a:gd name="T52" fmla="*/ 1333 w 2468"/>
                  <a:gd name="T53" fmla="*/ 443 h 640"/>
                  <a:gd name="T54" fmla="*/ 1303 w 2468"/>
                  <a:gd name="T55" fmla="*/ 519 h 640"/>
                  <a:gd name="T56" fmla="*/ 1272 w 2468"/>
                  <a:gd name="T57" fmla="*/ 443 h 640"/>
                  <a:gd name="T58" fmla="*/ 1367 w 2468"/>
                  <a:gd name="T59" fmla="*/ 443 h 640"/>
                  <a:gd name="T60" fmla="*/ 1385 w 2468"/>
                  <a:gd name="T61" fmla="*/ 494 h 640"/>
                  <a:gd name="T62" fmla="*/ 1402 w 2468"/>
                  <a:gd name="T63" fmla="*/ 481 h 640"/>
                  <a:gd name="T64" fmla="*/ 1394 w 2468"/>
                  <a:gd name="T65" fmla="*/ 279 h 640"/>
                  <a:gd name="T66" fmla="*/ 1255 w 2468"/>
                  <a:gd name="T67" fmla="*/ 228 h 640"/>
                  <a:gd name="T68" fmla="*/ 1073 w 2468"/>
                  <a:gd name="T69" fmla="*/ 89 h 640"/>
                  <a:gd name="T70" fmla="*/ 1064 w 2468"/>
                  <a:gd name="T71" fmla="*/ 202 h 640"/>
                  <a:gd name="T72" fmla="*/ 1048 w 2468"/>
                  <a:gd name="T73" fmla="*/ 0 h 640"/>
                  <a:gd name="T74" fmla="*/ 1039 w 2468"/>
                  <a:gd name="T75" fmla="*/ 202 h 640"/>
                  <a:gd name="T76" fmla="*/ 745 w 2468"/>
                  <a:gd name="T77" fmla="*/ 368 h 640"/>
                  <a:gd name="T78" fmla="*/ 773 w 2468"/>
                  <a:gd name="T79" fmla="*/ 417 h 640"/>
                  <a:gd name="T80" fmla="*/ 822 w 2468"/>
                  <a:gd name="T81" fmla="*/ 557 h 640"/>
                  <a:gd name="T82" fmla="*/ 884 w 2468"/>
                  <a:gd name="T83" fmla="*/ 469 h 640"/>
                  <a:gd name="T84" fmla="*/ 883 w 2468"/>
                  <a:gd name="T85" fmla="*/ 455 h 640"/>
                  <a:gd name="T86" fmla="*/ 900 w 2468"/>
                  <a:gd name="T87" fmla="*/ 469 h 640"/>
                  <a:gd name="T88" fmla="*/ 1021 w 2468"/>
                  <a:gd name="T89" fmla="*/ 469 h 640"/>
                  <a:gd name="T90" fmla="*/ 1010 w 2468"/>
                  <a:gd name="T91" fmla="*/ 417 h 640"/>
                  <a:gd name="T92" fmla="*/ 1030 w 2468"/>
                  <a:gd name="T93" fmla="*/ 417 h 640"/>
                  <a:gd name="T94" fmla="*/ 1056 w 2468"/>
                  <a:gd name="T95" fmla="*/ 443 h 640"/>
                  <a:gd name="T96" fmla="*/ 1164 w 2468"/>
                  <a:gd name="T97" fmla="*/ 494 h 640"/>
                  <a:gd name="T98" fmla="*/ 1229 w 2468"/>
                  <a:gd name="T99" fmla="*/ 474 h 640"/>
                  <a:gd name="T100" fmla="*/ 1245 w 2468"/>
                  <a:gd name="T101" fmla="*/ 443 h 640"/>
                  <a:gd name="T102" fmla="*/ 1303 w 2468"/>
                  <a:gd name="T103" fmla="*/ 557 h 640"/>
                  <a:gd name="T104" fmla="*/ 1363 w 2468"/>
                  <a:gd name="T105" fmla="*/ 469 h 64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68"/>
                  <a:gd name="T160" fmla="*/ 0 h 640"/>
                  <a:gd name="T161" fmla="*/ 2468 w 2468"/>
                  <a:gd name="T162" fmla="*/ 640 h 640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68" h="640">
                    <a:moveTo>
                      <a:pt x="1633" y="524"/>
                    </a:moveTo>
                    <a:lnTo>
                      <a:pt x="1692" y="524"/>
                    </a:lnTo>
                    <a:lnTo>
                      <a:pt x="1692" y="480"/>
                    </a:lnTo>
                    <a:cubicBezTo>
                      <a:pt x="1725" y="480"/>
                      <a:pt x="1753" y="506"/>
                      <a:pt x="1753" y="538"/>
                    </a:cubicBezTo>
                    <a:cubicBezTo>
                      <a:pt x="1753" y="538"/>
                      <a:pt x="1753" y="538"/>
                      <a:pt x="1753" y="538"/>
                    </a:cubicBezTo>
                    <a:cubicBezTo>
                      <a:pt x="1753" y="571"/>
                      <a:pt x="1725" y="597"/>
                      <a:pt x="1692" y="597"/>
                    </a:cubicBezTo>
                    <a:cubicBezTo>
                      <a:pt x="1658" y="597"/>
                      <a:pt x="1631" y="571"/>
                      <a:pt x="1631" y="538"/>
                    </a:cubicBezTo>
                    <a:cubicBezTo>
                      <a:pt x="1631" y="534"/>
                      <a:pt x="1631" y="529"/>
                      <a:pt x="1633" y="524"/>
                    </a:cubicBezTo>
                    <a:close/>
                    <a:moveTo>
                      <a:pt x="1448" y="480"/>
                    </a:moveTo>
                    <a:lnTo>
                      <a:pt x="1448" y="524"/>
                    </a:lnTo>
                    <a:lnTo>
                      <a:pt x="1507" y="524"/>
                    </a:lnTo>
                    <a:cubicBezTo>
                      <a:pt x="1508" y="529"/>
                      <a:pt x="1509" y="534"/>
                      <a:pt x="1509" y="538"/>
                    </a:cubicBezTo>
                    <a:cubicBezTo>
                      <a:pt x="1509" y="571"/>
                      <a:pt x="1482" y="597"/>
                      <a:pt x="1448" y="597"/>
                    </a:cubicBezTo>
                    <a:cubicBezTo>
                      <a:pt x="1414" y="597"/>
                      <a:pt x="1387" y="571"/>
                      <a:pt x="1387" y="538"/>
                    </a:cubicBezTo>
                    <a:cubicBezTo>
                      <a:pt x="1387" y="506"/>
                      <a:pt x="1414" y="480"/>
                      <a:pt x="1448" y="480"/>
                    </a:cubicBezTo>
                    <a:close/>
                    <a:moveTo>
                      <a:pt x="336" y="524"/>
                    </a:moveTo>
                    <a:lnTo>
                      <a:pt x="420" y="524"/>
                    </a:lnTo>
                    <a:lnTo>
                      <a:pt x="420" y="485"/>
                    </a:lnTo>
                    <a:cubicBezTo>
                      <a:pt x="442" y="495"/>
                      <a:pt x="456" y="516"/>
                      <a:pt x="456" y="538"/>
                    </a:cubicBezTo>
                    <a:cubicBezTo>
                      <a:pt x="456" y="571"/>
                      <a:pt x="429" y="597"/>
                      <a:pt x="395" y="597"/>
                    </a:cubicBezTo>
                    <a:cubicBezTo>
                      <a:pt x="361" y="597"/>
                      <a:pt x="334" y="571"/>
                      <a:pt x="334" y="538"/>
                    </a:cubicBezTo>
                    <a:cubicBezTo>
                      <a:pt x="334" y="534"/>
                      <a:pt x="335" y="529"/>
                      <a:pt x="336" y="524"/>
                    </a:cubicBezTo>
                    <a:close/>
                    <a:moveTo>
                      <a:pt x="139" y="482"/>
                    </a:moveTo>
                    <a:lnTo>
                      <a:pt x="139" y="524"/>
                    </a:lnTo>
                    <a:lnTo>
                      <a:pt x="210" y="524"/>
                    </a:lnTo>
                    <a:cubicBezTo>
                      <a:pt x="212" y="529"/>
                      <a:pt x="212" y="534"/>
                      <a:pt x="212" y="538"/>
                    </a:cubicBezTo>
                    <a:cubicBezTo>
                      <a:pt x="212" y="571"/>
                      <a:pt x="185" y="597"/>
                      <a:pt x="151" y="597"/>
                    </a:cubicBezTo>
                    <a:cubicBezTo>
                      <a:pt x="118" y="597"/>
                      <a:pt x="91" y="571"/>
                      <a:pt x="91" y="538"/>
                    </a:cubicBezTo>
                    <a:cubicBezTo>
                      <a:pt x="91" y="511"/>
                      <a:pt x="111" y="487"/>
                      <a:pt x="139" y="482"/>
                    </a:cubicBezTo>
                    <a:close/>
                    <a:moveTo>
                      <a:pt x="257" y="524"/>
                    </a:moveTo>
                    <a:lnTo>
                      <a:pt x="290" y="524"/>
                    </a:lnTo>
                    <a:cubicBezTo>
                      <a:pt x="289" y="529"/>
                      <a:pt x="289" y="534"/>
                      <a:pt x="289" y="538"/>
                    </a:cubicBezTo>
                    <a:cubicBezTo>
                      <a:pt x="289" y="595"/>
                      <a:pt x="336" y="640"/>
                      <a:pt x="395" y="640"/>
                    </a:cubicBezTo>
                    <a:cubicBezTo>
                      <a:pt x="454" y="640"/>
                      <a:pt x="502" y="595"/>
                      <a:pt x="502" y="538"/>
                    </a:cubicBezTo>
                    <a:cubicBezTo>
                      <a:pt x="502" y="538"/>
                      <a:pt x="502" y="538"/>
                      <a:pt x="502" y="538"/>
                    </a:cubicBezTo>
                    <a:cubicBezTo>
                      <a:pt x="502" y="503"/>
                      <a:pt x="482" y="470"/>
                      <a:pt x="450" y="451"/>
                    </a:cubicBezTo>
                    <a:lnTo>
                      <a:pt x="1128" y="451"/>
                    </a:lnTo>
                    <a:lnTo>
                      <a:pt x="1189" y="408"/>
                    </a:lnTo>
                    <a:lnTo>
                      <a:pt x="1520" y="408"/>
                    </a:lnTo>
                    <a:lnTo>
                      <a:pt x="1520" y="422"/>
                    </a:lnTo>
                    <a:lnTo>
                      <a:pt x="1616" y="422"/>
                    </a:lnTo>
                    <a:lnTo>
                      <a:pt x="1616" y="408"/>
                    </a:lnTo>
                    <a:lnTo>
                      <a:pt x="1676" y="408"/>
                    </a:lnTo>
                    <a:lnTo>
                      <a:pt x="1696" y="393"/>
                    </a:lnTo>
                    <a:lnTo>
                      <a:pt x="0" y="393"/>
                    </a:lnTo>
                    <a:lnTo>
                      <a:pt x="32" y="451"/>
                    </a:lnTo>
                    <a:lnTo>
                      <a:pt x="97" y="451"/>
                    </a:lnTo>
                    <a:cubicBezTo>
                      <a:pt x="65" y="470"/>
                      <a:pt x="45" y="503"/>
                      <a:pt x="45" y="538"/>
                    </a:cubicBezTo>
                    <a:cubicBezTo>
                      <a:pt x="45" y="595"/>
                      <a:pt x="93" y="640"/>
                      <a:pt x="151" y="640"/>
                    </a:cubicBezTo>
                    <a:cubicBezTo>
                      <a:pt x="210" y="640"/>
                      <a:pt x="258" y="595"/>
                      <a:pt x="258" y="538"/>
                    </a:cubicBezTo>
                    <a:cubicBezTo>
                      <a:pt x="258" y="538"/>
                      <a:pt x="258" y="538"/>
                      <a:pt x="258" y="538"/>
                    </a:cubicBezTo>
                    <a:cubicBezTo>
                      <a:pt x="258" y="534"/>
                      <a:pt x="258" y="529"/>
                      <a:pt x="257" y="524"/>
                    </a:cubicBezTo>
                    <a:close/>
                    <a:moveTo>
                      <a:pt x="2240" y="509"/>
                    </a:moveTo>
                    <a:lnTo>
                      <a:pt x="2346" y="509"/>
                    </a:lnTo>
                    <a:cubicBezTo>
                      <a:pt x="2351" y="518"/>
                      <a:pt x="2354" y="528"/>
                      <a:pt x="2354" y="538"/>
                    </a:cubicBezTo>
                    <a:cubicBezTo>
                      <a:pt x="2354" y="571"/>
                      <a:pt x="2327" y="597"/>
                      <a:pt x="2293" y="597"/>
                    </a:cubicBezTo>
                    <a:cubicBezTo>
                      <a:pt x="2260" y="597"/>
                      <a:pt x="2232" y="571"/>
                      <a:pt x="2232" y="538"/>
                    </a:cubicBezTo>
                    <a:cubicBezTo>
                      <a:pt x="2232" y="528"/>
                      <a:pt x="2235" y="518"/>
                      <a:pt x="2240" y="509"/>
                    </a:cubicBezTo>
                    <a:close/>
                    <a:moveTo>
                      <a:pt x="2395" y="509"/>
                    </a:moveTo>
                    <a:lnTo>
                      <a:pt x="2407" y="509"/>
                    </a:lnTo>
                    <a:lnTo>
                      <a:pt x="2423" y="568"/>
                    </a:lnTo>
                    <a:lnTo>
                      <a:pt x="2438" y="568"/>
                    </a:lnTo>
                    <a:lnTo>
                      <a:pt x="2438" y="553"/>
                    </a:lnTo>
                    <a:lnTo>
                      <a:pt x="2468" y="553"/>
                    </a:lnTo>
                    <a:lnTo>
                      <a:pt x="2468" y="320"/>
                    </a:lnTo>
                    <a:lnTo>
                      <a:pt x="2453" y="320"/>
                    </a:lnTo>
                    <a:lnTo>
                      <a:pt x="2438" y="277"/>
                    </a:lnTo>
                    <a:lnTo>
                      <a:pt x="2209" y="262"/>
                    </a:lnTo>
                    <a:lnTo>
                      <a:pt x="2133" y="102"/>
                    </a:lnTo>
                    <a:lnTo>
                      <a:pt x="1890" y="102"/>
                    </a:lnTo>
                    <a:lnTo>
                      <a:pt x="1890" y="233"/>
                    </a:lnTo>
                    <a:lnTo>
                      <a:pt x="1874" y="233"/>
                    </a:lnTo>
                    <a:lnTo>
                      <a:pt x="1874" y="0"/>
                    </a:lnTo>
                    <a:lnTo>
                      <a:pt x="1844" y="0"/>
                    </a:lnTo>
                    <a:lnTo>
                      <a:pt x="1844" y="233"/>
                    </a:lnTo>
                    <a:lnTo>
                      <a:pt x="1829" y="233"/>
                    </a:lnTo>
                    <a:lnTo>
                      <a:pt x="1829" y="422"/>
                    </a:lnTo>
                    <a:lnTo>
                      <a:pt x="1311" y="422"/>
                    </a:lnTo>
                    <a:lnTo>
                      <a:pt x="1326" y="480"/>
                    </a:lnTo>
                    <a:lnTo>
                      <a:pt x="1361" y="480"/>
                    </a:lnTo>
                    <a:cubicBezTo>
                      <a:pt x="1348" y="497"/>
                      <a:pt x="1342" y="518"/>
                      <a:pt x="1342" y="538"/>
                    </a:cubicBezTo>
                    <a:cubicBezTo>
                      <a:pt x="1342" y="595"/>
                      <a:pt x="1389" y="640"/>
                      <a:pt x="1448" y="640"/>
                    </a:cubicBezTo>
                    <a:cubicBezTo>
                      <a:pt x="1507" y="640"/>
                      <a:pt x="1555" y="595"/>
                      <a:pt x="1555" y="538"/>
                    </a:cubicBezTo>
                    <a:cubicBezTo>
                      <a:pt x="1555" y="538"/>
                      <a:pt x="1555" y="538"/>
                      <a:pt x="1555" y="538"/>
                    </a:cubicBezTo>
                    <a:cubicBezTo>
                      <a:pt x="1555" y="534"/>
                      <a:pt x="1554" y="529"/>
                      <a:pt x="1554" y="524"/>
                    </a:cubicBezTo>
                    <a:lnTo>
                      <a:pt x="1586" y="524"/>
                    </a:lnTo>
                    <a:cubicBezTo>
                      <a:pt x="1586" y="529"/>
                      <a:pt x="1585" y="534"/>
                      <a:pt x="1585" y="538"/>
                    </a:cubicBezTo>
                    <a:cubicBezTo>
                      <a:pt x="1585" y="595"/>
                      <a:pt x="1633" y="640"/>
                      <a:pt x="1692" y="640"/>
                    </a:cubicBezTo>
                    <a:cubicBezTo>
                      <a:pt x="1751" y="640"/>
                      <a:pt x="1798" y="595"/>
                      <a:pt x="1798" y="538"/>
                    </a:cubicBezTo>
                    <a:cubicBezTo>
                      <a:pt x="1798" y="538"/>
                      <a:pt x="1798" y="538"/>
                      <a:pt x="1798" y="538"/>
                    </a:cubicBezTo>
                    <a:cubicBezTo>
                      <a:pt x="1798" y="518"/>
                      <a:pt x="1792" y="497"/>
                      <a:pt x="1779" y="480"/>
                    </a:cubicBezTo>
                    <a:lnTo>
                      <a:pt x="1814" y="480"/>
                    </a:lnTo>
                    <a:lnTo>
                      <a:pt x="1829" y="509"/>
                    </a:lnTo>
                    <a:lnTo>
                      <a:pt x="1859" y="509"/>
                    </a:lnTo>
                    <a:lnTo>
                      <a:pt x="1859" y="568"/>
                    </a:lnTo>
                    <a:lnTo>
                      <a:pt x="2050" y="568"/>
                    </a:lnTo>
                    <a:lnTo>
                      <a:pt x="2050" y="546"/>
                    </a:lnTo>
                    <a:lnTo>
                      <a:pt x="2164" y="546"/>
                    </a:lnTo>
                    <a:lnTo>
                      <a:pt x="2179" y="509"/>
                    </a:lnTo>
                    <a:lnTo>
                      <a:pt x="2191" y="509"/>
                    </a:lnTo>
                    <a:cubicBezTo>
                      <a:pt x="2188" y="519"/>
                      <a:pt x="2187" y="529"/>
                      <a:pt x="2187" y="538"/>
                    </a:cubicBezTo>
                    <a:cubicBezTo>
                      <a:pt x="2187" y="595"/>
                      <a:pt x="2234" y="640"/>
                      <a:pt x="2293" y="640"/>
                    </a:cubicBezTo>
                    <a:cubicBezTo>
                      <a:pt x="2352" y="640"/>
                      <a:pt x="2400" y="595"/>
                      <a:pt x="2400" y="538"/>
                    </a:cubicBezTo>
                    <a:cubicBezTo>
                      <a:pt x="2400" y="538"/>
                      <a:pt x="2400" y="538"/>
                      <a:pt x="2400" y="538"/>
                    </a:cubicBezTo>
                    <a:cubicBezTo>
                      <a:pt x="2400" y="529"/>
                      <a:pt x="2398" y="519"/>
                      <a:pt x="2395" y="509"/>
                    </a:cubicBezTo>
                    <a:close/>
                  </a:path>
                </a:pathLst>
              </a:custGeom>
              <a:noFill/>
              <a:ln w="317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70" name="Freeform 119"/>
              <p:cNvSpPr>
                <a:spLocks noEditPoints="1"/>
              </p:cNvSpPr>
              <p:nvPr/>
            </p:nvSpPr>
            <p:spPr bwMode="auto">
              <a:xfrm>
                <a:off x="917" y="1687"/>
                <a:ext cx="2027" cy="542"/>
              </a:xfrm>
              <a:custGeom>
                <a:avLst/>
                <a:gdLst>
                  <a:gd name="T0" fmla="*/ 756 w 2446"/>
                  <a:gd name="T1" fmla="*/ 12 h 568"/>
                  <a:gd name="T2" fmla="*/ 790 w 2446"/>
                  <a:gd name="T3" fmla="*/ 12 h 568"/>
                  <a:gd name="T4" fmla="*/ 790 w 2446"/>
                  <a:gd name="T5" fmla="*/ 0 h 568"/>
                  <a:gd name="T6" fmla="*/ 756 w 2446"/>
                  <a:gd name="T7" fmla="*/ 0 h 568"/>
                  <a:gd name="T8" fmla="*/ 756 w 2446"/>
                  <a:gd name="T9" fmla="*/ 12 h 568"/>
                  <a:gd name="T10" fmla="*/ 513 w 2446"/>
                  <a:gd name="T11" fmla="*/ 12 h 568"/>
                  <a:gd name="T12" fmla="*/ 547 w 2446"/>
                  <a:gd name="T13" fmla="*/ 12 h 568"/>
                  <a:gd name="T14" fmla="*/ 547 w 2446"/>
                  <a:gd name="T15" fmla="*/ 0 h 568"/>
                  <a:gd name="T16" fmla="*/ 513 w 2446"/>
                  <a:gd name="T17" fmla="*/ 0 h 568"/>
                  <a:gd name="T18" fmla="*/ 513 w 2446"/>
                  <a:gd name="T19" fmla="*/ 12 h 568"/>
                  <a:gd name="T20" fmla="*/ 270 w 2446"/>
                  <a:gd name="T21" fmla="*/ 12 h 568"/>
                  <a:gd name="T22" fmla="*/ 304 w 2446"/>
                  <a:gd name="T23" fmla="*/ 12 h 568"/>
                  <a:gd name="T24" fmla="*/ 304 w 2446"/>
                  <a:gd name="T25" fmla="*/ 0 h 568"/>
                  <a:gd name="T26" fmla="*/ 270 w 2446"/>
                  <a:gd name="T27" fmla="*/ 0 h 568"/>
                  <a:gd name="T28" fmla="*/ 270 w 2446"/>
                  <a:gd name="T29" fmla="*/ 12 h 568"/>
                  <a:gd name="T30" fmla="*/ 1024 w 2446"/>
                  <a:gd name="T31" fmla="*/ 12 h 568"/>
                  <a:gd name="T32" fmla="*/ 35 w 2446"/>
                  <a:gd name="T33" fmla="*/ 12 h 568"/>
                  <a:gd name="T34" fmla="*/ 0 w 2446"/>
                  <a:gd name="T35" fmla="*/ 164 h 568"/>
                  <a:gd name="T36" fmla="*/ 35 w 2446"/>
                  <a:gd name="T37" fmla="*/ 316 h 568"/>
                  <a:gd name="T38" fmla="*/ 35 w 2446"/>
                  <a:gd name="T39" fmla="*/ 316 h 568"/>
                  <a:gd name="T40" fmla="*/ 1024 w 2446"/>
                  <a:gd name="T41" fmla="*/ 316 h 568"/>
                  <a:gd name="T42" fmla="*/ 1058 w 2446"/>
                  <a:gd name="T43" fmla="*/ 164 h 568"/>
                  <a:gd name="T44" fmla="*/ 1024 w 2446"/>
                  <a:gd name="T45" fmla="*/ 12 h 568"/>
                  <a:gd name="T46" fmla="*/ 104 w 2446"/>
                  <a:gd name="T47" fmla="*/ 443 h 568"/>
                  <a:gd name="T48" fmla="*/ 138 w 2446"/>
                  <a:gd name="T49" fmla="*/ 493 h 568"/>
                  <a:gd name="T50" fmla="*/ 173 w 2446"/>
                  <a:gd name="T51" fmla="*/ 443 h 568"/>
                  <a:gd name="T52" fmla="*/ 173 w 2446"/>
                  <a:gd name="T53" fmla="*/ 443 h 568"/>
                  <a:gd name="T54" fmla="*/ 138 w 2446"/>
                  <a:gd name="T55" fmla="*/ 391 h 568"/>
                  <a:gd name="T56" fmla="*/ 104 w 2446"/>
                  <a:gd name="T57" fmla="*/ 443 h 568"/>
                  <a:gd name="T58" fmla="*/ 243 w 2446"/>
                  <a:gd name="T59" fmla="*/ 443 h 568"/>
                  <a:gd name="T60" fmla="*/ 278 w 2446"/>
                  <a:gd name="T61" fmla="*/ 493 h 568"/>
                  <a:gd name="T62" fmla="*/ 312 w 2446"/>
                  <a:gd name="T63" fmla="*/ 443 h 568"/>
                  <a:gd name="T64" fmla="*/ 312 w 2446"/>
                  <a:gd name="T65" fmla="*/ 443 h 568"/>
                  <a:gd name="T66" fmla="*/ 278 w 2446"/>
                  <a:gd name="T67" fmla="*/ 391 h 568"/>
                  <a:gd name="T68" fmla="*/ 243 w 2446"/>
                  <a:gd name="T69" fmla="*/ 443 h 568"/>
                  <a:gd name="T70" fmla="*/ 842 w 2446"/>
                  <a:gd name="T71" fmla="*/ 443 h 568"/>
                  <a:gd name="T72" fmla="*/ 876 w 2446"/>
                  <a:gd name="T73" fmla="*/ 493 h 568"/>
                  <a:gd name="T74" fmla="*/ 912 w 2446"/>
                  <a:gd name="T75" fmla="*/ 443 h 568"/>
                  <a:gd name="T76" fmla="*/ 912 w 2446"/>
                  <a:gd name="T77" fmla="*/ 443 h 568"/>
                  <a:gd name="T78" fmla="*/ 876 w 2446"/>
                  <a:gd name="T79" fmla="*/ 391 h 568"/>
                  <a:gd name="T80" fmla="*/ 842 w 2446"/>
                  <a:gd name="T81" fmla="*/ 443 h 568"/>
                  <a:gd name="T82" fmla="*/ 980 w 2446"/>
                  <a:gd name="T83" fmla="*/ 443 h 568"/>
                  <a:gd name="T84" fmla="*/ 1015 w 2446"/>
                  <a:gd name="T85" fmla="*/ 493 h 568"/>
                  <a:gd name="T86" fmla="*/ 1050 w 2446"/>
                  <a:gd name="T87" fmla="*/ 443 h 568"/>
                  <a:gd name="T88" fmla="*/ 1050 w 2446"/>
                  <a:gd name="T89" fmla="*/ 443 h 568"/>
                  <a:gd name="T90" fmla="*/ 1015 w 2446"/>
                  <a:gd name="T91" fmla="*/ 391 h 568"/>
                  <a:gd name="T92" fmla="*/ 980 w 2446"/>
                  <a:gd name="T93" fmla="*/ 443 h 568"/>
                  <a:gd name="T94" fmla="*/ 1323 w 2446"/>
                  <a:gd name="T95" fmla="*/ 443 h 568"/>
                  <a:gd name="T96" fmla="*/ 1357 w 2446"/>
                  <a:gd name="T97" fmla="*/ 493 h 568"/>
                  <a:gd name="T98" fmla="*/ 1392 w 2446"/>
                  <a:gd name="T99" fmla="*/ 443 h 568"/>
                  <a:gd name="T100" fmla="*/ 1392 w 2446"/>
                  <a:gd name="T101" fmla="*/ 443 h 568"/>
                  <a:gd name="T102" fmla="*/ 1357 w 2446"/>
                  <a:gd name="T103" fmla="*/ 391 h 568"/>
                  <a:gd name="T104" fmla="*/ 1323 w 2446"/>
                  <a:gd name="T105" fmla="*/ 443 h 56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46"/>
                  <a:gd name="T160" fmla="*/ 0 h 568"/>
                  <a:gd name="T161" fmla="*/ 2446 w 2446"/>
                  <a:gd name="T162" fmla="*/ 568 h 568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46" h="568">
                    <a:moveTo>
                      <a:pt x="1327" y="15"/>
                    </a:moveTo>
                    <a:lnTo>
                      <a:pt x="1388" y="15"/>
                    </a:lnTo>
                    <a:lnTo>
                      <a:pt x="1388" y="0"/>
                    </a:lnTo>
                    <a:lnTo>
                      <a:pt x="1327" y="0"/>
                    </a:lnTo>
                    <a:lnTo>
                      <a:pt x="1327" y="15"/>
                    </a:lnTo>
                    <a:close/>
                    <a:moveTo>
                      <a:pt x="901" y="15"/>
                    </a:moveTo>
                    <a:lnTo>
                      <a:pt x="961" y="15"/>
                    </a:lnTo>
                    <a:lnTo>
                      <a:pt x="961" y="0"/>
                    </a:lnTo>
                    <a:lnTo>
                      <a:pt x="901" y="0"/>
                    </a:lnTo>
                    <a:lnTo>
                      <a:pt x="901" y="15"/>
                    </a:lnTo>
                    <a:close/>
                    <a:moveTo>
                      <a:pt x="474" y="15"/>
                    </a:moveTo>
                    <a:lnTo>
                      <a:pt x="535" y="15"/>
                    </a:lnTo>
                    <a:lnTo>
                      <a:pt x="535" y="0"/>
                    </a:lnTo>
                    <a:lnTo>
                      <a:pt x="474" y="0"/>
                    </a:lnTo>
                    <a:lnTo>
                      <a:pt x="474" y="15"/>
                    </a:lnTo>
                    <a:close/>
                    <a:moveTo>
                      <a:pt x="1799" y="15"/>
                    </a:moveTo>
                    <a:lnTo>
                      <a:pt x="61" y="15"/>
                    </a:lnTo>
                    <a:cubicBezTo>
                      <a:pt x="28" y="15"/>
                      <a:pt x="0" y="93"/>
                      <a:pt x="0" y="189"/>
                    </a:cubicBezTo>
                    <a:cubicBezTo>
                      <a:pt x="0" y="286"/>
                      <a:pt x="28" y="364"/>
                      <a:pt x="61" y="364"/>
                    </a:cubicBezTo>
                    <a:cubicBezTo>
                      <a:pt x="61" y="364"/>
                      <a:pt x="61" y="364"/>
                      <a:pt x="61" y="364"/>
                    </a:cubicBezTo>
                    <a:lnTo>
                      <a:pt x="1799" y="364"/>
                    </a:lnTo>
                    <a:cubicBezTo>
                      <a:pt x="1833" y="364"/>
                      <a:pt x="1860" y="286"/>
                      <a:pt x="1860" y="189"/>
                    </a:cubicBezTo>
                    <a:cubicBezTo>
                      <a:pt x="1860" y="93"/>
                      <a:pt x="1833" y="15"/>
                      <a:pt x="1799" y="15"/>
                    </a:cubicBezTo>
                    <a:close/>
                    <a:moveTo>
                      <a:pt x="183" y="509"/>
                    </a:moveTo>
                    <a:cubicBezTo>
                      <a:pt x="183" y="542"/>
                      <a:pt x="210" y="568"/>
                      <a:pt x="243" y="568"/>
                    </a:cubicBezTo>
                    <a:cubicBezTo>
                      <a:pt x="277" y="568"/>
                      <a:pt x="304" y="542"/>
                      <a:pt x="304" y="509"/>
                    </a:cubicBezTo>
                    <a:cubicBezTo>
                      <a:pt x="304" y="509"/>
                      <a:pt x="304" y="509"/>
                      <a:pt x="304" y="509"/>
                    </a:cubicBezTo>
                    <a:cubicBezTo>
                      <a:pt x="304" y="477"/>
                      <a:pt x="277" y="451"/>
                      <a:pt x="243" y="451"/>
                    </a:cubicBezTo>
                    <a:cubicBezTo>
                      <a:pt x="210" y="451"/>
                      <a:pt x="183" y="477"/>
                      <a:pt x="183" y="509"/>
                    </a:cubicBezTo>
                    <a:close/>
                    <a:moveTo>
                      <a:pt x="426" y="509"/>
                    </a:moveTo>
                    <a:cubicBezTo>
                      <a:pt x="426" y="542"/>
                      <a:pt x="453" y="568"/>
                      <a:pt x="487" y="568"/>
                    </a:cubicBezTo>
                    <a:cubicBezTo>
                      <a:pt x="521" y="568"/>
                      <a:pt x="548" y="542"/>
                      <a:pt x="548" y="509"/>
                    </a:cubicBezTo>
                    <a:cubicBezTo>
                      <a:pt x="548" y="509"/>
                      <a:pt x="548" y="509"/>
                      <a:pt x="548" y="509"/>
                    </a:cubicBezTo>
                    <a:cubicBezTo>
                      <a:pt x="548" y="477"/>
                      <a:pt x="521" y="451"/>
                      <a:pt x="487" y="451"/>
                    </a:cubicBezTo>
                    <a:cubicBezTo>
                      <a:pt x="453" y="451"/>
                      <a:pt x="426" y="477"/>
                      <a:pt x="426" y="509"/>
                    </a:cubicBezTo>
                    <a:close/>
                    <a:moveTo>
                      <a:pt x="1479" y="509"/>
                    </a:moveTo>
                    <a:cubicBezTo>
                      <a:pt x="1479" y="542"/>
                      <a:pt x="1506" y="568"/>
                      <a:pt x="1540" y="568"/>
                    </a:cubicBezTo>
                    <a:cubicBezTo>
                      <a:pt x="1574" y="568"/>
                      <a:pt x="1601" y="542"/>
                      <a:pt x="1601" y="509"/>
                    </a:cubicBezTo>
                    <a:cubicBezTo>
                      <a:pt x="1601" y="509"/>
                      <a:pt x="1601" y="509"/>
                      <a:pt x="1601" y="509"/>
                    </a:cubicBezTo>
                    <a:cubicBezTo>
                      <a:pt x="1601" y="477"/>
                      <a:pt x="1574" y="451"/>
                      <a:pt x="1540" y="451"/>
                    </a:cubicBezTo>
                    <a:cubicBezTo>
                      <a:pt x="1506" y="451"/>
                      <a:pt x="1479" y="477"/>
                      <a:pt x="1479" y="509"/>
                    </a:cubicBezTo>
                    <a:close/>
                    <a:moveTo>
                      <a:pt x="1723" y="509"/>
                    </a:moveTo>
                    <a:cubicBezTo>
                      <a:pt x="1723" y="542"/>
                      <a:pt x="1750" y="568"/>
                      <a:pt x="1784" y="568"/>
                    </a:cubicBezTo>
                    <a:cubicBezTo>
                      <a:pt x="1817" y="568"/>
                      <a:pt x="1845" y="542"/>
                      <a:pt x="1845" y="509"/>
                    </a:cubicBezTo>
                    <a:cubicBezTo>
                      <a:pt x="1845" y="509"/>
                      <a:pt x="1845" y="509"/>
                      <a:pt x="1845" y="509"/>
                    </a:cubicBezTo>
                    <a:cubicBezTo>
                      <a:pt x="1845" y="477"/>
                      <a:pt x="1817" y="451"/>
                      <a:pt x="1784" y="451"/>
                    </a:cubicBezTo>
                    <a:cubicBezTo>
                      <a:pt x="1750" y="451"/>
                      <a:pt x="1723" y="477"/>
                      <a:pt x="1723" y="509"/>
                    </a:cubicBezTo>
                    <a:close/>
                    <a:moveTo>
                      <a:pt x="2324" y="509"/>
                    </a:moveTo>
                    <a:cubicBezTo>
                      <a:pt x="2324" y="542"/>
                      <a:pt x="2352" y="568"/>
                      <a:pt x="2385" y="568"/>
                    </a:cubicBezTo>
                    <a:cubicBezTo>
                      <a:pt x="2419" y="568"/>
                      <a:pt x="2446" y="542"/>
                      <a:pt x="2446" y="509"/>
                    </a:cubicBezTo>
                    <a:cubicBezTo>
                      <a:pt x="2446" y="509"/>
                      <a:pt x="2446" y="509"/>
                      <a:pt x="2446" y="509"/>
                    </a:cubicBezTo>
                    <a:cubicBezTo>
                      <a:pt x="2446" y="477"/>
                      <a:pt x="2419" y="451"/>
                      <a:pt x="2385" y="451"/>
                    </a:cubicBezTo>
                    <a:cubicBezTo>
                      <a:pt x="2352" y="451"/>
                      <a:pt x="2324" y="477"/>
                      <a:pt x="2324" y="509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71" name="Freeform 120"/>
              <p:cNvSpPr>
                <a:spLocks noEditPoints="1"/>
              </p:cNvSpPr>
              <p:nvPr/>
            </p:nvSpPr>
            <p:spPr bwMode="auto">
              <a:xfrm>
                <a:off x="917" y="1687"/>
                <a:ext cx="2027" cy="542"/>
              </a:xfrm>
              <a:custGeom>
                <a:avLst/>
                <a:gdLst>
                  <a:gd name="T0" fmla="*/ 756 w 2446"/>
                  <a:gd name="T1" fmla="*/ 12 h 568"/>
                  <a:gd name="T2" fmla="*/ 790 w 2446"/>
                  <a:gd name="T3" fmla="*/ 12 h 568"/>
                  <a:gd name="T4" fmla="*/ 790 w 2446"/>
                  <a:gd name="T5" fmla="*/ 0 h 568"/>
                  <a:gd name="T6" fmla="*/ 756 w 2446"/>
                  <a:gd name="T7" fmla="*/ 0 h 568"/>
                  <a:gd name="T8" fmla="*/ 756 w 2446"/>
                  <a:gd name="T9" fmla="*/ 12 h 568"/>
                  <a:gd name="T10" fmla="*/ 513 w 2446"/>
                  <a:gd name="T11" fmla="*/ 12 h 568"/>
                  <a:gd name="T12" fmla="*/ 547 w 2446"/>
                  <a:gd name="T13" fmla="*/ 12 h 568"/>
                  <a:gd name="T14" fmla="*/ 547 w 2446"/>
                  <a:gd name="T15" fmla="*/ 0 h 568"/>
                  <a:gd name="T16" fmla="*/ 513 w 2446"/>
                  <a:gd name="T17" fmla="*/ 0 h 568"/>
                  <a:gd name="T18" fmla="*/ 513 w 2446"/>
                  <a:gd name="T19" fmla="*/ 12 h 568"/>
                  <a:gd name="T20" fmla="*/ 270 w 2446"/>
                  <a:gd name="T21" fmla="*/ 12 h 568"/>
                  <a:gd name="T22" fmla="*/ 304 w 2446"/>
                  <a:gd name="T23" fmla="*/ 12 h 568"/>
                  <a:gd name="T24" fmla="*/ 304 w 2446"/>
                  <a:gd name="T25" fmla="*/ 0 h 568"/>
                  <a:gd name="T26" fmla="*/ 270 w 2446"/>
                  <a:gd name="T27" fmla="*/ 0 h 568"/>
                  <a:gd name="T28" fmla="*/ 270 w 2446"/>
                  <a:gd name="T29" fmla="*/ 12 h 568"/>
                  <a:gd name="T30" fmla="*/ 1024 w 2446"/>
                  <a:gd name="T31" fmla="*/ 12 h 568"/>
                  <a:gd name="T32" fmla="*/ 35 w 2446"/>
                  <a:gd name="T33" fmla="*/ 12 h 568"/>
                  <a:gd name="T34" fmla="*/ 0 w 2446"/>
                  <a:gd name="T35" fmla="*/ 164 h 568"/>
                  <a:gd name="T36" fmla="*/ 35 w 2446"/>
                  <a:gd name="T37" fmla="*/ 316 h 568"/>
                  <a:gd name="T38" fmla="*/ 35 w 2446"/>
                  <a:gd name="T39" fmla="*/ 316 h 568"/>
                  <a:gd name="T40" fmla="*/ 1024 w 2446"/>
                  <a:gd name="T41" fmla="*/ 316 h 568"/>
                  <a:gd name="T42" fmla="*/ 1058 w 2446"/>
                  <a:gd name="T43" fmla="*/ 164 h 568"/>
                  <a:gd name="T44" fmla="*/ 1024 w 2446"/>
                  <a:gd name="T45" fmla="*/ 12 h 568"/>
                  <a:gd name="T46" fmla="*/ 104 w 2446"/>
                  <a:gd name="T47" fmla="*/ 443 h 568"/>
                  <a:gd name="T48" fmla="*/ 138 w 2446"/>
                  <a:gd name="T49" fmla="*/ 493 h 568"/>
                  <a:gd name="T50" fmla="*/ 173 w 2446"/>
                  <a:gd name="T51" fmla="*/ 443 h 568"/>
                  <a:gd name="T52" fmla="*/ 173 w 2446"/>
                  <a:gd name="T53" fmla="*/ 443 h 568"/>
                  <a:gd name="T54" fmla="*/ 138 w 2446"/>
                  <a:gd name="T55" fmla="*/ 391 h 568"/>
                  <a:gd name="T56" fmla="*/ 104 w 2446"/>
                  <a:gd name="T57" fmla="*/ 443 h 568"/>
                  <a:gd name="T58" fmla="*/ 243 w 2446"/>
                  <a:gd name="T59" fmla="*/ 443 h 568"/>
                  <a:gd name="T60" fmla="*/ 278 w 2446"/>
                  <a:gd name="T61" fmla="*/ 493 h 568"/>
                  <a:gd name="T62" fmla="*/ 312 w 2446"/>
                  <a:gd name="T63" fmla="*/ 443 h 568"/>
                  <a:gd name="T64" fmla="*/ 312 w 2446"/>
                  <a:gd name="T65" fmla="*/ 443 h 568"/>
                  <a:gd name="T66" fmla="*/ 278 w 2446"/>
                  <a:gd name="T67" fmla="*/ 391 h 568"/>
                  <a:gd name="T68" fmla="*/ 243 w 2446"/>
                  <a:gd name="T69" fmla="*/ 443 h 568"/>
                  <a:gd name="T70" fmla="*/ 842 w 2446"/>
                  <a:gd name="T71" fmla="*/ 443 h 568"/>
                  <a:gd name="T72" fmla="*/ 876 w 2446"/>
                  <a:gd name="T73" fmla="*/ 493 h 568"/>
                  <a:gd name="T74" fmla="*/ 912 w 2446"/>
                  <a:gd name="T75" fmla="*/ 443 h 568"/>
                  <a:gd name="T76" fmla="*/ 912 w 2446"/>
                  <a:gd name="T77" fmla="*/ 443 h 568"/>
                  <a:gd name="T78" fmla="*/ 876 w 2446"/>
                  <a:gd name="T79" fmla="*/ 391 h 568"/>
                  <a:gd name="T80" fmla="*/ 842 w 2446"/>
                  <a:gd name="T81" fmla="*/ 443 h 568"/>
                  <a:gd name="T82" fmla="*/ 980 w 2446"/>
                  <a:gd name="T83" fmla="*/ 443 h 568"/>
                  <a:gd name="T84" fmla="*/ 1015 w 2446"/>
                  <a:gd name="T85" fmla="*/ 493 h 568"/>
                  <a:gd name="T86" fmla="*/ 1050 w 2446"/>
                  <a:gd name="T87" fmla="*/ 443 h 568"/>
                  <a:gd name="T88" fmla="*/ 1050 w 2446"/>
                  <a:gd name="T89" fmla="*/ 443 h 568"/>
                  <a:gd name="T90" fmla="*/ 1015 w 2446"/>
                  <a:gd name="T91" fmla="*/ 391 h 568"/>
                  <a:gd name="T92" fmla="*/ 980 w 2446"/>
                  <a:gd name="T93" fmla="*/ 443 h 568"/>
                  <a:gd name="T94" fmla="*/ 1323 w 2446"/>
                  <a:gd name="T95" fmla="*/ 443 h 568"/>
                  <a:gd name="T96" fmla="*/ 1357 w 2446"/>
                  <a:gd name="T97" fmla="*/ 493 h 568"/>
                  <a:gd name="T98" fmla="*/ 1392 w 2446"/>
                  <a:gd name="T99" fmla="*/ 443 h 568"/>
                  <a:gd name="T100" fmla="*/ 1392 w 2446"/>
                  <a:gd name="T101" fmla="*/ 443 h 568"/>
                  <a:gd name="T102" fmla="*/ 1357 w 2446"/>
                  <a:gd name="T103" fmla="*/ 391 h 568"/>
                  <a:gd name="T104" fmla="*/ 1323 w 2446"/>
                  <a:gd name="T105" fmla="*/ 443 h 56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46"/>
                  <a:gd name="T160" fmla="*/ 0 h 568"/>
                  <a:gd name="T161" fmla="*/ 2446 w 2446"/>
                  <a:gd name="T162" fmla="*/ 568 h 568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46" h="568">
                    <a:moveTo>
                      <a:pt x="1327" y="15"/>
                    </a:moveTo>
                    <a:lnTo>
                      <a:pt x="1388" y="15"/>
                    </a:lnTo>
                    <a:lnTo>
                      <a:pt x="1388" y="0"/>
                    </a:lnTo>
                    <a:lnTo>
                      <a:pt x="1327" y="0"/>
                    </a:lnTo>
                    <a:lnTo>
                      <a:pt x="1327" y="15"/>
                    </a:lnTo>
                    <a:close/>
                    <a:moveTo>
                      <a:pt x="901" y="15"/>
                    </a:moveTo>
                    <a:lnTo>
                      <a:pt x="961" y="15"/>
                    </a:lnTo>
                    <a:lnTo>
                      <a:pt x="961" y="0"/>
                    </a:lnTo>
                    <a:lnTo>
                      <a:pt x="901" y="0"/>
                    </a:lnTo>
                    <a:lnTo>
                      <a:pt x="901" y="15"/>
                    </a:lnTo>
                    <a:close/>
                    <a:moveTo>
                      <a:pt x="474" y="15"/>
                    </a:moveTo>
                    <a:lnTo>
                      <a:pt x="535" y="15"/>
                    </a:lnTo>
                    <a:lnTo>
                      <a:pt x="535" y="0"/>
                    </a:lnTo>
                    <a:lnTo>
                      <a:pt x="474" y="0"/>
                    </a:lnTo>
                    <a:lnTo>
                      <a:pt x="474" y="15"/>
                    </a:lnTo>
                    <a:close/>
                    <a:moveTo>
                      <a:pt x="1799" y="15"/>
                    </a:moveTo>
                    <a:lnTo>
                      <a:pt x="61" y="15"/>
                    </a:lnTo>
                    <a:cubicBezTo>
                      <a:pt x="28" y="15"/>
                      <a:pt x="0" y="93"/>
                      <a:pt x="0" y="189"/>
                    </a:cubicBezTo>
                    <a:cubicBezTo>
                      <a:pt x="0" y="286"/>
                      <a:pt x="28" y="364"/>
                      <a:pt x="61" y="364"/>
                    </a:cubicBezTo>
                    <a:cubicBezTo>
                      <a:pt x="61" y="364"/>
                      <a:pt x="61" y="364"/>
                      <a:pt x="61" y="364"/>
                    </a:cubicBezTo>
                    <a:lnTo>
                      <a:pt x="1799" y="364"/>
                    </a:lnTo>
                    <a:cubicBezTo>
                      <a:pt x="1833" y="364"/>
                      <a:pt x="1860" y="286"/>
                      <a:pt x="1860" y="189"/>
                    </a:cubicBezTo>
                    <a:cubicBezTo>
                      <a:pt x="1860" y="93"/>
                      <a:pt x="1833" y="15"/>
                      <a:pt x="1799" y="15"/>
                    </a:cubicBezTo>
                    <a:close/>
                    <a:moveTo>
                      <a:pt x="183" y="509"/>
                    </a:moveTo>
                    <a:cubicBezTo>
                      <a:pt x="183" y="542"/>
                      <a:pt x="210" y="568"/>
                      <a:pt x="243" y="568"/>
                    </a:cubicBezTo>
                    <a:cubicBezTo>
                      <a:pt x="277" y="568"/>
                      <a:pt x="304" y="542"/>
                      <a:pt x="304" y="509"/>
                    </a:cubicBezTo>
                    <a:cubicBezTo>
                      <a:pt x="304" y="509"/>
                      <a:pt x="304" y="509"/>
                      <a:pt x="304" y="509"/>
                    </a:cubicBezTo>
                    <a:cubicBezTo>
                      <a:pt x="304" y="477"/>
                      <a:pt x="277" y="451"/>
                      <a:pt x="243" y="451"/>
                    </a:cubicBezTo>
                    <a:cubicBezTo>
                      <a:pt x="210" y="451"/>
                      <a:pt x="183" y="477"/>
                      <a:pt x="183" y="509"/>
                    </a:cubicBezTo>
                    <a:close/>
                    <a:moveTo>
                      <a:pt x="426" y="509"/>
                    </a:moveTo>
                    <a:cubicBezTo>
                      <a:pt x="426" y="542"/>
                      <a:pt x="453" y="568"/>
                      <a:pt x="487" y="568"/>
                    </a:cubicBezTo>
                    <a:cubicBezTo>
                      <a:pt x="521" y="568"/>
                      <a:pt x="548" y="542"/>
                      <a:pt x="548" y="509"/>
                    </a:cubicBezTo>
                    <a:cubicBezTo>
                      <a:pt x="548" y="509"/>
                      <a:pt x="548" y="509"/>
                      <a:pt x="548" y="509"/>
                    </a:cubicBezTo>
                    <a:cubicBezTo>
                      <a:pt x="548" y="477"/>
                      <a:pt x="521" y="451"/>
                      <a:pt x="487" y="451"/>
                    </a:cubicBezTo>
                    <a:cubicBezTo>
                      <a:pt x="453" y="451"/>
                      <a:pt x="426" y="477"/>
                      <a:pt x="426" y="509"/>
                    </a:cubicBezTo>
                    <a:close/>
                    <a:moveTo>
                      <a:pt x="1479" y="509"/>
                    </a:moveTo>
                    <a:cubicBezTo>
                      <a:pt x="1479" y="542"/>
                      <a:pt x="1506" y="568"/>
                      <a:pt x="1540" y="568"/>
                    </a:cubicBezTo>
                    <a:cubicBezTo>
                      <a:pt x="1574" y="568"/>
                      <a:pt x="1601" y="542"/>
                      <a:pt x="1601" y="509"/>
                    </a:cubicBezTo>
                    <a:cubicBezTo>
                      <a:pt x="1601" y="509"/>
                      <a:pt x="1601" y="509"/>
                      <a:pt x="1601" y="509"/>
                    </a:cubicBezTo>
                    <a:cubicBezTo>
                      <a:pt x="1601" y="477"/>
                      <a:pt x="1574" y="451"/>
                      <a:pt x="1540" y="451"/>
                    </a:cubicBezTo>
                    <a:cubicBezTo>
                      <a:pt x="1506" y="451"/>
                      <a:pt x="1479" y="477"/>
                      <a:pt x="1479" y="509"/>
                    </a:cubicBezTo>
                    <a:close/>
                    <a:moveTo>
                      <a:pt x="1723" y="509"/>
                    </a:moveTo>
                    <a:cubicBezTo>
                      <a:pt x="1723" y="542"/>
                      <a:pt x="1750" y="568"/>
                      <a:pt x="1784" y="568"/>
                    </a:cubicBezTo>
                    <a:cubicBezTo>
                      <a:pt x="1817" y="568"/>
                      <a:pt x="1845" y="542"/>
                      <a:pt x="1845" y="509"/>
                    </a:cubicBezTo>
                    <a:cubicBezTo>
                      <a:pt x="1845" y="509"/>
                      <a:pt x="1845" y="509"/>
                      <a:pt x="1845" y="509"/>
                    </a:cubicBezTo>
                    <a:cubicBezTo>
                      <a:pt x="1845" y="477"/>
                      <a:pt x="1817" y="451"/>
                      <a:pt x="1784" y="451"/>
                    </a:cubicBezTo>
                    <a:cubicBezTo>
                      <a:pt x="1750" y="451"/>
                      <a:pt x="1723" y="477"/>
                      <a:pt x="1723" y="509"/>
                    </a:cubicBezTo>
                    <a:close/>
                    <a:moveTo>
                      <a:pt x="2324" y="509"/>
                    </a:moveTo>
                    <a:cubicBezTo>
                      <a:pt x="2324" y="542"/>
                      <a:pt x="2352" y="568"/>
                      <a:pt x="2385" y="568"/>
                    </a:cubicBezTo>
                    <a:cubicBezTo>
                      <a:pt x="2419" y="568"/>
                      <a:pt x="2446" y="542"/>
                      <a:pt x="2446" y="509"/>
                    </a:cubicBezTo>
                    <a:cubicBezTo>
                      <a:pt x="2446" y="509"/>
                      <a:pt x="2446" y="509"/>
                      <a:pt x="2446" y="509"/>
                    </a:cubicBezTo>
                    <a:cubicBezTo>
                      <a:pt x="2446" y="477"/>
                      <a:pt x="2419" y="451"/>
                      <a:pt x="2385" y="451"/>
                    </a:cubicBezTo>
                    <a:cubicBezTo>
                      <a:pt x="2352" y="451"/>
                      <a:pt x="2324" y="477"/>
                      <a:pt x="2324" y="509"/>
                    </a:cubicBezTo>
                    <a:close/>
                  </a:path>
                </a:pathLst>
              </a:custGeom>
              <a:noFill/>
              <a:ln w="317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48" name="Rectangle 121"/>
              <p:cNvSpPr>
                <a:spLocks noChangeArrowheads="1"/>
              </p:cNvSpPr>
              <p:nvPr/>
            </p:nvSpPr>
            <p:spPr bwMode="auto">
              <a:xfrm>
                <a:off x="884" y="1661"/>
                <a:ext cx="1588" cy="363"/>
              </a:xfrm>
              <a:prstGeom prst="rect">
                <a:avLst/>
              </a:prstGeom>
              <a:gradFill rotWithShape="1">
                <a:gsLst>
                  <a:gs pos="0">
                    <a:srgbClr val="FF6737"/>
                  </a:gs>
                  <a:gs pos="100000">
                    <a:srgbClr val="C4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71842" dir="18900000" algn="ctr" rotWithShape="0">
                  <a:schemeClr val="tx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3200" b="1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6259" name="Freeform 122"/>
            <p:cNvSpPr>
              <a:spLocks/>
            </p:cNvSpPr>
            <p:nvPr/>
          </p:nvSpPr>
          <p:spPr bwMode="auto">
            <a:xfrm>
              <a:off x="3787" y="2205"/>
              <a:ext cx="182" cy="136"/>
            </a:xfrm>
            <a:custGeom>
              <a:avLst/>
              <a:gdLst>
                <a:gd name="T0" fmla="*/ 0 w 227"/>
                <a:gd name="T1" fmla="*/ 0 h 136"/>
                <a:gd name="T2" fmla="*/ 93 w 227"/>
                <a:gd name="T3" fmla="*/ 0 h 136"/>
                <a:gd name="T4" fmla="*/ 117 w 227"/>
                <a:gd name="T5" fmla="*/ 91 h 136"/>
                <a:gd name="T6" fmla="*/ 117 w 227"/>
                <a:gd name="T7" fmla="*/ 136 h 136"/>
                <a:gd name="T8" fmla="*/ 0 w 227"/>
                <a:gd name="T9" fmla="*/ 136 h 136"/>
                <a:gd name="T10" fmla="*/ 0 w 227"/>
                <a:gd name="T11" fmla="*/ 0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7"/>
                <a:gd name="T19" fmla="*/ 0 h 136"/>
                <a:gd name="T20" fmla="*/ 227 w 227"/>
                <a:gd name="T21" fmla="*/ 136 h 1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7" h="136">
                  <a:moveTo>
                    <a:pt x="0" y="0"/>
                  </a:moveTo>
                  <a:lnTo>
                    <a:pt x="181" y="0"/>
                  </a:lnTo>
                  <a:lnTo>
                    <a:pt x="227" y="91"/>
                  </a:lnTo>
                  <a:lnTo>
                    <a:pt x="227" y="13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FF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60" name="Rectangle 123"/>
            <p:cNvSpPr>
              <a:spLocks noChangeArrowheads="1"/>
            </p:cNvSpPr>
            <p:nvPr/>
          </p:nvSpPr>
          <p:spPr bwMode="auto">
            <a:xfrm>
              <a:off x="3787" y="2341"/>
              <a:ext cx="181" cy="182"/>
            </a:xfrm>
            <a:prstGeom prst="rect">
              <a:avLst/>
            </a:prstGeom>
            <a:solidFill>
              <a:srgbClr val="71717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61" name="Oval 124"/>
            <p:cNvSpPr>
              <a:spLocks noChangeArrowheads="1"/>
            </p:cNvSpPr>
            <p:nvPr/>
          </p:nvSpPr>
          <p:spPr bwMode="auto">
            <a:xfrm>
              <a:off x="4150" y="2341"/>
              <a:ext cx="45" cy="45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62" name="AutoShape 125"/>
            <p:cNvSpPr>
              <a:spLocks noChangeArrowheads="1"/>
            </p:cNvSpPr>
            <p:nvPr/>
          </p:nvSpPr>
          <p:spPr bwMode="auto">
            <a:xfrm>
              <a:off x="3334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63" name="AutoShape 126"/>
            <p:cNvSpPr>
              <a:spLocks noChangeArrowheads="1"/>
            </p:cNvSpPr>
            <p:nvPr/>
          </p:nvSpPr>
          <p:spPr bwMode="auto">
            <a:xfrm>
              <a:off x="3515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64" name="AutoShape 127"/>
            <p:cNvSpPr>
              <a:spLocks noChangeArrowheads="1"/>
            </p:cNvSpPr>
            <p:nvPr/>
          </p:nvSpPr>
          <p:spPr bwMode="auto">
            <a:xfrm>
              <a:off x="3969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65" name="AutoShape 128"/>
            <p:cNvSpPr>
              <a:spLocks noChangeArrowheads="1"/>
            </p:cNvSpPr>
            <p:nvPr/>
          </p:nvSpPr>
          <p:spPr bwMode="auto">
            <a:xfrm>
              <a:off x="2517" y="2478"/>
              <a:ext cx="136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66" name="AutoShape 129"/>
            <p:cNvSpPr>
              <a:spLocks noChangeArrowheads="1"/>
            </p:cNvSpPr>
            <p:nvPr/>
          </p:nvSpPr>
          <p:spPr bwMode="auto">
            <a:xfrm>
              <a:off x="2336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37577" name="Freeform 9"/>
          <p:cNvSpPr>
            <a:spLocks/>
          </p:cNvSpPr>
          <p:nvPr/>
        </p:nvSpPr>
        <p:spPr bwMode="auto">
          <a:xfrm>
            <a:off x="1752600" y="3429000"/>
            <a:ext cx="6223000" cy="3467100"/>
          </a:xfrm>
          <a:custGeom>
            <a:avLst/>
            <a:gdLst>
              <a:gd name="T0" fmla="*/ 1168 w 3920"/>
              <a:gd name="T1" fmla="*/ 344 h 2184"/>
              <a:gd name="T2" fmla="*/ 1872 w 3920"/>
              <a:gd name="T3" fmla="*/ 728 h 2184"/>
              <a:gd name="T4" fmla="*/ 2544 w 3920"/>
              <a:gd name="T5" fmla="*/ 1104 h 2184"/>
              <a:gd name="T6" fmla="*/ 3216 w 3920"/>
              <a:gd name="T7" fmla="*/ 1528 h 2184"/>
              <a:gd name="T8" fmla="*/ 3616 w 3920"/>
              <a:gd name="T9" fmla="*/ 1960 h 2184"/>
              <a:gd name="T10" fmla="*/ 3920 w 3920"/>
              <a:gd name="T11" fmla="*/ 2168 h 2184"/>
              <a:gd name="T12" fmla="*/ 1936 w 3920"/>
              <a:gd name="T13" fmla="*/ 2184 h 2184"/>
              <a:gd name="T14" fmla="*/ 992 w 3920"/>
              <a:gd name="T15" fmla="*/ 1304 h 2184"/>
              <a:gd name="T16" fmla="*/ 272 w 3920"/>
              <a:gd name="T17" fmla="*/ 808 h 2184"/>
              <a:gd name="T18" fmla="*/ 48 w 3920"/>
              <a:gd name="T19" fmla="*/ 720 h 2184"/>
              <a:gd name="T20" fmla="*/ 0 w 3920"/>
              <a:gd name="T21" fmla="*/ 0 h 2184"/>
              <a:gd name="T22" fmla="*/ 448 w 3920"/>
              <a:gd name="T23" fmla="*/ 120 h 2184"/>
              <a:gd name="T24" fmla="*/ 656 w 3920"/>
              <a:gd name="T25" fmla="*/ 184 h 2184"/>
              <a:gd name="T26" fmla="*/ 1168 w 3920"/>
              <a:gd name="T27" fmla="*/ 344 h 2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920" h="2184">
                <a:moveTo>
                  <a:pt x="1168" y="344"/>
                </a:moveTo>
                <a:lnTo>
                  <a:pt x="1872" y="728"/>
                </a:lnTo>
                <a:lnTo>
                  <a:pt x="2544" y="1104"/>
                </a:lnTo>
                <a:lnTo>
                  <a:pt x="3216" y="1528"/>
                </a:lnTo>
                <a:lnTo>
                  <a:pt x="3616" y="1960"/>
                </a:lnTo>
                <a:lnTo>
                  <a:pt x="3920" y="2168"/>
                </a:lnTo>
                <a:lnTo>
                  <a:pt x="1936" y="2184"/>
                </a:lnTo>
                <a:lnTo>
                  <a:pt x="992" y="1304"/>
                </a:lnTo>
                <a:lnTo>
                  <a:pt x="272" y="808"/>
                </a:lnTo>
                <a:lnTo>
                  <a:pt x="48" y="720"/>
                </a:lnTo>
                <a:lnTo>
                  <a:pt x="0" y="0"/>
                </a:lnTo>
                <a:lnTo>
                  <a:pt x="448" y="120"/>
                </a:lnTo>
                <a:lnTo>
                  <a:pt x="656" y="184"/>
                </a:lnTo>
                <a:lnTo>
                  <a:pt x="1168" y="34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808080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6149" name="Freeform 12"/>
          <p:cNvSpPr>
            <a:spLocks/>
          </p:cNvSpPr>
          <p:nvPr/>
        </p:nvSpPr>
        <p:spPr bwMode="auto">
          <a:xfrm>
            <a:off x="1828800" y="3962400"/>
            <a:ext cx="4521200" cy="2908300"/>
          </a:xfrm>
          <a:custGeom>
            <a:avLst/>
            <a:gdLst>
              <a:gd name="T0" fmla="*/ 0 w 2848"/>
              <a:gd name="T1" fmla="*/ 0 h 1832"/>
              <a:gd name="T2" fmla="*/ 2147483647 w 2848"/>
              <a:gd name="T3" fmla="*/ 2147483647 h 1832"/>
              <a:gd name="T4" fmla="*/ 2147483647 w 2848"/>
              <a:gd name="T5" fmla="*/ 2147483647 h 1832"/>
              <a:gd name="T6" fmla="*/ 2147483647 w 2848"/>
              <a:gd name="T7" fmla="*/ 2147483647 h 1832"/>
              <a:gd name="T8" fmla="*/ 0 60000 65536"/>
              <a:gd name="T9" fmla="*/ 0 60000 65536"/>
              <a:gd name="T10" fmla="*/ 0 60000 65536"/>
              <a:gd name="T11" fmla="*/ 0 60000 65536"/>
              <a:gd name="T12" fmla="*/ 0 w 2848"/>
              <a:gd name="T13" fmla="*/ 0 h 1832"/>
              <a:gd name="T14" fmla="*/ 2848 w 2848"/>
              <a:gd name="T15" fmla="*/ 1832 h 18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48" h="1832">
                <a:moveTo>
                  <a:pt x="0" y="0"/>
                </a:moveTo>
                <a:cubicBezTo>
                  <a:pt x="131" y="39"/>
                  <a:pt x="496" y="87"/>
                  <a:pt x="784" y="232"/>
                </a:cubicBezTo>
                <a:cubicBezTo>
                  <a:pt x="1072" y="377"/>
                  <a:pt x="1384" y="605"/>
                  <a:pt x="1728" y="872"/>
                </a:cubicBezTo>
                <a:cubicBezTo>
                  <a:pt x="2072" y="1139"/>
                  <a:pt x="2615" y="1632"/>
                  <a:pt x="2848" y="1832"/>
                </a:cubicBezTo>
              </a:path>
            </a:pathLst>
          </a:custGeom>
          <a:noFill/>
          <a:ln w="57150" cap="flat" cmpd="sng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37678" name="Picture 110" descr="afficher_image12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94779" flipH="1">
            <a:off x="533400" y="3386138"/>
            <a:ext cx="1295400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89"/>
          <p:cNvGrpSpPr>
            <a:grpSpLocks/>
          </p:cNvGrpSpPr>
          <p:nvPr/>
        </p:nvGrpSpPr>
        <p:grpSpPr bwMode="auto">
          <a:xfrm rot="-362121">
            <a:off x="-228600" y="2339975"/>
            <a:ext cx="3167063" cy="936625"/>
            <a:chOff x="2200" y="2069"/>
            <a:chExt cx="1995" cy="590"/>
          </a:xfrm>
        </p:grpSpPr>
        <p:grpSp>
          <p:nvGrpSpPr>
            <p:cNvPr id="5" name="Group 90"/>
            <p:cNvGrpSpPr>
              <a:grpSpLocks/>
            </p:cNvGrpSpPr>
            <p:nvPr/>
          </p:nvGrpSpPr>
          <p:grpSpPr bwMode="auto">
            <a:xfrm>
              <a:off x="2200" y="2069"/>
              <a:ext cx="1995" cy="590"/>
              <a:chOff x="884" y="1633"/>
              <a:chExt cx="2177" cy="663"/>
            </a:xfrm>
          </p:grpSpPr>
          <p:sp>
            <p:nvSpPr>
              <p:cNvPr id="6252" name="AutoShape 91"/>
              <p:cNvSpPr>
                <a:spLocks noChangeAspect="1" noChangeArrowheads="1" noTextEdit="1"/>
              </p:cNvSpPr>
              <p:nvPr/>
            </p:nvSpPr>
            <p:spPr bwMode="auto">
              <a:xfrm>
                <a:off x="895" y="1633"/>
                <a:ext cx="2166" cy="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53" name="Freeform 92"/>
              <p:cNvSpPr>
                <a:spLocks noEditPoints="1"/>
              </p:cNvSpPr>
              <p:nvPr/>
            </p:nvSpPr>
            <p:spPr bwMode="auto">
              <a:xfrm>
                <a:off x="994" y="1659"/>
                <a:ext cx="2044" cy="611"/>
              </a:xfrm>
              <a:custGeom>
                <a:avLst/>
                <a:gdLst>
                  <a:gd name="T0" fmla="*/ 961 w 2468"/>
                  <a:gd name="T1" fmla="*/ 455 h 640"/>
                  <a:gd name="T2" fmla="*/ 996 w 2468"/>
                  <a:gd name="T3" fmla="*/ 469 h 640"/>
                  <a:gd name="T4" fmla="*/ 961 w 2468"/>
                  <a:gd name="T5" fmla="*/ 519 h 640"/>
                  <a:gd name="T6" fmla="*/ 928 w 2468"/>
                  <a:gd name="T7" fmla="*/ 455 h 640"/>
                  <a:gd name="T8" fmla="*/ 822 w 2468"/>
                  <a:gd name="T9" fmla="*/ 455 h 640"/>
                  <a:gd name="T10" fmla="*/ 857 w 2468"/>
                  <a:gd name="T11" fmla="*/ 469 h 640"/>
                  <a:gd name="T12" fmla="*/ 788 w 2468"/>
                  <a:gd name="T13" fmla="*/ 469 h 640"/>
                  <a:gd name="T14" fmla="*/ 190 w 2468"/>
                  <a:gd name="T15" fmla="*/ 455 h 640"/>
                  <a:gd name="T16" fmla="*/ 239 w 2468"/>
                  <a:gd name="T17" fmla="*/ 422 h 640"/>
                  <a:gd name="T18" fmla="*/ 224 w 2468"/>
                  <a:gd name="T19" fmla="*/ 519 h 640"/>
                  <a:gd name="T20" fmla="*/ 190 w 2468"/>
                  <a:gd name="T21" fmla="*/ 455 h 640"/>
                  <a:gd name="T22" fmla="*/ 79 w 2468"/>
                  <a:gd name="T23" fmla="*/ 455 h 640"/>
                  <a:gd name="T24" fmla="*/ 121 w 2468"/>
                  <a:gd name="T25" fmla="*/ 469 h 640"/>
                  <a:gd name="T26" fmla="*/ 51 w 2468"/>
                  <a:gd name="T27" fmla="*/ 469 h 640"/>
                  <a:gd name="T28" fmla="*/ 146 w 2468"/>
                  <a:gd name="T29" fmla="*/ 455 h 640"/>
                  <a:gd name="T30" fmla="*/ 164 w 2468"/>
                  <a:gd name="T31" fmla="*/ 469 h 640"/>
                  <a:gd name="T32" fmla="*/ 286 w 2468"/>
                  <a:gd name="T33" fmla="*/ 469 h 640"/>
                  <a:gd name="T34" fmla="*/ 256 w 2468"/>
                  <a:gd name="T35" fmla="*/ 392 h 640"/>
                  <a:gd name="T36" fmla="*/ 676 w 2468"/>
                  <a:gd name="T37" fmla="*/ 355 h 640"/>
                  <a:gd name="T38" fmla="*/ 864 w 2468"/>
                  <a:gd name="T39" fmla="*/ 368 h 640"/>
                  <a:gd name="T40" fmla="*/ 918 w 2468"/>
                  <a:gd name="T41" fmla="*/ 355 h 640"/>
                  <a:gd name="T42" fmla="*/ 964 w 2468"/>
                  <a:gd name="T43" fmla="*/ 342 h 640"/>
                  <a:gd name="T44" fmla="*/ 18 w 2468"/>
                  <a:gd name="T45" fmla="*/ 392 h 640"/>
                  <a:gd name="T46" fmla="*/ 26 w 2468"/>
                  <a:gd name="T47" fmla="*/ 469 h 640"/>
                  <a:gd name="T48" fmla="*/ 147 w 2468"/>
                  <a:gd name="T49" fmla="*/ 469 h 640"/>
                  <a:gd name="T50" fmla="*/ 146 w 2468"/>
                  <a:gd name="T51" fmla="*/ 455 h 640"/>
                  <a:gd name="T52" fmla="*/ 1333 w 2468"/>
                  <a:gd name="T53" fmla="*/ 443 h 640"/>
                  <a:gd name="T54" fmla="*/ 1303 w 2468"/>
                  <a:gd name="T55" fmla="*/ 519 h 640"/>
                  <a:gd name="T56" fmla="*/ 1272 w 2468"/>
                  <a:gd name="T57" fmla="*/ 443 h 640"/>
                  <a:gd name="T58" fmla="*/ 1367 w 2468"/>
                  <a:gd name="T59" fmla="*/ 443 h 640"/>
                  <a:gd name="T60" fmla="*/ 1385 w 2468"/>
                  <a:gd name="T61" fmla="*/ 494 h 640"/>
                  <a:gd name="T62" fmla="*/ 1402 w 2468"/>
                  <a:gd name="T63" fmla="*/ 481 h 640"/>
                  <a:gd name="T64" fmla="*/ 1394 w 2468"/>
                  <a:gd name="T65" fmla="*/ 279 h 640"/>
                  <a:gd name="T66" fmla="*/ 1255 w 2468"/>
                  <a:gd name="T67" fmla="*/ 228 h 640"/>
                  <a:gd name="T68" fmla="*/ 1073 w 2468"/>
                  <a:gd name="T69" fmla="*/ 89 h 640"/>
                  <a:gd name="T70" fmla="*/ 1064 w 2468"/>
                  <a:gd name="T71" fmla="*/ 202 h 640"/>
                  <a:gd name="T72" fmla="*/ 1048 w 2468"/>
                  <a:gd name="T73" fmla="*/ 0 h 640"/>
                  <a:gd name="T74" fmla="*/ 1039 w 2468"/>
                  <a:gd name="T75" fmla="*/ 202 h 640"/>
                  <a:gd name="T76" fmla="*/ 745 w 2468"/>
                  <a:gd name="T77" fmla="*/ 368 h 640"/>
                  <a:gd name="T78" fmla="*/ 773 w 2468"/>
                  <a:gd name="T79" fmla="*/ 417 h 640"/>
                  <a:gd name="T80" fmla="*/ 822 w 2468"/>
                  <a:gd name="T81" fmla="*/ 557 h 640"/>
                  <a:gd name="T82" fmla="*/ 884 w 2468"/>
                  <a:gd name="T83" fmla="*/ 469 h 640"/>
                  <a:gd name="T84" fmla="*/ 883 w 2468"/>
                  <a:gd name="T85" fmla="*/ 455 h 640"/>
                  <a:gd name="T86" fmla="*/ 900 w 2468"/>
                  <a:gd name="T87" fmla="*/ 469 h 640"/>
                  <a:gd name="T88" fmla="*/ 1021 w 2468"/>
                  <a:gd name="T89" fmla="*/ 469 h 640"/>
                  <a:gd name="T90" fmla="*/ 1010 w 2468"/>
                  <a:gd name="T91" fmla="*/ 417 h 640"/>
                  <a:gd name="T92" fmla="*/ 1030 w 2468"/>
                  <a:gd name="T93" fmla="*/ 417 h 640"/>
                  <a:gd name="T94" fmla="*/ 1056 w 2468"/>
                  <a:gd name="T95" fmla="*/ 443 h 640"/>
                  <a:gd name="T96" fmla="*/ 1164 w 2468"/>
                  <a:gd name="T97" fmla="*/ 494 h 640"/>
                  <a:gd name="T98" fmla="*/ 1229 w 2468"/>
                  <a:gd name="T99" fmla="*/ 474 h 640"/>
                  <a:gd name="T100" fmla="*/ 1245 w 2468"/>
                  <a:gd name="T101" fmla="*/ 443 h 640"/>
                  <a:gd name="T102" fmla="*/ 1303 w 2468"/>
                  <a:gd name="T103" fmla="*/ 557 h 640"/>
                  <a:gd name="T104" fmla="*/ 1363 w 2468"/>
                  <a:gd name="T105" fmla="*/ 469 h 64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68"/>
                  <a:gd name="T160" fmla="*/ 0 h 640"/>
                  <a:gd name="T161" fmla="*/ 2468 w 2468"/>
                  <a:gd name="T162" fmla="*/ 640 h 640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68" h="640">
                    <a:moveTo>
                      <a:pt x="1633" y="524"/>
                    </a:moveTo>
                    <a:lnTo>
                      <a:pt x="1692" y="524"/>
                    </a:lnTo>
                    <a:lnTo>
                      <a:pt x="1692" y="480"/>
                    </a:lnTo>
                    <a:cubicBezTo>
                      <a:pt x="1725" y="480"/>
                      <a:pt x="1753" y="506"/>
                      <a:pt x="1753" y="538"/>
                    </a:cubicBezTo>
                    <a:cubicBezTo>
                      <a:pt x="1753" y="538"/>
                      <a:pt x="1753" y="538"/>
                      <a:pt x="1753" y="538"/>
                    </a:cubicBezTo>
                    <a:cubicBezTo>
                      <a:pt x="1753" y="571"/>
                      <a:pt x="1725" y="597"/>
                      <a:pt x="1692" y="597"/>
                    </a:cubicBezTo>
                    <a:cubicBezTo>
                      <a:pt x="1658" y="597"/>
                      <a:pt x="1631" y="571"/>
                      <a:pt x="1631" y="538"/>
                    </a:cubicBezTo>
                    <a:cubicBezTo>
                      <a:pt x="1631" y="534"/>
                      <a:pt x="1631" y="529"/>
                      <a:pt x="1633" y="524"/>
                    </a:cubicBezTo>
                    <a:close/>
                    <a:moveTo>
                      <a:pt x="1448" y="480"/>
                    </a:moveTo>
                    <a:lnTo>
                      <a:pt x="1448" y="524"/>
                    </a:lnTo>
                    <a:lnTo>
                      <a:pt x="1507" y="524"/>
                    </a:lnTo>
                    <a:cubicBezTo>
                      <a:pt x="1508" y="529"/>
                      <a:pt x="1509" y="534"/>
                      <a:pt x="1509" y="538"/>
                    </a:cubicBezTo>
                    <a:cubicBezTo>
                      <a:pt x="1509" y="571"/>
                      <a:pt x="1482" y="597"/>
                      <a:pt x="1448" y="597"/>
                    </a:cubicBezTo>
                    <a:cubicBezTo>
                      <a:pt x="1414" y="597"/>
                      <a:pt x="1387" y="571"/>
                      <a:pt x="1387" y="538"/>
                    </a:cubicBezTo>
                    <a:cubicBezTo>
                      <a:pt x="1387" y="506"/>
                      <a:pt x="1414" y="480"/>
                      <a:pt x="1448" y="480"/>
                    </a:cubicBezTo>
                    <a:close/>
                    <a:moveTo>
                      <a:pt x="336" y="524"/>
                    </a:moveTo>
                    <a:lnTo>
                      <a:pt x="420" y="524"/>
                    </a:lnTo>
                    <a:lnTo>
                      <a:pt x="420" y="485"/>
                    </a:lnTo>
                    <a:cubicBezTo>
                      <a:pt x="442" y="495"/>
                      <a:pt x="456" y="516"/>
                      <a:pt x="456" y="538"/>
                    </a:cubicBezTo>
                    <a:cubicBezTo>
                      <a:pt x="456" y="571"/>
                      <a:pt x="429" y="597"/>
                      <a:pt x="395" y="597"/>
                    </a:cubicBezTo>
                    <a:cubicBezTo>
                      <a:pt x="361" y="597"/>
                      <a:pt x="334" y="571"/>
                      <a:pt x="334" y="538"/>
                    </a:cubicBezTo>
                    <a:cubicBezTo>
                      <a:pt x="334" y="534"/>
                      <a:pt x="335" y="529"/>
                      <a:pt x="336" y="524"/>
                    </a:cubicBezTo>
                    <a:close/>
                    <a:moveTo>
                      <a:pt x="139" y="482"/>
                    </a:moveTo>
                    <a:lnTo>
                      <a:pt x="139" y="524"/>
                    </a:lnTo>
                    <a:lnTo>
                      <a:pt x="210" y="524"/>
                    </a:lnTo>
                    <a:cubicBezTo>
                      <a:pt x="212" y="529"/>
                      <a:pt x="212" y="534"/>
                      <a:pt x="212" y="538"/>
                    </a:cubicBezTo>
                    <a:cubicBezTo>
                      <a:pt x="212" y="571"/>
                      <a:pt x="185" y="597"/>
                      <a:pt x="151" y="597"/>
                    </a:cubicBezTo>
                    <a:cubicBezTo>
                      <a:pt x="118" y="597"/>
                      <a:pt x="91" y="571"/>
                      <a:pt x="91" y="538"/>
                    </a:cubicBezTo>
                    <a:cubicBezTo>
                      <a:pt x="91" y="511"/>
                      <a:pt x="111" y="487"/>
                      <a:pt x="139" y="482"/>
                    </a:cubicBezTo>
                    <a:close/>
                    <a:moveTo>
                      <a:pt x="257" y="524"/>
                    </a:moveTo>
                    <a:lnTo>
                      <a:pt x="290" y="524"/>
                    </a:lnTo>
                    <a:cubicBezTo>
                      <a:pt x="289" y="529"/>
                      <a:pt x="289" y="534"/>
                      <a:pt x="289" y="538"/>
                    </a:cubicBezTo>
                    <a:cubicBezTo>
                      <a:pt x="289" y="595"/>
                      <a:pt x="336" y="640"/>
                      <a:pt x="395" y="640"/>
                    </a:cubicBezTo>
                    <a:cubicBezTo>
                      <a:pt x="454" y="640"/>
                      <a:pt x="502" y="595"/>
                      <a:pt x="502" y="538"/>
                    </a:cubicBezTo>
                    <a:cubicBezTo>
                      <a:pt x="502" y="538"/>
                      <a:pt x="502" y="538"/>
                      <a:pt x="502" y="538"/>
                    </a:cubicBezTo>
                    <a:cubicBezTo>
                      <a:pt x="502" y="503"/>
                      <a:pt x="482" y="470"/>
                      <a:pt x="450" y="451"/>
                    </a:cubicBezTo>
                    <a:lnTo>
                      <a:pt x="1128" y="451"/>
                    </a:lnTo>
                    <a:lnTo>
                      <a:pt x="1189" y="408"/>
                    </a:lnTo>
                    <a:lnTo>
                      <a:pt x="1520" y="408"/>
                    </a:lnTo>
                    <a:lnTo>
                      <a:pt x="1520" y="422"/>
                    </a:lnTo>
                    <a:lnTo>
                      <a:pt x="1616" y="422"/>
                    </a:lnTo>
                    <a:lnTo>
                      <a:pt x="1616" y="408"/>
                    </a:lnTo>
                    <a:lnTo>
                      <a:pt x="1676" y="408"/>
                    </a:lnTo>
                    <a:lnTo>
                      <a:pt x="1696" y="393"/>
                    </a:lnTo>
                    <a:lnTo>
                      <a:pt x="0" y="393"/>
                    </a:lnTo>
                    <a:lnTo>
                      <a:pt x="32" y="451"/>
                    </a:lnTo>
                    <a:lnTo>
                      <a:pt x="97" y="451"/>
                    </a:lnTo>
                    <a:cubicBezTo>
                      <a:pt x="65" y="470"/>
                      <a:pt x="45" y="503"/>
                      <a:pt x="45" y="538"/>
                    </a:cubicBezTo>
                    <a:cubicBezTo>
                      <a:pt x="45" y="595"/>
                      <a:pt x="93" y="640"/>
                      <a:pt x="151" y="640"/>
                    </a:cubicBezTo>
                    <a:cubicBezTo>
                      <a:pt x="210" y="640"/>
                      <a:pt x="258" y="595"/>
                      <a:pt x="258" y="538"/>
                    </a:cubicBezTo>
                    <a:cubicBezTo>
                      <a:pt x="258" y="538"/>
                      <a:pt x="258" y="538"/>
                      <a:pt x="258" y="538"/>
                    </a:cubicBezTo>
                    <a:cubicBezTo>
                      <a:pt x="258" y="534"/>
                      <a:pt x="258" y="529"/>
                      <a:pt x="257" y="524"/>
                    </a:cubicBezTo>
                    <a:close/>
                    <a:moveTo>
                      <a:pt x="2240" y="509"/>
                    </a:moveTo>
                    <a:lnTo>
                      <a:pt x="2346" y="509"/>
                    </a:lnTo>
                    <a:cubicBezTo>
                      <a:pt x="2351" y="518"/>
                      <a:pt x="2354" y="528"/>
                      <a:pt x="2354" y="538"/>
                    </a:cubicBezTo>
                    <a:cubicBezTo>
                      <a:pt x="2354" y="571"/>
                      <a:pt x="2327" y="597"/>
                      <a:pt x="2293" y="597"/>
                    </a:cubicBezTo>
                    <a:cubicBezTo>
                      <a:pt x="2260" y="597"/>
                      <a:pt x="2232" y="571"/>
                      <a:pt x="2232" y="538"/>
                    </a:cubicBezTo>
                    <a:cubicBezTo>
                      <a:pt x="2232" y="528"/>
                      <a:pt x="2235" y="518"/>
                      <a:pt x="2240" y="509"/>
                    </a:cubicBezTo>
                    <a:close/>
                    <a:moveTo>
                      <a:pt x="2395" y="509"/>
                    </a:moveTo>
                    <a:lnTo>
                      <a:pt x="2407" y="509"/>
                    </a:lnTo>
                    <a:lnTo>
                      <a:pt x="2423" y="568"/>
                    </a:lnTo>
                    <a:lnTo>
                      <a:pt x="2438" y="568"/>
                    </a:lnTo>
                    <a:lnTo>
                      <a:pt x="2438" y="553"/>
                    </a:lnTo>
                    <a:lnTo>
                      <a:pt x="2468" y="553"/>
                    </a:lnTo>
                    <a:lnTo>
                      <a:pt x="2468" y="320"/>
                    </a:lnTo>
                    <a:lnTo>
                      <a:pt x="2453" y="320"/>
                    </a:lnTo>
                    <a:lnTo>
                      <a:pt x="2438" y="277"/>
                    </a:lnTo>
                    <a:lnTo>
                      <a:pt x="2209" y="262"/>
                    </a:lnTo>
                    <a:lnTo>
                      <a:pt x="2133" y="102"/>
                    </a:lnTo>
                    <a:lnTo>
                      <a:pt x="1890" y="102"/>
                    </a:lnTo>
                    <a:lnTo>
                      <a:pt x="1890" y="233"/>
                    </a:lnTo>
                    <a:lnTo>
                      <a:pt x="1874" y="233"/>
                    </a:lnTo>
                    <a:lnTo>
                      <a:pt x="1874" y="0"/>
                    </a:lnTo>
                    <a:lnTo>
                      <a:pt x="1844" y="0"/>
                    </a:lnTo>
                    <a:lnTo>
                      <a:pt x="1844" y="233"/>
                    </a:lnTo>
                    <a:lnTo>
                      <a:pt x="1829" y="233"/>
                    </a:lnTo>
                    <a:lnTo>
                      <a:pt x="1829" y="422"/>
                    </a:lnTo>
                    <a:lnTo>
                      <a:pt x="1311" y="422"/>
                    </a:lnTo>
                    <a:lnTo>
                      <a:pt x="1326" y="480"/>
                    </a:lnTo>
                    <a:lnTo>
                      <a:pt x="1361" y="480"/>
                    </a:lnTo>
                    <a:cubicBezTo>
                      <a:pt x="1348" y="497"/>
                      <a:pt x="1342" y="518"/>
                      <a:pt x="1342" y="538"/>
                    </a:cubicBezTo>
                    <a:cubicBezTo>
                      <a:pt x="1342" y="595"/>
                      <a:pt x="1389" y="640"/>
                      <a:pt x="1448" y="640"/>
                    </a:cubicBezTo>
                    <a:cubicBezTo>
                      <a:pt x="1507" y="640"/>
                      <a:pt x="1555" y="595"/>
                      <a:pt x="1555" y="538"/>
                    </a:cubicBezTo>
                    <a:cubicBezTo>
                      <a:pt x="1555" y="538"/>
                      <a:pt x="1555" y="538"/>
                      <a:pt x="1555" y="538"/>
                    </a:cubicBezTo>
                    <a:cubicBezTo>
                      <a:pt x="1555" y="534"/>
                      <a:pt x="1554" y="529"/>
                      <a:pt x="1554" y="524"/>
                    </a:cubicBezTo>
                    <a:lnTo>
                      <a:pt x="1586" y="524"/>
                    </a:lnTo>
                    <a:cubicBezTo>
                      <a:pt x="1586" y="529"/>
                      <a:pt x="1585" y="534"/>
                      <a:pt x="1585" y="538"/>
                    </a:cubicBezTo>
                    <a:cubicBezTo>
                      <a:pt x="1585" y="595"/>
                      <a:pt x="1633" y="640"/>
                      <a:pt x="1692" y="640"/>
                    </a:cubicBezTo>
                    <a:cubicBezTo>
                      <a:pt x="1751" y="640"/>
                      <a:pt x="1798" y="595"/>
                      <a:pt x="1798" y="538"/>
                    </a:cubicBezTo>
                    <a:cubicBezTo>
                      <a:pt x="1798" y="538"/>
                      <a:pt x="1798" y="538"/>
                      <a:pt x="1798" y="538"/>
                    </a:cubicBezTo>
                    <a:cubicBezTo>
                      <a:pt x="1798" y="518"/>
                      <a:pt x="1792" y="497"/>
                      <a:pt x="1779" y="480"/>
                    </a:cubicBezTo>
                    <a:lnTo>
                      <a:pt x="1814" y="480"/>
                    </a:lnTo>
                    <a:lnTo>
                      <a:pt x="1829" y="509"/>
                    </a:lnTo>
                    <a:lnTo>
                      <a:pt x="1859" y="509"/>
                    </a:lnTo>
                    <a:lnTo>
                      <a:pt x="1859" y="568"/>
                    </a:lnTo>
                    <a:lnTo>
                      <a:pt x="2050" y="568"/>
                    </a:lnTo>
                    <a:lnTo>
                      <a:pt x="2050" y="546"/>
                    </a:lnTo>
                    <a:lnTo>
                      <a:pt x="2164" y="546"/>
                    </a:lnTo>
                    <a:lnTo>
                      <a:pt x="2179" y="509"/>
                    </a:lnTo>
                    <a:lnTo>
                      <a:pt x="2191" y="509"/>
                    </a:lnTo>
                    <a:cubicBezTo>
                      <a:pt x="2188" y="519"/>
                      <a:pt x="2187" y="529"/>
                      <a:pt x="2187" y="538"/>
                    </a:cubicBezTo>
                    <a:cubicBezTo>
                      <a:pt x="2187" y="595"/>
                      <a:pt x="2234" y="640"/>
                      <a:pt x="2293" y="640"/>
                    </a:cubicBezTo>
                    <a:cubicBezTo>
                      <a:pt x="2352" y="640"/>
                      <a:pt x="2400" y="595"/>
                      <a:pt x="2400" y="538"/>
                    </a:cubicBezTo>
                    <a:cubicBezTo>
                      <a:pt x="2400" y="538"/>
                      <a:pt x="2400" y="538"/>
                      <a:pt x="2400" y="538"/>
                    </a:cubicBezTo>
                    <a:cubicBezTo>
                      <a:pt x="2400" y="529"/>
                      <a:pt x="2398" y="519"/>
                      <a:pt x="2395" y="509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54" name="Freeform 93"/>
              <p:cNvSpPr>
                <a:spLocks noEditPoints="1"/>
              </p:cNvSpPr>
              <p:nvPr/>
            </p:nvSpPr>
            <p:spPr bwMode="auto">
              <a:xfrm>
                <a:off x="994" y="1659"/>
                <a:ext cx="2044" cy="611"/>
              </a:xfrm>
              <a:custGeom>
                <a:avLst/>
                <a:gdLst>
                  <a:gd name="T0" fmla="*/ 961 w 2468"/>
                  <a:gd name="T1" fmla="*/ 455 h 640"/>
                  <a:gd name="T2" fmla="*/ 996 w 2468"/>
                  <a:gd name="T3" fmla="*/ 469 h 640"/>
                  <a:gd name="T4" fmla="*/ 961 w 2468"/>
                  <a:gd name="T5" fmla="*/ 519 h 640"/>
                  <a:gd name="T6" fmla="*/ 928 w 2468"/>
                  <a:gd name="T7" fmla="*/ 455 h 640"/>
                  <a:gd name="T8" fmla="*/ 822 w 2468"/>
                  <a:gd name="T9" fmla="*/ 455 h 640"/>
                  <a:gd name="T10" fmla="*/ 857 w 2468"/>
                  <a:gd name="T11" fmla="*/ 469 h 640"/>
                  <a:gd name="T12" fmla="*/ 788 w 2468"/>
                  <a:gd name="T13" fmla="*/ 469 h 640"/>
                  <a:gd name="T14" fmla="*/ 190 w 2468"/>
                  <a:gd name="T15" fmla="*/ 455 h 640"/>
                  <a:gd name="T16" fmla="*/ 239 w 2468"/>
                  <a:gd name="T17" fmla="*/ 422 h 640"/>
                  <a:gd name="T18" fmla="*/ 224 w 2468"/>
                  <a:gd name="T19" fmla="*/ 519 h 640"/>
                  <a:gd name="T20" fmla="*/ 190 w 2468"/>
                  <a:gd name="T21" fmla="*/ 455 h 640"/>
                  <a:gd name="T22" fmla="*/ 79 w 2468"/>
                  <a:gd name="T23" fmla="*/ 455 h 640"/>
                  <a:gd name="T24" fmla="*/ 121 w 2468"/>
                  <a:gd name="T25" fmla="*/ 469 h 640"/>
                  <a:gd name="T26" fmla="*/ 51 w 2468"/>
                  <a:gd name="T27" fmla="*/ 469 h 640"/>
                  <a:gd name="T28" fmla="*/ 146 w 2468"/>
                  <a:gd name="T29" fmla="*/ 455 h 640"/>
                  <a:gd name="T30" fmla="*/ 164 w 2468"/>
                  <a:gd name="T31" fmla="*/ 469 h 640"/>
                  <a:gd name="T32" fmla="*/ 286 w 2468"/>
                  <a:gd name="T33" fmla="*/ 469 h 640"/>
                  <a:gd name="T34" fmla="*/ 256 w 2468"/>
                  <a:gd name="T35" fmla="*/ 392 h 640"/>
                  <a:gd name="T36" fmla="*/ 676 w 2468"/>
                  <a:gd name="T37" fmla="*/ 355 h 640"/>
                  <a:gd name="T38" fmla="*/ 864 w 2468"/>
                  <a:gd name="T39" fmla="*/ 368 h 640"/>
                  <a:gd name="T40" fmla="*/ 918 w 2468"/>
                  <a:gd name="T41" fmla="*/ 355 h 640"/>
                  <a:gd name="T42" fmla="*/ 964 w 2468"/>
                  <a:gd name="T43" fmla="*/ 342 h 640"/>
                  <a:gd name="T44" fmla="*/ 18 w 2468"/>
                  <a:gd name="T45" fmla="*/ 392 h 640"/>
                  <a:gd name="T46" fmla="*/ 26 w 2468"/>
                  <a:gd name="T47" fmla="*/ 469 h 640"/>
                  <a:gd name="T48" fmla="*/ 147 w 2468"/>
                  <a:gd name="T49" fmla="*/ 469 h 640"/>
                  <a:gd name="T50" fmla="*/ 146 w 2468"/>
                  <a:gd name="T51" fmla="*/ 455 h 640"/>
                  <a:gd name="T52" fmla="*/ 1333 w 2468"/>
                  <a:gd name="T53" fmla="*/ 443 h 640"/>
                  <a:gd name="T54" fmla="*/ 1303 w 2468"/>
                  <a:gd name="T55" fmla="*/ 519 h 640"/>
                  <a:gd name="T56" fmla="*/ 1272 w 2468"/>
                  <a:gd name="T57" fmla="*/ 443 h 640"/>
                  <a:gd name="T58" fmla="*/ 1367 w 2468"/>
                  <a:gd name="T59" fmla="*/ 443 h 640"/>
                  <a:gd name="T60" fmla="*/ 1385 w 2468"/>
                  <a:gd name="T61" fmla="*/ 494 h 640"/>
                  <a:gd name="T62" fmla="*/ 1402 w 2468"/>
                  <a:gd name="T63" fmla="*/ 481 h 640"/>
                  <a:gd name="T64" fmla="*/ 1394 w 2468"/>
                  <a:gd name="T65" fmla="*/ 279 h 640"/>
                  <a:gd name="T66" fmla="*/ 1255 w 2468"/>
                  <a:gd name="T67" fmla="*/ 228 h 640"/>
                  <a:gd name="T68" fmla="*/ 1073 w 2468"/>
                  <a:gd name="T69" fmla="*/ 89 h 640"/>
                  <a:gd name="T70" fmla="*/ 1064 w 2468"/>
                  <a:gd name="T71" fmla="*/ 202 h 640"/>
                  <a:gd name="T72" fmla="*/ 1048 w 2468"/>
                  <a:gd name="T73" fmla="*/ 0 h 640"/>
                  <a:gd name="T74" fmla="*/ 1039 w 2468"/>
                  <a:gd name="T75" fmla="*/ 202 h 640"/>
                  <a:gd name="T76" fmla="*/ 745 w 2468"/>
                  <a:gd name="T77" fmla="*/ 368 h 640"/>
                  <a:gd name="T78" fmla="*/ 773 w 2468"/>
                  <a:gd name="T79" fmla="*/ 417 h 640"/>
                  <a:gd name="T80" fmla="*/ 822 w 2468"/>
                  <a:gd name="T81" fmla="*/ 557 h 640"/>
                  <a:gd name="T82" fmla="*/ 884 w 2468"/>
                  <a:gd name="T83" fmla="*/ 469 h 640"/>
                  <a:gd name="T84" fmla="*/ 883 w 2468"/>
                  <a:gd name="T85" fmla="*/ 455 h 640"/>
                  <a:gd name="T86" fmla="*/ 900 w 2468"/>
                  <a:gd name="T87" fmla="*/ 469 h 640"/>
                  <a:gd name="T88" fmla="*/ 1021 w 2468"/>
                  <a:gd name="T89" fmla="*/ 469 h 640"/>
                  <a:gd name="T90" fmla="*/ 1010 w 2468"/>
                  <a:gd name="T91" fmla="*/ 417 h 640"/>
                  <a:gd name="T92" fmla="*/ 1030 w 2468"/>
                  <a:gd name="T93" fmla="*/ 417 h 640"/>
                  <a:gd name="T94" fmla="*/ 1056 w 2468"/>
                  <a:gd name="T95" fmla="*/ 443 h 640"/>
                  <a:gd name="T96" fmla="*/ 1164 w 2468"/>
                  <a:gd name="T97" fmla="*/ 494 h 640"/>
                  <a:gd name="T98" fmla="*/ 1229 w 2468"/>
                  <a:gd name="T99" fmla="*/ 474 h 640"/>
                  <a:gd name="T100" fmla="*/ 1245 w 2468"/>
                  <a:gd name="T101" fmla="*/ 443 h 640"/>
                  <a:gd name="T102" fmla="*/ 1303 w 2468"/>
                  <a:gd name="T103" fmla="*/ 557 h 640"/>
                  <a:gd name="T104" fmla="*/ 1363 w 2468"/>
                  <a:gd name="T105" fmla="*/ 469 h 64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68"/>
                  <a:gd name="T160" fmla="*/ 0 h 640"/>
                  <a:gd name="T161" fmla="*/ 2468 w 2468"/>
                  <a:gd name="T162" fmla="*/ 640 h 640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68" h="640">
                    <a:moveTo>
                      <a:pt x="1633" y="524"/>
                    </a:moveTo>
                    <a:lnTo>
                      <a:pt x="1692" y="524"/>
                    </a:lnTo>
                    <a:lnTo>
                      <a:pt x="1692" y="480"/>
                    </a:lnTo>
                    <a:cubicBezTo>
                      <a:pt x="1725" y="480"/>
                      <a:pt x="1753" y="506"/>
                      <a:pt x="1753" y="538"/>
                    </a:cubicBezTo>
                    <a:cubicBezTo>
                      <a:pt x="1753" y="538"/>
                      <a:pt x="1753" y="538"/>
                      <a:pt x="1753" y="538"/>
                    </a:cubicBezTo>
                    <a:cubicBezTo>
                      <a:pt x="1753" y="571"/>
                      <a:pt x="1725" y="597"/>
                      <a:pt x="1692" y="597"/>
                    </a:cubicBezTo>
                    <a:cubicBezTo>
                      <a:pt x="1658" y="597"/>
                      <a:pt x="1631" y="571"/>
                      <a:pt x="1631" y="538"/>
                    </a:cubicBezTo>
                    <a:cubicBezTo>
                      <a:pt x="1631" y="534"/>
                      <a:pt x="1631" y="529"/>
                      <a:pt x="1633" y="524"/>
                    </a:cubicBezTo>
                    <a:close/>
                    <a:moveTo>
                      <a:pt x="1448" y="480"/>
                    </a:moveTo>
                    <a:lnTo>
                      <a:pt x="1448" y="524"/>
                    </a:lnTo>
                    <a:lnTo>
                      <a:pt x="1507" y="524"/>
                    </a:lnTo>
                    <a:cubicBezTo>
                      <a:pt x="1508" y="529"/>
                      <a:pt x="1509" y="534"/>
                      <a:pt x="1509" y="538"/>
                    </a:cubicBezTo>
                    <a:cubicBezTo>
                      <a:pt x="1509" y="571"/>
                      <a:pt x="1482" y="597"/>
                      <a:pt x="1448" y="597"/>
                    </a:cubicBezTo>
                    <a:cubicBezTo>
                      <a:pt x="1414" y="597"/>
                      <a:pt x="1387" y="571"/>
                      <a:pt x="1387" y="538"/>
                    </a:cubicBezTo>
                    <a:cubicBezTo>
                      <a:pt x="1387" y="506"/>
                      <a:pt x="1414" y="480"/>
                      <a:pt x="1448" y="480"/>
                    </a:cubicBezTo>
                    <a:close/>
                    <a:moveTo>
                      <a:pt x="336" y="524"/>
                    </a:moveTo>
                    <a:lnTo>
                      <a:pt x="420" y="524"/>
                    </a:lnTo>
                    <a:lnTo>
                      <a:pt x="420" y="485"/>
                    </a:lnTo>
                    <a:cubicBezTo>
                      <a:pt x="442" y="495"/>
                      <a:pt x="456" y="516"/>
                      <a:pt x="456" y="538"/>
                    </a:cubicBezTo>
                    <a:cubicBezTo>
                      <a:pt x="456" y="571"/>
                      <a:pt x="429" y="597"/>
                      <a:pt x="395" y="597"/>
                    </a:cubicBezTo>
                    <a:cubicBezTo>
                      <a:pt x="361" y="597"/>
                      <a:pt x="334" y="571"/>
                      <a:pt x="334" y="538"/>
                    </a:cubicBezTo>
                    <a:cubicBezTo>
                      <a:pt x="334" y="534"/>
                      <a:pt x="335" y="529"/>
                      <a:pt x="336" y="524"/>
                    </a:cubicBezTo>
                    <a:close/>
                    <a:moveTo>
                      <a:pt x="139" y="482"/>
                    </a:moveTo>
                    <a:lnTo>
                      <a:pt x="139" y="524"/>
                    </a:lnTo>
                    <a:lnTo>
                      <a:pt x="210" y="524"/>
                    </a:lnTo>
                    <a:cubicBezTo>
                      <a:pt x="212" y="529"/>
                      <a:pt x="212" y="534"/>
                      <a:pt x="212" y="538"/>
                    </a:cubicBezTo>
                    <a:cubicBezTo>
                      <a:pt x="212" y="571"/>
                      <a:pt x="185" y="597"/>
                      <a:pt x="151" y="597"/>
                    </a:cubicBezTo>
                    <a:cubicBezTo>
                      <a:pt x="118" y="597"/>
                      <a:pt x="91" y="571"/>
                      <a:pt x="91" y="538"/>
                    </a:cubicBezTo>
                    <a:cubicBezTo>
                      <a:pt x="91" y="511"/>
                      <a:pt x="111" y="487"/>
                      <a:pt x="139" y="482"/>
                    </a:cubicBezTo>
                    <a:close/>
                    <a:moveTo>
                      <a:pt x="257" y="524"/>
                    </a:moveTo>
                    <a:lnTo>
                      <a:pt x="290" y="524"/>
                    </a:lnTo>
                    <a:cubicBezTo>
                      <a:pt x="289" y="529"/>
                      <a:pt x="289" y="534"/>
                      <a:pt x="289" y="538"/>
                    </a:cubicBezTo>
                    <a:cubicBezTo>
                      <a:pt x="289" y="595"/>
                      <a:pt x="336" y="640"/>
                      <a:pt x="395" y="640"/>
                    </a:cubicBezTo>
                    <a:cubicBezTo>
                      <a:pt x="454" y="640"/>
                      <a:pt x="502" y="595"/>
                      <a:pt x="502" y="538"/>
                    </a:cubicBezTo>
                    <a:cubicBezTo>
                      <a:pt x="502" y="538"/>
                      <a:pt x="502" y="538"/>
                      <a:pt x="502" y="538"/>
                    </a:cubicBezTo>
                    <a:cubicBezTo>
                      <a:pt x="502" y="503"/>
                      <a:pt x="482" y="470"/>
                      <a:pt x="450" y="451"/>
                    </a:cubicBezTo>
                    <a:lnTo>
                      <a:pt x="1128" y="451"/>
                    </a:lnTo>
                    <a:lnTo>
                      <a:pt x="1189" y="408"/>
                    </a:lnTo>
                    <a:lnTo>
                      <a:pt x="1520" y="408"/>
                    </a:lnTo>
                    <a:lnTo>
                      <a:pt x="1520" y="422"/>
                    </a:lnTo>
                    <a:lnTo>
                      <a:pt x="1616" y="422"/>
                    </a:lnTo>
                    <a:lnTo>
                      <a:pt x="1616" y="408"/>
                    </a:lnTo>
                    <a:lnTo>
                      <a:pt x="1676" y="408"/>
                    </a:lnTo>
                    <a:lnTo>
                      <a:pt x="1696" y="393"/>
                    </a:lnTo>
                    <a:lnTo>
                      <a:pt x="0" y="393"/>
                    </a:lnTo>
                    <a:lnTo>
                      <a:pt x="32" y="451"/>
                    </a:lnTo>
                    <a:lnTo>
                      <a:pt x="97" y="451"/>
                    </a:lnTo>
                    <a:cubicBezTo>
                      <a:pt x="65" y="470"/>
                      <a:pt x="45" y="503"/>
                      <a:pt x="45" y="538"/>
                    </a:cubicBezTo>
                    <a:cubicBezTo>
                      <a:pt x="45" y="595"/>
                      <a:pt x="93" y="640"/>
                      <a:pt x="151" y="640"/>
                    </a:cubicBezTo>
                    <a:cubicBezTo>
                      <a:pt x="210" y="640"/>
                      <a:pt x="258" y="595"/>
                      <a:pt x="258" y="538"/>
                    </a:cubicBezTo>
                    <a:cubicBezTo>
                      <a:pt x="258" y="538"/>
                      <a:pt x="258" y="538"/>
                      <a:pt x="258" y="538"/>
                    </a:cubicBezTo>
                    <a:cubicBezTo>
                      <a:pt x="258" y="534"/>
                      <a:pt x="258" y="529"/>
                      <a:pt x="257" y="524"/>
                    </a:cubicBezTo>
                    <a:close/>
                    <a:moveTo>
                      <a:pt x="2240" y="509"/>
                    </a:moveTo>
                    <a:lnTo>
                      <a:pt x="2346" y="509"/>
                    </a:lnTo>
                    <a:cubicBezTo>
                      <a:pt x="2351" y="518"/>
                      <a:pt x="2354" y="528"/>
                      <a:pt x="2354" y="538"/>
                    </a:cubicBezTo>
                    <a:cubicBezTo>
                      <a:pt x="2354" y="571"/>
                      <a:pt x="2327" y="597"/>
                      <a:pt x="2293" y="597"/>
                    </a:cubicBezTo>
                    <a:cubicBezTo>
                      <a:pt x="2260" y="597"/>
                      <a:pt x="2232" y="571"/>
                      <a:pt x="2232" y="538"/>
                    </a:cubicBezTo>
                    <a:cubicBezTo>
                      <a:pt x="2232" y="528"/>
                      <a:pt x="2235" y="518"/>
                      <a:pt x="2240" y="509"/>
                    </a:cubicBezTo>
                    <a:close/>
                    <a:moveTo>
                      <a:pt x="2395" y="509"/>
                    </a:moveTo>
                    <a:lnTo>
                      <a:pt x="2407" y="509"/>
                    </a:lnTo>
                    <a:lnTo>
                      <a:pt x="2423" y="568"/>
                    </a:lnTo>
                    <a:lnTo>
                      <a:pt x="2438" y="568"/>
                    </a:lnTo>
                    <a:lnTo>
                      <a:pt x="2438" y="553"/>
                    </a:lnTo>
                    <a:lnTo>
                      <a:pt x="2468" y="553"/>
                    </a:lnTo>
                    <a:lnTo>
                      <a:pt x="2468" y="320"/>
                    </a:lnTo>
                    <a:lnTo>
                      <a:pt x="2453" y="320"/>
                    </a:lnTo>
                    <a:lnTo>
                      <a:pt x="2438" y="277"/>
                    </a:lnTo>
                    <a:lnTo>
                      <a:pt x="2209" y="262"/>
                    </a:lnTo>
                    <a:lnTo>
                      <a:pt x="2133" y="102"/>
                    </a:lnTo>
                    <a:lnTo>
                      <a:pt x="1890" y="102"/>
                    </a:lnTo>
                    <a:lnTo>
                      <a:pt x="1890" y="233"/>
                    </a:lnTo>
                    <a:lnTo>
                      <a:pt x="1874" y="233"/>
                    </a:lnTo>
                    <a:lnTo>
                      <a:pt x="1874" y="0"/>
                    </a:lnTo>
                    <a:lnTo>
                      <a:pt x="1844" y="0"/>
                    </a:lnTo>
                    <a:lnTo>
                      <a:pt x="1844" y="233"/>
                    </a:lnTo>
                    <a:lnTo>
                      <a:pt x="1829" y="233"/>
                    </a:lnTo>
                    <a:lnTo>
                      <a:pt x="1829" y="422"/>
                    </a:lnTo>
                    <a:lnTo>
                      <a:pt x="1311" y="422"/>
                    </a:lnTo>
                    <a:lnTo>
                      <a:pt x="1326" y="480"/>
                    </a:lnTo>
                    <a:lnTo>
                      <a:pt x="1361" y="480"/>
                    </a:lnTo>
                    <a:cubicBezTo>
                      <a:pt x="1348" y="497"/>
                      <a:pt x="1342" y="518"/>
                      <a:pt x="1342" y="538"/>
                    </a:cubicBezTo>
                    <a:cubicBezTo>
                      <a:pt x="1342" y="595"/>
                      <a:pt x="1389" y="640"/>
                      <a:pt x="1448" y="640"/>
                    </a:cubicBezTo>
                    <a:cubicBezTo>
                      <a:pt x="1507" y="640"/>
                      <a:pt x="1555" y="595"/>
                      <a:pt x="1555" y="538"/>
                    </a:cubicBezTo>
                    <a:cubicBezTo>
                      <a:pt x="1555" y="538"/>
                      <a:pt x="1555" y="538"/>
                      <a:pt x="1555" y="538"/>
                    </a:cubicBezTo>
                    <a:cubicBezTo>
                      <a:pt x="1555" y="534"/>
                      <a:pt x="1554" y="529"/>
                      <a:pt x="1554" y="524"/>
                    </a:cubicBezTo>
                    <a:lnTo>
                      <a:pt x="1586" y="524"/>
                    </a:lnTo>
                    <a:cubicBezTo>
                      <a:pt x="1586" y="529"/>
                      <a:pt x="1585" y="534"/>
                      <a:pt x="1585" y="538"/>
                    </a:cubicBezTo>
                    <a:cubicBezTo>
                      <a:pt x="1585" y="595"/>
                      <a:pt x="1633" y="640"/>
                      <a:pt x="1692" y="640"/>
                    </a:cubicBezTo>
                    <a:cubicBezTo>
                      <a:pt x="1751" y="640"/>
                      <a:pt x="1798" y="595"/>
                      <a:pt x="1798" y="538"/>
                    </a:cubicBezTo>
                    <a:cubicBezTo>
                      <a:pt x="1798" y="538"/>
                      <a:pt x="1798" y="538"/>
                      <a:pt x="1798" y="538"/>
                    </a:cubicBezTo>
                    <a:cubicBezTo>
                      <a:pt x="1798" y="518"/>
                      <a:pt x="1792" y="497"/>
                      <a:pt x="1779" y="480"/>
                    </a:cubicBezTo>
                    <a:lnTo>
                      <a:pt x="1814" y="480"/>
                    </a:lnTo>
                    <a:lnTo>
                      <a:pt x="1829" y="509"/>
                    </a:lnTo>
                    <a:lnTo>
                      <a:pt x="1859" y="509"/>
                    </a:lnTo>
                    <a:lnTo>
                      <a:pt x="1859" y="568"/>
                    </a:lnTo>
                    <a:lnTo>
                      <a:pt x="2050" y="568"/>
                    </a:lnTo>
                    <a:lnTo>
                      <a:pt x="2050" y="546"/>
                    </a:lnTo>
                    <a:lnTo>
                      <a:pt x="2164" y="546"/>
                    </a:lnTo>
                    <a:lnTo>
                      <a:pt x="2179" y="509"/>
                    </a:lnTo>
                    <a:lnTo>
                      <a:pt x="2191" y="509"/>
                    </a:lnTo>
                    <a:cubicBezTo>
                      <a:pt x="2188" y="519"/>
                      <a:pt x="2187" y="529"/>
                      <a:pt x="2187" y="538"/>
                    </a:cubicBezTo>
                    <a:cubicBezTo>
                      <a:pt x="2187" y="595"/>
                      <a:pt x="2234" y="640"/>
                      <a:pt x="2293" y="640"/>
                    </a:cubicBezTo>
                    <a:cubicBezTo>
                      <a:pt x="2352" y="640"/>
                      <a:pt x="2400" y="595"/>
                      <a:pt x="2400" y="538"/>
                    </a:cubicBezTo>
                    <a:cubicBezTo>
                      <a:pt x="2400" y="538"/>
                      <a:pt x="2400" y="538"/>
                      <a:pt x="2400" y="538"/>
                    </a:cubicBezTo>
                    <a:cubicBezTo>
                      <a:pt x="2400" y="529"/>
                      <a:pt x="2398" y="519"/>
                      <a:pt x="2395" y="509"/>
                    </a:cubicBezTo>
                    <a:close/>
                  </a:path>
                </a:pathLst>
              </a:custGeom>
              <a:noFill/>
              <a:ln w="317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55" name="Freeform 94"/>
              <p:cNvSpPr>
                <a:spLocks noEditPoints="1"/>
              </p:cNvSpPr>
              <p:nvPr/>
            </p:nvSpPr>
            <p:spPr bwMode="auto">
              <a:xfrm>
                <a:off x="917" y="1687"/>
                <a:ext cx="2027" cy="542"/>
              </a:xfrm>
              <a:custGeom>
                <a:avLst/>
                <a:gdLst>
                  <a:gd name="T0" fmla="*/ 756 w 2446"/>
                  <a:gd name="T1" fmla="*/ 12 h 568"/>
                  <a:gd name="T2" fmla="*/ 790 w 2446"/>
                  <a:gd name="T3" fmla="*/ 12 h 568"/>
                  <a:gd name="T4" fmla="*/ 790 w 2446"/>
                  <a:gd name="T5" fmla="*/ 0 h 568"/>
                  <a:gd name="T6" fmla="*/ 756 w 2446"/>
                  <a:gd name="T7" fmla="*/ 0 h 568"/>
                  <a:gd name="T8" fmla="*/ 756 w 2446"/>
                  <a:gd name="T9" fmla="*/ 12 h 568"/>
                  <a:gd name="T10" fmla="*/ 513 w 2446"/>
                  <a:gd name="T11" fmla="*/ 12 h 568"/>
                  <a:gd name="T12" fmla="*/ 547 w 2446"/>
                  <a:gd name="T13" fmla="*/ 12 h 568"/>
                  <a:gd name="T14" fmla="*/ 547 w 2446"/>
                  <a:gd name="T15" fmla="*/ 0 h 568"/>
                  <a:gd name="T16" fmla="*/ 513 w 2446"/>
                  <a:gd name="T17" fmla="*/ 0 h 568"/>
                  <a:gd name="T18" fmla="*/ 513 w 2446"/>
                  <a:gd name="T19" fmla="*/ 12 h 568"/>
                  <a:gd name="T20" fmla="*/ 270 w 2446"/>
                  <a:gd name="T21" fmla="*/ 12 h 568"/>
                  <a:gd name="T22" fmla="*/ 304 w 2446"/>
                  <a:gd name="T23" fmla="*/ 12 h 568"/>
                  <a:gd name="T24" fmla="*/ 304 w 2446"/>
                  <a:gd name="T25" fmla="*/ 0 h 568"/>
                  <a:gd name="T26" fmla="*/ 270 w 2446"/>
                  <a:gd name="T27" fmla="*/ 0 h 568"/>
                  <a:gd name="T28" fmla="*/ 270 w 2446"/>
                  <a:gd name="T29" fmla="*/ 12 h 568"/>
                  <a:gd name="T30" fmla="*/ 1024 w 2446"/>
                  <a:gd name="T31" fmla="*/ 12 h 568"/>
                  <a:gd name="T32" fmla="*/ 35 w 2446"/>
                  <a:gd name="T33" fmla="*/ 12 h 568"/>
                  <a:gd name="T34" fmla="*/ 0 w 2446"/>
                  <a:gd name="T35" fmla="*/ 164 h 568"/>
                  <a:gd name="T36" fmla="*/ 35 w 2446"/>
                  <a:gd name="T37" fmla="*/ 316 h 568"/>
                  <a:gd name="T38" fmla="*/ 35 w 2446"/>
                  <a:gd name="T39" fmla="*/ 316 h 568"/>
                  <a:gd name="T40" fmla="*/ 1024 w 2446"/>
                  <a:gd name="T41" fmla="*/ 316 h 568"/>
                  <a:gd name="T42" fmla="*/ 1058 w 2446"/>
                  <a:gd name="T43" fmla="*/ 164 h 568"/>
                  <a:gd name="T44" fmla="*/ 1024 w 2446"/>
                  <a:gd name="T45" fmla="*/ 12 h 568"/>
                  <a:gd name="T46" fmla="*/ 104 w 2446"/>
                  <a:gd name="T47" fmla="*/ 443 h 568"/>
                  <a:gd name="T48" fmla="*/ 138 w 2446"/>
                  <a:gd name="T49" fmla="*/ 493 h 568"/>
                  <a:gd name="T50" fmla="*/ 173 w 2446"/>
                  <a:gd name="T51" fmla="*/ 443 h 568"/>
                  <a:gd name="T52" fmla="*/ 173 w 2446"/>
                  <a:gd name="T53" fmla="*/ 443 h 568"/>
                  <a:gd name="T54" fmla="*/ 138 w 2446"/>
                  <a:gd name="T55" fmla="*/ 391 h 568"/>
                  <a:gd name="T56" fmla="*/ 104 w 2446"/>
                  <a:gd name="T57" fmla="*/ 443 h 568"/>
                  <a:gd name="T58" fmla="*/ 243 w 2446"/>
                  <a:gd name="T59" fmla="*/ 443 h 568"/>
                  <a:gd name="T60" fmla="*/ 278 w 2446"/>
                  <a:gd name="T61" fmla="*/ 493 h 568"/>
                  <a:gd name="T62" fmla="*/ 312 w 2446"/>
                  <a:gd name="T63" fmla="*/ 443 h 568"/>
                  <a:gd name="T64" fmla="*/ 312 w 2446"/>
                  <a:gd name="T65" fmla="*/ 443 h 568"/>
                  <a:gd name="T66" fmla="*/ 278 w 2446"/>
                  <a:gd name="T67" fmla="*/ 391 h 568"/>
                  <a:gd name="T68" fmla="*/ 243 w 2446"/>
                  <a:gd name="T69" fmla="*/ 443 h 568"/>
                  <a:gd name="T70" fmla="*/ 842 w 2446"/>
                  <a:gd name="T71" fmla="*/ 443 h 568"/>
                  <a:gd name="T72" fmla="*/ 876 w 2446"/>
                  <a:gd name="T73" fmla="*/ 493 h 568"/>
                  <a:gd name="T74" fmla="*/ 912 w 2446"/>
                  <a:gd name="T75" fmla="*/ 443 h 568"/>
                  <a:gd name="T76" fmla="*/ 912 w 2446"/>
                  <a:gd name="T77" fmla="*/ 443 h 568"/>
                  <a:gd name="T78" fmla="*/ 876 w 2446"/>
                  <a:gd name="T79" fmla="*/ 391 h 568"/>
                  <a:gd name="T80" fmla="*/ 842 w 2446"/>
                  <a:gd name="T81" fmla="*/ 443 h 568"/>
                  <a:gd name="T82" fmla="*/ 980 w 2446"/>
                  <a:gd name="T83" fmla="*/ 443 h 568"/>
                  <a:gd name="T84" fmla="*/ 1015 w 2446"/>
                  <a:gd name="T85" fmla="*/ 493 h 568"/>
                  <a:gd name="T86" fmla="*/ 1050 w 2446"/>
                  <a:gd name="T87" fmla="*/ 443 h 568"/>
                  <a:gd name="T88" fmla="*/ 1050 w 2446"/>
                  <a:gd name="T89" fmla="*/ 443 h 568"/>
                  <a:gd name="T90" fmla="*/ 1015 w 2446"/>
                  <a:gd name="T91" fmla="*/ 391 h 568"/>
                  <a:gd name="T92" fmla="*/ 980 w 2446"/>
                  <a:gd name="T93" fmla="*/ 443 h 568"/>
                  <a:gd name="T94" fmla="*/ 1323 w 2446"/>
                  <a:gd name="T95" fmla="*/ 443 h 568"/>
                  <a:gd name="T96" fmla="*/ 1357 w 2446"/>
                  <a:gd name="T97" fmla="*/ 493 h 568"/>
                  <a:gd name="T98" fmla="*/ 1392 w 2446"/>
                  <a:gd name="T99" fmla="*/ 443 h 568"/>
                  <a:gd name="T100" fmla="*/ 1392 w 2446"/>
                  <a:gd name="T101" fmla="*/ 443 h 568"/>
                  <a:gd name="T102" fmla="*/ 1357 w 2446"/>
                  <a:gd name="T103" fmla="*/ 391 h 568"/>
                  <a:gd name="T104" fmla="*/ 1323 w 2446"/>
                  <a:gd name="T105" fmla="*/ 443 h 56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46"/>
                  <a:gd name="T160" fmla="*/ 0 h 568"/>
                  <a:gd name="T161" fmla="*/ 2446 w 2446"/>
                  <a:gd name="T162" fmla="*/ 568 h 568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46" h="568">
                    <a:moveTo>
                      <a:pt x="1327" y="15"/>
                    </a:moveTo>
                    <a:lnTo>
                      <a:pt x="1388" y="15"/>
                    </a:lnTo>
                    <a:lnTo>
                      <a:pt x="1388" y="0"/>
                    </a:lnTo>
                    <a:lnTo>
                      <a:pt x="1327" y="0"/>
                    </a:lnTo>
                    <a:lnTo>
                      <a:pt x="1327" y="15"/>
                    </a:lnTo>
                    <a:close/>
                    <a:moveTo>
                      <a:pt x="901" y="15"/>
                    </a:moveTo>
                    <a:lnTo>
                      <a:pt x="961" y="15"/>
                    </a:lnTo>
                    <a:lnTo>
                      <a:pt x="961" y="0"/>
                    </a:lnTo>
                    <a:lnTo>
                      <a:pt x="901" y="0"/>
                    </a:lnTo>
                    <a:lnTo>
                      <a:pt x="901" y="15"/>
                    </a:lnTo>
                    <a:close/>
                    <a:moveTo>
                      <a:pt x="474" y="15"/>
                    </a:moveTo>
                    <a:lnTo>
                      <a:pt x="535" y="15"/>
                    </a:lnTo>
                    <a:lnTo>
                      <a:pt x="535" y="0"/>
                    </a:lnTo>
                    <a:lnTo>
                      <a:pt x="474" y="0"/>
                    </a:lnTo>
                    <a:lnTo>
                      <a:pt x="474" y="15"/>
                    </a:lnTo>
                    <a:close/>
                    <a:moveTo>
                      <a:pt x="1799" y="15"/>
                    </a:moveTo>
                    <a:lnTo>
                      <a:pt x="61" y="15"/>
                    </a:lnTo>
                    <a:cubicBezTo>
                      <a:pt x="28" y="15"/>
                      <a:pt x="0" y="93"/>
                      <a:pt x="0" y="189"/>
                    </a:cubicBezTo>
                    <a:cubicBezTo>
                      <a:pt x="0" y="286"/>
                      <a:pt x="28" y="364"/>
                      <a:pt x="61" y="364"/>
                    </a:cubicBezTo>
                    <a:cubicBezTo>
                      <a:pt x="61" y="364"/>
                      <a:pt x="61" y="364"/>
                      <a:pt x="61" y="364"/>
                    </a:cubicBezTo>
                    <a:lnTo>
                      <a:pt x="1799" y="364"/>
                    </a:lnTo>
                    <a:cubicBezTo>
                      <a:pt x="1833" y="364"/>
                      <a:pt x="1860" y="286"/>
                      <a:pt x="1860" y="189"/>
                    </a:cubicBezTo>
                    <a:cubicBezTo>
                      <a:pt x="1860" y="93"/>
                      <a:pt x="1833" y="15"/>
                      <a:pt x="1799" y="15"/>
                    </a:cubicBezTo>
                    <a:close/>
                    <a:moveTo>
                      <a:pt x="183" y="509"/>
                    </a:moveTo>
                    <a:cubicBezTo>
                      <a:pt x="183" y="542"/>
                      <a:pt x="210" y="568"/>
                      <a:pt x="243" y="568"/>
                    </a:cubicBezTo>
                    <a:cubicBezTo>
                      <a:pt x="277" y="568"/>
                      <a:pt x="304" y="542"/>
                      <a:pt x="304" y="509"/>
                    </a:cubicBezTo>
                    <a:cubicBezTo>
                      <a:pt x="304" y="509"/>
                      <a:pt x="304" y="509"/>
                      <a:pt x="304" y="509"/>
                    </a:cubicBezTo>
                    <a:cubicBezTo>
                      <a:pt x="304" y="477"/>
                      <a:pt x="277" y="451"/>
                      <a:pt x="243" y="451"/>
                    </a:cubicBezTo>
                    <a:cubicBezTo>
                      <a:pt x="210" y="451"/>
                      <a:pt x="183" y="477"/>
                      <a:pt x="183" y="509"/>
                    </a:cubicBezTo>
                    <a:close/>
                    <a:moveTo>
                      <a:pt x="426" y="509"/>
                    </a:moveTo>
                    <a:cubicBezTo>
                      <a:pt x="426" y="542"/>
                      <a:pt x="453" y="568"/>
                      <a:pt x="487" y="568"/>
                    </a:cubicBezTo>
                    <a:cubicBezTo>
                      <a:pt x="521" y="568"/>
                      <a:pt x="548" y="542"/>
                      <a:pt x="548" y="509"/>
                    </a:cubicBezTo>
                    <a:cubicBezTo>
                      <a:pt x="548" y="509"/>
                      <a:pt x="548" y="509"/>
                      <a:pt x="548" y="509"/>
                    </a:cubicBezTo>
                    <a:cubicBezTo>
                      <a:pt x="548" y="477"/>
                      <a:pt x="521" y="451"/>
                      <a:pt x="487" y="451"/>
                    </a:cubicBezTo>
                    <a:cubicBezTo>
                      <a:pt x="453" y="451"/>
                      <a:pt x="426" y="477"/>
                      <a:pt x="426" y="509"/>
                    </a:cubicBezTo>
                    <a:close/>
                    <a:moveTo>
                      <a:pt x="1479" y="509"/>
                    </a:moveTo>
                    <a:cubicBezTo>
                      <a:pt x="1479" y="542"/>
                      <a:pt x="1506" y="568"/>
                      <a:pt x="1540" y="568"/>
                    </a:cubicBezTo>
                    <a:cubicBezTo>
                      <a:pt x="1574" y="568"/>
                      <a:pt x="1601" y="542"/>
                      <a:pt x="1601" y="509"/>
                    </a:cubicBezTo>
                    <a:cubicBezTo>
                      <a:pt x="1601" y="509"/>
                      <a:pt x="1601" y="509"/>
                      <a:pt x="1601" y="509"/>
                    </a:cubicBezTo>
                    <a:cubicBezTo>
                      <a:pt x="1601" y="477"/>
                      <a:pt x="1574" y="451"/>
                      <a:pt x="1540" y="451"/>
                    </a:cubicBezTo>
                    <a:cubicBezTo>
                      <a:pt x="1506" y="451"/>
                      <a:pt x="1479" y="477"/>
                      <a:pt x="1479" y="509"/>
                    </a:cubicBezTo>
                    <a:close/>
                    <a:moveTo>
                      <a:pt x="1723" y="509"/>
                    </a:moveTo>
                    <a:cubicBezTo>
                      <a:pt x="1723" y="542"/>
                      <a:pt x="1750" y="568"/>
                      <a:pt x="1784" y="568"/>
                    </a:cubicBezTo>
                    <a:cubicBezTo>
                      <a:pt x="1817" y="568"/>
                      <a:pt x="1845" y="542"/>
                      <a:pt x="1845" y="509"/>
                    </a:cubicBezTo>
                    <a:cubicBezTo>
                      <a:pt x="1845" y="509"/>
                      <a:pt x="1845" y="509"/>
                      <a:pt x="1845" y="509"/>
                    </a:cubicBezTo>
                    <a:cubicBezTo>
                      <a:pt x="1845" y="477"/>
                      <a:pt x="1817" y="451"/>
                      <a:pt x="1784" y="451"/>
                    </a:cubicBezTo>
                    <a:cubicBezTo>
                      <a:pt x="1750" y="451"/>
                      <a:pt x="1723" y="477"/>
                      <a:pt x="1723" y="509"/>
                    </a:cubicBezTo>
                    <a:close/>
                    <a:moveTo>
                      <a:pt x="2324" y="509"/>
                    </a:moveTo>
                    <a:cubicBezTo>
                      <a:pt x="2324" y="542"/>
                      <a:pt x="2352" y="568"/>
                      <a:pt x="2385" y="568"/>
                    </a:cubicBezTo>
                    <a:cubicBezTo>
                      <a:pt x="2419" y="568"/>
                      <a:pt x="2446" y="542"/>
                      <a:pt x="2446" y="509"/>
                    </a:cubicBezTo>
                    <a:cubicBezTo>
                      <a:pt x="2446" y="509"/>
                      <a:pt x="2446" y="509"/>
                      <a:pt x="2446" y="509"/>
                    </a:cubicBezTo>
                    <a:cubicBezTo>
                      <a:pt x="2446" y="477"/>
                      <a:pt x="2419" y="451"/>
                      <a:pt x="2385" y="451"/>
                    </a:cubicBezTo>
                    <a:cubicBezTo>
                      <a:pt x="2352" y="451"/>
                      <a:pt x="2324" y="477"/>
                      <a:pt x="2324" y="509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56" name="Freeform 95"/>
              <p:cNvSpPr>
                <a:spLocks noEditPoints="1"/>
              </p:cNvSpPr>
              <p:nvPr/>
            </p:nvSpPr>
            <p:spPr bwMode="auto">
              <a:xfrm>
                <a:off x="917" y="1687"/>
                <a:ext cx="2027" cy="542"/>
              </a:xfrm>
              <a:custGeom>
                <a:avLst/>
                <a:gdLst>
                  <a:gd name="T0" fmla="*/ 756 w 2446"/>
                  <a:gd name="T1" fmla="*/ 12 h 568"/>
                  <a:gd name="T2" fmla="*/ 790 w 2446"/>
                  <a:gd name="T3" fmla="*/ 12 h 568"/>
                  <a:gd name="T4" fmla="*/ 790 w 2446"/>
                  <a:gd name="T5" fmla="*/ 0 h 568"/>
                  <a:gd name="T6" fmla="*/ 756 w 2446"/>
                  <a:gd name="T7" fmla="*/ 0 h 568"/>
                  <a:gd name="T8" fmla="*/ 756 w 2446"/>
                  <a:gd name="T9" fmla="*/ 12 h 568"/>
                  <a:gd name="T10" fmla="*/ 513 w 2446"/>
                  <a:gd name="T11" fmla="*/ 12 h 568"/>
                  <a:gd name="T12" fmla="*/ 547 w 2446"/>
                  <a:gd name="T13" fmla="*/ 12 h 568"/>
                  <a:gd name="T14" fmla="*/ 547 w 2446"/>
                  <a:gd name="T15" fmla="*/ 0 h 568"/>
                  <a:gd name="T16" fmla="*/ 513 w 2446"/>
                  <a:gd name="T17" fmla="*/ 0 h 568"/>
                  <a:gd name="T18" fmla="*/ 513 w 2446"/>
                  <a:gd name="T19" fmla="*/ 12 h 568"/>
                  <a:gd name="T20" fmla="*/ 270 w 2446"/>
                  <a:gd name="T21" fmla="*/ 12 h 568"/>
                  <a:gd name="T22" fmla="*/ 304 w 2446"/>
                  <a:gd name="T23" fmla="*/ 12 h 568"/>
                  <a:gd name="T24" fmla="*/ 304 w 2446"/>
                  <a:gd name="T25" fmla="*/ 0 h 568"/>
                  <a:gd name="T26" fmla="*/ 270 w 2446"/>
                  <a:gd name="T27" fmla="*/ 0 h 568"/>
                  <a:gd name="T28" fmla="*/ 270 w 2446"/>
                  <a:gd name="T29" fmla="*/ 12 h 568"/>
                  <a:gd name="T30" fmla="*/ 1024 w 2446"/>
                  <a:gd name="T31" fmla="*/ 12 h 568"/>
                  <a:gd name="T32" fmla="*/ 35 w 2446"/>
                  <a:gd name="T33" fmla="*/ 12 h 568"/>
                  <a:gd name="T34" fmla="*/ 0 w 2446"/>
                  <a:gd name="T35" fmla="*/ 164 h 568"/>
                  <a:gd name="T36" fmla="*/ 35 w 2446"/>
                  <a:gd name="T37" fmla="*/ 316 h 568"/>
                  <a:gd name="T38" fmla="*/ 35 w 2446"/>
                  <a:gd name="T39" fmla="*/ 316 h 568"/>
                  <a:gd name="T40" fmla="*/ 1024 w 2446"/>
                  <a:gd name="T41" fmla="*/ 316 h 568"/>
                  <a:gd name="T42" fmla="*/ 1058 w 2446"/>
                  <a:gd name="T43" fmla="*/ 164 h 568"/>
                  <a:gd name="T44" fmla="*/ 1024 w 2446"/>
                  <a:gd name="T45" fmla="*/ 12 h 568"/>
                  <a:gd name="T46" fmla="*/ 104 w 2446"/>
                  <a:gd name="T47" fmla="*/ 443 h 568"/>
                  <a:gd name="T48" fmla="*/ 138 w 2446"/>
                  <a:gd name="T49" fmla="*/ 493 h 568"/>
                  <a:gd name="T50" fmla="*/ 173 w 2446"/>
                  <a:gd name="T51" fmla="*/ 443 h 568"/>
                  <a:gd name="T52" fmla="*/ 173 w 2446"/>
                  <a:gd name="T53" fmla="*/ 443 h 568"/>
                  <a:gd name="T54" fmla="*/ 138 w 2446"/>
                  <a:gd name="T55" fmla="*/ 391 h 568"/>
                  <a:gd name="T56" fmla="*/ 104 w 2446"/>
                  <a:gd name="T57" fmla="*/ 443 h 568"/>
                  <a:gd name="T58" fmla="*/ 243 w 2446"/>
                  <a:gd name="T59" fmla="*/ 443 h 568"/>
                  <a:gd name="T60" fmla="*/ 278 w 2446"/>
                  <a:gd name="T61" fmla="*/ 493 h 568"/>
                  <a:gd name="T62" fmla="*/ 312 w 2446"/>
                  <a:gd name="T63" fmla="*/ 443 h 568"/>
                  <a:gd name="T64" fmla="*/ 312 w 2446"/>
                  <a:gd name="T65" fmla="*/ 443 h 568"/>
                  <a:gd name="T66" fmla="*/ 278 w 2446"/>
                  <a:gd name="T67" fmla="*/ 391 h 568"/>
                  <a:gd name="T68" fmla="*/ 243 w 2446"/>
                  <a:gd name="T69" fmla="*/ 443 h 568"/>
                  <a:gd name="T70" fmla="*/ 842 w 2446"/>
                  <a:gd name="T71" fmla="*/ 443 h 568"/>
                  <a:gd name="T72" fmla="*/ 876 w 2446"/>
                  <a:gd name="T73" fmla="*/ 493 h 568"/>
                  <a:gd name="T74" fmla="*/ 912 w 2446"/>
                  <a:gd name="T75" fmla="*/ 443 h 568"/>
                  <a:gd name="T76" fmla="*/ 912 w 2446"/>
                  <a:gd name="T77" fmla="*/ 443 h 568"/>
                  <a:gd name="T78" fmla="*/ 876 w 2446"/>
                  <a:gd name="T79" fmla="*/ 391 h 568"/>
                  <a:gd name="T80" fmla="*/ 842 w 2446"/>
                  <a:gd name="T81" fmla="*/ 443 h 568"/>
                  <a:gd name="T82" fmla="*/ 980 w 2446"/>
                  <a:gd name="T83" fmla="*/ 443 h 568"/>
                  <a:gd name="T84" fmla="*/ 1015 w 2446"/>
                  <a:gd name="T85" fmla="*/ 493 h 568"/>
                  <a:gd name="T86" fmla="*/ 1050 w 2446"/>
                  <a:gd name="T87" fmla="*/ 443 h 568"/>
                  <a:gd name="T88" fmla="*/ 1050 w 2446"/>
                  <a:gd name="T89" fmla="*/ 443 h 568"/>
                  <a:gd name="T90" fmla="*/ 1015 w 2446"/>
                  <a:gd name="T91" fmla="*/ 391 h 568"/>
                  <a:gd name="T92" fmla="*/ 980 w 2446"/>
                  <a:gd name="T93" fmla="*/ 443 h 568"/>
                  <a:gd name="T94" fmla="*/ 1323 w 2446"/>
                  <a:gd name="T95" fmla="*/ 443 h 568"/>
                  <a:gd name="T96" fmla="*/ 1357 w 2446"/>
                  <a:gd name="T97" fmla="*/ 493 h 568"/>
                  <a:gd name="T98" fmla="*/ 1392 w 2446"/>
                  <a:gd name="T99" fmla="*/ 443 h 568"/>
                  <a:gd name="T100" fmla="*/ 1392 w 2446"/>
                  <a:gd name="T101" fmla="*/ 443 h 568"/>
                  <a:gd name="T102" fmla="*/ 1357 w 2446"/>
                  <a:gd name="T103" fmla="*/ 391 h 568"/>
                  <a:gd name="T104" fmla="*/ 1323 w 2446"/>
                  <a:gd name="T105" fmla="*/ 443 h 56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46"/>
                  <a:gd name="T160" fmla="*/ 0 h 568"/>
                  <a:gd name="T161" fmla="*/ 2446 w 2446"/>
                  <a:gd name="T162" fmla="*/ 568 h 568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46" h="568">
                    <a:moveTo>
                      <a:pt x="1327" y="15"/>
                    </a:moveTo>
                    <a:lnTo>
                      <a:pt x="1388" y="15"/>
                    </a:lnTo>
                    <a:lnTo>
                      <a:pt x="1388" y="0"/>
                    </a:lnTo>
                    <a:lnTo>
                      <a:pt x="1327" y="0"/>
                    </a:lnTo>
                    <a:lnTo>
                      <a:pt x="1327" y="15"/>
                    </a:lnTo>
                    <a:close/>
                    <a:moveTo>
                      <a:pt x="901" y="15"/>
                    </a:moveTo>
                    <a:lnTo>
                      <a:pt x="961" y="15"/>
                    </a:lnTo>
                    <a:lnTo>
                      <a:pt x="961" y="0"/>
                    </a:lnTo>
                    <a:lnTo>
                      <a:pt x="901" y="0"/>
                    </a:lnTo>
                    <a:lnTo>
                      <a:pt x="901" y="15"/>
                    </a:lnTo>
                    <a:close/>
                    <a:moveTo>
                      <a:pt x="474" y="15"/>
                    </a:moveTo>
                    <a:lnTo>
                      <a:pt x="535" y="15"/>
                    </a:lnTo>
                    <a:lnTo>
                      <a:pt x="535" y="0"/>
                    </a:lnTo>
                    <a:lnTo>
                      <a:pt x="474" y="0"/>
                    </a:lnTo>
                    <a:lnTo>
                      <a:pt x="474" y="15"/>
                    </a:lnTo>
                    <a:close/>
                    <a:moveTo>
                      <a:pt x="1799" y="15"/>
                    </a:moveTo>
                    <a:lnTo>
                      <a:pt x="61" y="15"/>
                    </a:lnTo>
                    <a:cubicBezTo>
                      <a:pt x="28" y="15"/>
                      <a:pt x="0" y="93"/>
                      <a:pt x="0" y="189"/>
                    </a:cubicBezTo>
                    <a:cubicBezTo>
                      <a:pt x="0" y="286"/>
                      <a:pt x="28" y="364"/>
                      <a:pt x="61" y="364"/>
                    </a:cubicBezTo>
                    <a:cubicBezTo>
                      <a:pt x="61" y="364"/>
                      <a:pt x="61" y="364"/>
                      <a:pt x="61" y="364"/>
                    </a:cubicBezTo>
                    <a:lnTo>
                      <a:pt x="1799" y="364"/>
                    </a:lnTo>
                    <a:cubicBezTo>
                      <a:pt x="1833" y="364"/>
                      <a:pt x="1860" y="286"/>
                      <a:pt x="1860" y="189"/>
                    </a:cubicBezTo>
                    <a:cubicBezTo>
                      <a:pt x="1860" y="93"/>
                      <a:pt x="1833" y="15"/>
                      <a:pt x="1799" y="15"/>
                    </a:cubicBezTo>
                    <a:close/>
                    <a:moveTo>
                      <a:pt x="183" y="509"/>
                    </a:moveTo>
                    <a:cubicBezTo>
                      <a:pt x="183" y="542"/>
                      <a:pt x="210" y="568"/>
                      <a:pt x="243" y="568"/>
                    </a:cubicBezTo>
                    <a:cubicBezTo>
                      <a:pt x="277" y="568"/>
                      <a:pt x="304" y="542"/>
                      <a:pt x="304" y="509"/>
                    </a:cubicBezTo>
                    <a:cubicBezTo>
                      <a:pt x="304" y="509"/>
                      <a:pt x="304" y="509"/>
                      <a:pt x="304" y="509"/>
                    </a:cubicBezTo>
                    <a:cubicBezTo>
                      <a:pt x="304" y="477"/>
                      <a:pt x="277" y="451"/>
                      <a:pt x="243" y="451"/>
                    </a:cubicBezTo>
                    <a:cubicBezTo>
                      <a:pt x="210" y="451"/>
                      <a:pt x="183" y="477"/>
                      <a:pt x="183" y="509"/>
                    </a:cubicBezTo>
                    <a:close/>
                    <a:moveTo>
                      <a:pt x="426" y="509"/>
                    </a:moveTo>
                    <a:cubicBezTo>
                      <a:pt x="426" y="542"/>
                      <a:pt x="453" y="568"/>
                      <a:pt x="487" y="568"/>
                    </a:cubicBezTo>
                    <a:cubicBezTo>
                      <a:pt x="521" y="568"/>
                      <a:pt x="548" y="542"/>
                      <a:pt x="548" y="509"/>
                    </a:cubicBezTo>
                    <a:cubicBezTo>
                      <a:pt x="548" y="509"/>
                      <a:pt x="548" y="509"/>
                      <a:pt x="548" y="509"/>
                    </a:cubicBezTo>
                    <a:cubicBezTo>
                      <a:pt x="548" y="477"/>
                      <a:pt x="521" y="451"/>
                      <a:pt x="487" y="451"/>
                    </a:cubicBezTo>
                    <a:cubicBezTo>
                      <a:pt x="453" y="451"/>
                      <a:pt x="426" y="477"/>
                      <a:pt x="426" y="509"/>
                    </a:cubicBezTo>
                    <a:close/>
                    <a:moveTo>
                      <a:pt x="1479" y="509"/>
                    </a:moveTo>
                    <a:cubicBezTo>
                      <a:pt x="1479" y="542"/>
                      <a:pt x="1506" y="568"/>
                      <a:pt x="1540" y="568"/>
                    </a:cubicBezTo>
                    <a:cubicBezTo>
                      <a:pt x="1574" y="568"/>
                      <a:pt x="1601" y="542"/>
                      <a:pt x="1601" y="509"/>
                    </a:cubicBezTo>
                    <a:cubicBezTo>
                      <a:pt x="1601" y="509"/>
                      <a:pt x="1601" y="509"/>
                      <a:pt x="1601" y="509"/>
                    </a:cubicBezTo>
                    <a:cubicBezTo>
                      <a:pt x="1601" y="477"/>
                      <a:pt x="1574" y="451"/>
                      <a:pt x="1540" y="451"/>
                    </a:cubicBezTo>
                    <a:cubicBezTo>
                      <a:pt x="1506" y="451"/>
                      <a:pt x="1479" y="477"/>
                      <a:pt x="1479" y="509"/>
                    </a:cubicBezTo>
                    <a:close/>
                    <a:moveTo>
                      <a:pt x="1723" y="509"/>
                    </a:moveTo>
                    <a:cubicBezTo>
                      <a:pt x="1723" y="542"/>
                      <a:pt x="1750" y="568"/>
                      <a:pt x="1784" y="568"/>
                    </a:cubicBezTo>
                    <a:cubicBezTo>
                      <a:pt x="1817" y="568"/>
                      <a:pt x="1845" y="542"/>
                      <a:pt x="1845" y="509"/>
                    </a:cubicBezTo>
                    <a:cubicBezTo>
                      <a:pt x="1845" y="509"/>
                      <a:pt x="1845" y="509"/>
                      <a:pt x="1845" y="509"/>
                    </a:cubicBezTo>
                    <a:cubicBezTo>
                      <a:pt x="1845" y="477"/>
                      <a:pt x="1817" y="451"/>
                      <a:pt x="1784" y="451"/>
                    </a:cubicBezTo>
                    <a:cubicBezTo>
                      <a:pt x="1750" y="451"/>
                      <a:pt x="1723" y="477"/>
                      <a:pt x="1723" y="509"/>
                    </a:cubicBezTo>
                    <a:close/>
                    <a:moveTo>
                      <a:pt x="2324" y="509"/>
                    </a:moveTo>
                    <a:cubicBezTo>
                      <a:pt x="2324" y="542"/>
                      <a:pt x="2352" y="568"/>
                      <a:pt x="2385" y="568"/>
                    </a:cubicBezTo>
                    <a:cubicBezTo>
                      <a:pt x="2419" y="568"/>
                      <a:pt x="2446" y="542"/>
                      <a:pt x="2446" y="509"/>
                    </a:cubicBezTo>
                    <a:cubicBezTo>
                      <a:pt x="2446" y="509"/>
                      <a:pt x="2446" y="509"/>
                      <a:pt x="2446" y="509"/>
                    </a:cubicBezTo>
                    <a:cubicBezTo>
                      <a:pt x="2446" y="477"/>
                      <a:pt x="2419" y="451"/>
                      <a:pt x="2385" y="451"/>
                    </a:cubicBezTo>
                    <a:cubicBezTo>
                      <a:pt x="2352" y="451"/>
                      <a:pt x="2324" y="477"/>
                      <a:pt x="2324" y="509"/>
                    </a:cubicBezTo>
                    <a:close/>
                  </a:path>
                </a:pathLst>
              </a:custGeom>
              <a:noFill/>
              <a:ln w="317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33" name="Rectangle 96"/>
              <p:cNvSpPr>
                <a:spLocks noChangeArrowheads="1"/>
              </p:cNvSpPr>
              <p:nvPr/>
            </p:nvSpPr>
            <p:spPr bwMode="auto">
              <a:xfrm>
                <a:off x="884" y="1660"/>
                <a:ext cx="1588" cy="36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33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71842" dir="18900000" algn="ctr" rotWithShape="0">
                  <a:schemeClr val="tx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3200" b="1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6244" name="Freeform 97"/>
            <p:cNvSpPr>
              <a:spLocks/>
            </p:cNvSpPr>
            <p:nvPr/>
          </p:nvSpPr>
          <p:spPr bwMode="auto">
            <a:xfrm>
              <a:off x="3787" y="2205"/>
              <a:ext cx="182" cy="136"/>
            </a:xfrm>
            <a:custGeom>
              <a:avLst/>
              <a:gdLst>
                <a:gd name="T0" fmla="*/ 0 w 227"/>
                <a:gd name="T1" fmla="*/ 0 h 136"/>
                <a:gd name="T2" fmla="*/ 93 w 227"/>
                <a:gd name="T3" fmla="*/ 0 h 136"/>
                <a:gd name="T4" fmla="*/ 117 w 227"/>
                <a:gd name="T5" fmla="*/ 91 h 136"/>
                <a:gd name="T6" fmla="*/ 117 w 227"/>
                <a:gd name="T7" fmla="*/ 136 h 136"/>
                <a:gd name="T8" fmla="*/ 0 w 227"/>
                <a:gd name="T9" fmla="*/ 136 h 136"/>
                <a:gd name="T10" fmla="*/ 0 w 227"/>
                <a:gd name="T11" fmla="*/ 0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7"/>
                <a:gd name="T19" fmla="*/ 0 h 136"/>
                <a:gd name="T20" fmla="*/ 227 w 227"/>
                <a:gd name="T21" fmla="*/ 136 h 1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7" h="136">
                  <a:moveTo>
                    <a:pt x="0" y="0"/>
                  </a:moveTo>
                  <a:lnTo>
                    <a:pt x="181" y="0"/>
                  </a:lnTo>
                  <a:lnTo>
                    <a:pt x="227" y="91"/>
                  </a:lnTo>
                  <a:lnTo>
                    <a:pt x="227" y="13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FF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5" name="Rectangle 98"/>
            <p:cNvSpPr>
              <a:spLocks noChangeArrowheads="1"/>
            </p:cNvSpPr>
            <p:nvPr/>
          </p:nvSpPr>
          <p:spPr bwMode="auto">
            <a:xfrm>
              <a:off x="3787" y="2341"/>
              <a:ext cx="181" cy="182"/>
            </a:xfrm>
            <a:prstGeom prst="rect">
              <a:avLst/>
            </a:prstGeom>
            <a:solidFill>
              <a:srgbClr val="71717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46" name="Oval 99"/>
            <p:cNvSpPr>
              <a:spLocks noChangeArrowheads="1"/>
            </p:cNvSpPr>
            <p:nvPr/>
          </p:nvSpPr>
          <p:spPr bwMode="auto">
            <a:xfrm>
              <a:off x="4150" y="2341"/>
              <a:ext cx="45" cy="45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47" name="AutoShape 100"/>
            <p:cNvSpPr>
              <a:spLocks noChangeArrowheads="1"/>
            </p:cNvSpPr>
            <p:nvPr/>
          </p:nvSpPr>
          <p:spPr bwMode="auto">
            <a:xfrm>
              <a:off x="3334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48" name="AutoShape 101"/>
            <p:cNvSpPr>
              <a:spLocks noChangeArrowheads="1"/>
            </p:cNvSpPr>
            <p:nvPr/>
          </p:nvSpPr>
          <p:spPr bwMode="auto">
            <a:xfrm>
              <a:off x="3515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49" name="AutoShape 102"/>
            <p:cNvSpPr>
              <a:spLocks noChangeArrowheads="1"/>
            </p:cNvSpPr>
            <p:nvPr/>
          </p:nvSpPr>
          <p:spPr bwMode="auto">
            <a:xfrm>
              <a:off x="3969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50" name="AutoShape 103"/>
            <p:cNvSpPr>
              <a:spLocks noChangeArrowheads="1"/>
            </p:cNvSpPr>
            <p:nvPr/>
          </p:nvSpPr>
          <p:spPr bwMode="auto">
            <a:xfrm>
              <a:off x="2517" y="2478"/>
              <a:ext cx="136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51" name="AutoShape 104"/>
            <p:cNvSpPr>
              <a:spLocks noChangeArrowheads="1"/>
            </p:cNvSpPr>
            <p:nvPr/>
          </p:nvSpPr>
          <p:spPr bwMode="auto">
            <a:xfrm>
              <a:off x="2336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152" name="Freeform 62"/>
          <p:cNvSpPr>
            <a:spLocks/>
          </p:cNvSpPr>
          <p:nvPr/>
        </p:nvSpPr>
        <p:spPr bwMode="auto">
          <a:xfrm>
            <a:off x="76200" y="2667000"/>
            <a:ext cx="9372600" cy="685800"/>
          </a:xfrm>
          <a:custGeom>
            <a:avLst/>
            <a:gdLst>
              <a:gd name="T0" fmla="*/ 0 w 5904"/>
              <a:gd name="T1" fmla="*/ 2147483647 h 432"/>
              <a:gd name="T2" fmla="*/ 2147483647 w 5904"/>
              <a:gd name="T3" fmla="*/ 2147483647 h 432"/>
              <a:gd name="T4" fmla="*/ 2147483647 w 5904"/>
              <a:gd name="T5" fmla="*/ 2147483647 h 432"/>
              <a:gd name="T6" fmla="*/ 2147483647 w 5904"/>
              <a:gd name="T7" fmla="*/ 2147483647 h 432"/>
              <a:gd name="T8" fmla="*/ 2147483647 w 5904"/>
              <a:gd name="T9" fmla="*/ 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04"/>
              <a:gd name="T16" fmla="*/ 0 h 432"/>
              <a:gd name="T17" fmla="*/ 5904 w 5904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04" h="432">
                <a:moveTo>
                  <a:pt x="0" y="432"/>
                </a:moveTo>
                <a:lnTo>
                  <a:pt x="1392" y="336"/>
                </a:lnTo>
                <a:lnTo>
                  <a:pt x="3072" y="192"/>
                </a:lnTo>
                <a:lnTo>
                  <a:pt x="4752" y="96"/>
                </a:lnTo>
                <a:lnTo>
                  <a:pt x="5904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3" name="Freeform 4"/>
          <p:cNvSpPr>
            <a:spLocks/>
          </p:cNvSpPr>
          <p:nvPr/>
        </p:nvSpPr>
        <p:spPr bwMode="auto">
          <a:xfrm>
            <a:off x="76200" y="2590800"/>
            <a:ext cx="9067800" cy="609600"/>
          </a:xfrm>
          <a:custGeom>
            <a:avLst/>
            <a:gdLst>
              <a:gd name="T0" fmla="*/ 0 w 5712"/>
              <a:gd name="T1" fmla="*/ 2147483647 h 384"/>
              <a:gd name="T2" fmla="*/ 2147483647 w 5712"/>
              <a:gd name="T3" fmla="*/ 2147483647 h 384"/>
              <a:gd name="T4" fmla="*/ 2147483647 w 5712"/>
              <a:gd name="T5" fmla="*/ 2147483647 h 384"/>
              <a:gd name="T6" fmla="*/ 2147483647 w 5712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5712"/>
              <a:gd name="T13" fmla="*/ 0 h 384"/>
              <a:gd name="T14" fmla="*/ 5712 w 5712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12" h="384">
                <a:moveTo>
                  <a:pt x="0" y="384"/>
                </a:moveTo>
                <a:lnTo>
                  <a:pt x="2640" y="144"/>
                </a:lnTo>
                <a:lnTo>
                  <a:pt x="4464" y="48"/>
                </a:lnTo>
                <a:lnTo>
                  <a:pt x="571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4" name="Freeform 6" descr="Орех"/>
          <p:cNvSpPr>
            <a:spLocks/>
          </p:cNvSpPr>
          <p:nvPr/>
        </p:nvSpPr>
        <p:spPr bwMode="auto">
          <a:xfrm>
            <a:off x="7772400" y="2819400"/>
            <a:ext cx="762000" cy="1524000"/>
          </a:xfrm>
          <a:custGeom>
            <a:avLst/>
            <a:gdLst>
              <a:gd name="T0" fmla="*/ 0 w 480"/>
              <a:gd name="T1" fmla="*/ 0 h 960"/>
              <a:gd name="T2" fmla="*/ 2147483647 w 480"/>
              <a:gd name="T3" fmla="*/ 2147483647 h 960"/>
              <a:gd name="T4" fmla="*/ 2147483647 w 480"/>
              <a:gd name="T5" fmla="*/ 2147483647 h 960"/>
              <a:gd name="T6" fmla="*/ 0 60000 65536"/>
              <a:gd name="T7" fmla="*/ 0 60000 65536"/>
              <a:gd name="T8" fmla="*/ 0 60000 65536"/>
              <a:gd name="T9" fmla="*/ 0 w 480"/>
              <a:gd name="T10" fmla="*/ 0 h 960"/>
              <a:gd name="T11" fmla="*/ 480 w 480"/>
              <a:gd name="T12" fmla="*/ 960 h 9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960">
                <a:moveTo>
                  <a:pt x="0" y="0"/>
                </a:moveTo>
                <a:lnTo>
                  <a:pt x="40" y="736"/>
                </a:lnTo>
                <a:lnTo>
                  <a:pt x="480" y="960"/>
                </a:lnTo>
              </a:path>
            </a:pathLst>
          </a:cu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5" name="Freeform 7" descr="Орех"/>
          <p:cNvSpPr>
            <a:spLocks/>
          </p:cNvSpPr>
          <p:nvPr/>
        </p:nvSpPr>
        <p:spPr bwMode="auto">
          <a:xfrm>
            <a:off x="4572000" y="2971800"/>
            <a:ext cx="914400" cy="1905000"/>
          </a:xfrm>
          <a:custGeom>
            <a:avLst/>
            <a:gdLst>
              <a:gd name="T0" fmla="*/ 2147483647 w 576"/>
              <a:gd name="T1" fmla="*/ 0 h 1200"/>
              <a:gd name="T2" fmla="*/ 2147483647 w 576"/>
              <a:gd name="T3" fmla="*/ 2147483647 h 1200"/>
              <a:gd name="T4" fmla="*/ 2147483647 w 576"/>
              <a:gd name="T5" fmla="*/ 2147483647 h 1200"/>
              <a:gd name="T6" fmla="*/ 2147483647 w 576"/>
              <a:gd name="T7" fmla="*/ 0 h 1200"/>
              <a:gd name="T8" fmla="*/ 0 w 576"/>
              <a:gd name="T9" fmla="*/ 0 h 1200"/>
              <a:gd name="T10" fmla="*/ 2147483647 w 576"/>
              <a:gd name="T11" fmla="*/ 2147483647 h 1200"/>
              <a:gd name="T12" fmla="*/ 2147483647 w 576"/>
              <a:gd name="T13" fmla="*/ 2147483647 h 1200"/>
              <a:gd name="T14" fmla="*/ 2147483647 w 576"/>
              <a:gd name="T15" fmla="*/ 2147483647 h 12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1200"/>
              <a:gd name="T26" fmla="*/ 576 w 576"/>
              <a:gd name="T27" fmla="*/ 1200 h 12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1200">
                <a:moveTo>
                  <a:pt x="528" y="0"/>
                </a:moveTo>
                <a:lnTo>
                  <a:pt x="576" y="1200"/>
                </a:lnTo>
                <a:lnTo>
                  <a:pt x="480" y="1200"/>
                </a:lnTo>
                <a:lnTo>
                  <a:pt x="432" y="0"/>
                </a:lnTo>
                <a:lnTo>
                  <a:pt x="0" y="0"/>
                </a:lnTo>
                <a:lnTo>
                  <a:pt x="48" y="912"/>
                </a:lnTo>
                <a:lnTo>
                  <a:pt x="64" y="1000"/>
                </a:lnTo>
                <a:lnTo>
                  <a:pt x="480" y="1200"/>
                </a:lnTo>
              </a:path>
            </a:pathLst>
          </a:cu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6" name="Freeform 8"/>
          <p:cNvSpPr>
            <a:spLocks/>
          </p:cNvSpPr>
          <p:nvPr/>
        </p:nvSpPr>
        <p:spPr bwMode="auto">
          <a:xfrm>
            <a:off x="0" y="3200400"/>
            <a:ext cx="1828800" cy="1600200"/>
          </a:xfrm>
          <a:custGeom>
            <a:avLst/>
            <a:gdLst>
              <a:gd name="T0" fmla="*/ 2147483647 w 1152"/>
              <a:gd name="T1" fmla="*/ 0 h 1008"/>
              <a:gd name="T2" fmla="*/ 2147483647 w 1152"/>
              <a:gd name="T3" fmla="*/ 2147483647 h 1008"/>
              <a:gd name="T4" fmla="*/ 2147483647 w 1152"/>
              <a:gd name="T5" fmla="*/ 2147483647 h 1008"/>
              <a:gd name="T6" fmla="*/ 2147483647 w 1152"/>
              <a:gd name="T7" fmla="*/ 2147483647 h 1008"/>
              <a:gd name="T8" fmla="*/ 2147483647 w 1152"/>
              <a:gd name="T9" fmla="*/ 2147483647 h 1008"/>
              <a:gd name="T10" fmla="*/ 0 w 1152"/>
              <a:gd name="T11" fmla="*/ 2147483647 h 10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52"/>
              <a:gd name="T19" fmla="*/ 0 h 1008"/>
              <a:gd name="T20" fmla="*/ 1152 w 1152"/>
              <a:gd name="T21" fmla="*/ 1008 h 10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52" h="1008">
                <a:moveTo>
                  <a:pt x="1104" y="0"/>
                </a:moveTo>
                <a:lnTo>
                  <a:pt x="1152" y="1008"/>
                </a:lnTo>
                <a:lnTo>
                  <a:pt x="720" y="768"/>
                </a:lnTo>
                <a:lnTo>
                  <a:pt x="336" y="672"/>
                </a:lnTo>
                <a:lnTo>
                  <a:pt x="48" y="624"/>
                </a:lnTo>
                <a:lnTo>
                  <a:pt x="0" y="62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7578" name="Freeform 10"/>
          <p:cNvSpPr>
            <a:spLocks/>
          </p:cNvSpPr>
          <p:nvPr/>
        </p:nvSpPr>
        <p:spPr bwMode="auto">
          <a:xfrm>
            <a:off x="5435600" y="3543300"/>
            <a:ext cx="3784600" cy="3390900"/>
          </a:xfrm>
          <a:custGeom>
            <a:avLst/>
            <a:gdLst>
              <a:gd name="T0" fmla="*/ 0 w 2384"/>
              <a:gd name="T1" fmla="*/ 0 h 2136"/>
              <a:gd name="T2" fmla="*/ 1024 w 2384"/>
              <a:gd name="T3" fmla="*/ 272 h 2136"/>
              <a:gd name="T4" fmla="*/ 1640 w 2384"/>
              <a:gd name="T5" fmla="*/ 416 h 2136"/>
              <a:gd name="T6" fmla="*/ 2352 w 2384"/>
              <a:gd name="T7" fmla="*/ 608 h 2136"/>
              <a:gd name="T8" fmla="*/ 2384 w 2384"/>
              <a:gd name="T9" fmla="*/ 2136 h 2136"/>
              <a:gd name="T10" fmla="*/ 2176 w 2384"/>
              <a:gd name="T11" fmla="*/ 2064 h 2136"/>
              <a:gd name="T12" fmla="*/ 1216 w 2384"/>
              <a:gd name="T13" fmla="*/ 1408 h 2136"/>
              <a:gd name="T14" fmla="*/ 560 w 2384"/>
              <a:gd name="T15" fmla="*/ 1032 h 2136"/>
              <a:gd name="T16" fmla="*/ 32 w 2384"/>
              <a:gd name="T17" fmla="*/ 744 h 2136"/>
              <a:gd name="T18" fmla="*/ 0 w 2384"/>
              <a:gd name="T19" fmla="*/ 0 h 2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384" h="2136">
                <a:moveTo>
                  <a:pt x="0" y="0"/>
                </a:moveTo>
                <a:lnTo>
                  <a:pt x="1024" y="272"/>
                </a:lnTo>
                <a:lnTo>
                  <a:pt x="1640" y="416"/>
                </a:lnTo>
                <a:lnTo>
                  <a:pt x="2352" y="608"/>
                </a:lnTo>
                <a:lnTo>
                  <a:pt x="2384" y="2136"/>
                </a:lnTo>
                <a:lnTo>
                  <a:pt x="2176" y="2064"/>
                </a:lnTo>
                <a:lnTo>
                  <a:pt x="1216" y="1408"/>
                </a:lnTo>
                <a:lnTo>
                  <a:pt x="560" y="1032"/>
                </a:lnTo>
                <a:lnTo>
                  <a:pt x="32" y="744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808080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237579" name="Freeform 11"/>
          <p:cNvSpPr>
            <a:spLocks/>
          </p:cNvSpPr>
          <p:nvPr/>
        </p:nvSpPr>
        <p:spPr bwMode="auto">
          <a:xfrm>
            <a:off x="1676400" y="3124200"/>
            <a:ext cx="2971800" cy="1219200"/>
          </a:xfrm>
          <a:custGeom>
            <a:avLst/>
            <a:gdLst>
              <a:gd name="T0" fmla="*/ 1824 w 1872"/>
              <a:gd name="T1" fmla="*/ 192 h 768"/>
              <a:gd name="T2" fmla="*/ 1008 w 1872"/>
              <a:gd name="T3" fmla="*/ 0 h 768"/>
              <a:gd name="T4" fmla="*/ 0 w 1872"/>
              <a:gd name="T5" fmla="*/ 96 h 768"/>
              <a:gd name="T6" fmla="*/ 96 w 1872"/>
              <a:gd name="T7" fmla="*/ 192 h 768"/>
              <a:gd name="T8" fmla="*/ 112 w 1872"/>
              <a:gd name="T9" fmla="*/ 168 h 768"/>
              <a:gd name="T10" fmla="*/ 592 w 1872"/>
              <a:gd name="T11" fmla="*/ 248 h 768"/>
              <a:gd name="T12" fmla="*/ 1024 w 1872"/>
              <a:gd name="T13" fmla="*/ 360 h 768"/>
              <a:gd name="T14" fmla="*/ 1312 w 1872"/>
              <a:gd name="T15" fmla="*/ 456 h 768"/>
              <a:gd name="T16" fmla="*/ 1872 w 1872"/>
              <a:gd name="T17" fmla="*/ 768 h 768"/>
              <a:gd name="T18" fmla="*/ 1824 w 1872"/>
              <a:gd name="T19" fmla="*/ 240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72" h="768">
                <a:moveTo>
                  <a:pt x="1824" y="192"/>
                </a:moveTo>
                <a:lnTo>
                  <a:pt x="1008" y="0"/>
                </a:lnTo>
                <a:lnTo>
                  <a:pt x="0" y="96"/>
                </a:lnTo>
                <a:lnTo>
                  <a:pt x="96" y="192"/>
                </a:lnTo>
                <a:lnTo>
                  <a:pt x="112" y="168"/>
                </a:lnTo>
                <a:lnTo>
                  <a:pt x="592" y="248"/>
                </a:lnTo>
                <a:lnTo>
                  <a:pt x="1024" y="360"/>
                </a:lnTo>
                <a:lnTo>
                  <a:pt x="1312" y="456"/>
                </a:lnTo>
                <a:lnTo>
                  <a:pt x="1872" y="768"/>
                </a:lnTo>
                <a:lnTo>
                  <a:pt x="1824" y="240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808080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6159" name="Freeform 13"/>
          <p:cNvSpPr>
            <a:spLocks/>
          </p:cNvSpPr>
          <p:nvPr/>
        </p:nvSpPr>
        <p:spPr bwMode="auto">
          <a:xfrm>
            <a:off x="2362200" y="3200400"/>
            <a:ext cx="6883400" cy="2603500"/>
          </a:xfrm>
          <a:custGeom>
            <a:avLst/>
            <a:gdLst>
              <a:gd name="T0" fmla="*/ 0 w 4336"/>
              <a:gd name="T1" fmla="*/ 0 h 1640"/>
              <a:gd name="T2" fmla="*/ 2147483647 w 4336"/>
              <a:gd name="T3" fmla="*/ 2147483647 h 1640"/>
              <a:gd name="T4" fmla="*/ 2147483647 w 4336"/>
              <a:gd name="T5" fmla="*/ 2147483647 h 1640"/>
              <a:gd name="T6" fmla="*/ 2147483647 w 4336"/>
              <a:gd name="T7" fmla="*/ 2147483647 h 1640"/>
              <a:gd name="T8" fmla="*/ 2147483647 w 4336"/>
              <a:gd name="T9" fmla="*/ 2147483647 h 1640"/>
              <a:gd name="T10" fmla="*/ 2147483647 w 4336"/>
              <a:gd name="T11" fmla="*/ 2147483647 h 1640"/>
              <a:gd name="T12" fmla="*/ 2147483647 w 4336"/>
              <a:gd name="T13" fmla="*/ 2147483647 h 16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336"/>
              <a:gd name="T22" fmla="*/ 0 h 1640"/>
              <a:gd name="T23" fmla="*/ 4336 w 4336"/>
              <a:gd name="T24" fmla="*/ 1640 h 16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336" h="1640">
                <a:moveTo>
                  <a:pt x="0" y="0"/>
                </a:moveTo>
                <a:cubicBezTo>
                  <a:pt x="296" y="44"/>
                  <a:pt x="592" y="88"/>
                  <a:pt x="816" y="144"/>
                </a:cubicBezTo>
                <a:cubicBezTo>
                  <a:pt x="1040" y="200"/>
                  <a:pt x="1104" y="256"/>
                  <a:pt x="1344" y="336"/>
                </a:cubicBezTo>
                <a:cubicBezTo>
                  <a:pt x="1584" y="416"/>
                  <a:pt x="1928" y="496"/>
                  <a:pt x="2256" y="624"/>
                </a:cubicBezTo>
                <a:cubicBezTo>
                  <a:pt x="2584" y="752"/>
                  <a:pt x="3051" y="985"/>
                  <a:pt x="3312" y="1104"/>
                </a:cubicBezTo>
                <a:cubicBezTo>
                  <a:pt x="3573" y="1223"/>
                  <a:pt x="3653" y="1247"/>
                  <a:pt x="3824" y="1336"/>
                </a:cubicBezTo>
                <a:cubicBezTo>
                  <a:pt x="3995" y="1425"/>
                  <a:pt x="4229" y="1577"/>
                  <a:pt x="4336" y="1640"/>
                </a:cubicBezTo>
              </a:path>
            </a:pathLst>
          </a:custGeom>
          <a:noFill/>
          <a:ln w="57150" cap="flat" cmpd="sng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0" name="Freeform 14"/>
          <p:cNvSpPr>
            <a:spLocks/>
          </p:cNvSpPr>
          <p:nvPr/>
        </p:nvSpPr>
        <p:spPr bwMode="auto">
          <a:xfrm>
            <a:off x="13589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1" name="Freeform 15"/>
          <p:cNvSpPr>
            <a:spLocks/>
          </p:cNvSpPr>
          <p:nvPr/>
        </p:nvSpPr>
        <p:spPr bwMode="auto">
          <a:xfrm>
            <a:off x="1143000" y="3429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2" name="Freeform 17"/>
          <p:cNvSpPr>
            <a:spLocks/>
          </p:cNvSpPr>
          <p:nvPr/>
        </p:nvSpPr>
        <p:spPr bwMode="auto">
          <a:xfrm>
            <a:off x="762000" y="3429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609600" y="3581400"/>
            <a:ext cx="1155700" cy="190500"/>
            <a:chOff x="384" y="2256"/>
            <a:chExt cx="728" cy="120"/>
          </a:xfrm>
        </p:grpSpPr>
        <p:sp>
          <p:nvSpPr>
            <p:cNvPr id="6240" name="Freeform 16"/>
            <p:cNvSpPr>
              <a:spLocks/>
            </p:cNvSpPr>
            <p:nvPr/>
          </p:nvSpPr>
          <p:spPr bwMode="auto">
            <a:xfrm>
              <a:off x="624" y="2256"/>
              <a:ext cx="248" cy="120"/>
            </a:xfrm>
            <a:custGeom>
              <a:avLst/>
              <a:gdLst>
                <a:gd name="T0" fmla="*/ 3 w 440"/>
                <a:gd name="T1" fmla="*/ 6 h 168"/>
                <a:gd name="T2" fmla="*/ 79 w 440"/>
                <a:gd name="T3" fmla="*/ 9 h 168"/>
                <a:gd name="T4" fmla="*/ 79 w 440"/>
                <a:gd name="T5" fmla="*/ 61 h 168"/>
                <a:gd name="T6" fmla="*/ 2 w 440"/>
                <a:gd name="T7" fmla="*/ 6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1" name="Freeform 18"/>
            <p:cNvSpPr>
              <a:spLocks/>
            </p:cNvSpPr>
            <p:nvPr/>
          </p:nvSpPr>
          <p:spPr bwMode="auto">
            <a:xfrm>
              <a:off x="384" y="2256"/>
              <a:ext cx="248" cy="120"/>
            </a:xfrm>
            <a:custGeom>
              <a:avLst/>
              <a:gdLst>
                <a:gd name="T0" fmla="*/ 3 w 440"/>
                <a:gd name="T1" fmla="*/ 6 h 168"/>
                <a:gd name="T2" fmla="*/ 79 w 440"/>
                <a:gd name="T3" fmla="*/ 9 h 168"/>
                <a:gd name="T4" fmla="*/ 79 w 440"/>
                <a:gd name="T5" fmla="*/ 61 h 168"/>
                <a:gd name="T6" fmla="*/ 2 w 440"/>
                <a:gd name="T7" fmla="*/ 6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42" name="Freeform 19"/>
            <p:cNvSpPr>
              <a:spLocks/>
            </p:cNvSpPr>
            <p:nvPr/>
          </p:nvSpPr>
          <p:spPr bwMode="auto">
            <a:xfrm>
              <a:off x="864" y="2256"/>
              <a:ext cx="248" cy="120"/>
            </a:xfrm>
            <a:custGeom>
              <a:avLst/>
              <a:gdLst>
                <a:gd name="T0" fmla="*/ 3 w 440"/>
                <a:gd name="T1" fmla="*/ 6 h 168"/>
                <a:gd name="T2" fmla="*/ 79 w 440"/>
                <a:gd name="T3" fmla="*/ 9 h 168"/>
                <a:gd name="T4" fmla="*/ 79 w 440"/>
                <a:gd name="T5" fmla="*/ 61 h 168"/>
                <a:gd name="T6" fmla="*/ 2 w 440"/>
                <a:gd name="T7" fmla="*/ 6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381000" y="3733800"/>
            <a:ext cx="1155700" cy="190500"/>
            <a:chOff x="384" y="2256"/>
            <a:chExt cx="728" cy="120"/>
          </a:xfrm>
        </p:grpSpPr>
        <p:sp>
          <p:nvSpPr>
            <p:cNvPr id="6237" name="Freeform 22"/>
            <p:cNvSpPr>
              <a:spLocks/>
            </p:cNvSpPr>
            <p:nvPr/>
          </p:nvSpPr>
          <p:spPr bwMode="auto">
            <a:xfrm>
              <a:off x="624" y="2256"/>
              <a:ext cx="248" cy="120"/>
            </a:xfrm>
            <a:custGeom>
              <a:avLst/>
              <a:gdLst>
                <a:gd name="T0" fmla="*/ 3 w 440"/>
                <a:gd name="T1" fmla="*/ 6 h 168"/>
                <a:gd name="T2" fmla="*/ 79 w 440"/>
                <a:gd name="T3" fmla="*/ 9 h 168"/>
                <a:gd name="T4" fmla="*/ 79 w 440"/>
                <a:gd name="T5" fmla="*/ 61 h 168"/>
                <a:gd name="T6" fmla="*/ 2 w 440"/>
                <a:gd name="T7" fmla="*/ 6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8" name="Freeform 23"/>
            <p:cNvSpPr>
              <a:spLocks/>
            </p:cNvSpPr>
            <p:nvPr/>
          </p:nvSpPr>
          <p:spPr bwMode="auto">
            <a:xfrm>
              <a:off x="384" y="2256"/>
              <a:ext cx="248" cy="120"/>
            </a:xfrm>
            <a:custGeom>
              <a:avLst/>
              <a:gdLst>
                <a:gd name="T0" fmla="*/ 3 w 440"/>
                <a:gd name="T1" fmla="*/ 6 h 168"/>
                <a:gd name="T2" fmla="*/ 79 w 440"/>
                <a:gd name="T3" fmla="*/ 9 h 168"/>
                <a:gd name="T4" fmla="*/ 79 w 440"/>
                <a:gd name="T5" fmla="*/ 61 h 168"/>
                <a:gd name="T6" fmla="*/ 2 w 440"/>
                <a:gd name="T7" fmla="*/ 6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9" name="Freeform 24"/>
            <p:cNvSpPr>
              <a:spLocks/>
            </p:cNvSpPr>
            <p:nvPr/>
          </p:nvSpPr>
          <p:spPr bwMode="auto">
            <a:xfrm>
              <a:off x="864" y="2256"/>
              <a:ext cx="248" cy="120"/>
            </a:xfrm>
            <a:custGeom>
              <a:avLst/>
              <a:gdLst>
                <a:gd name="T0" fmla="*/ 3 w 440"/>
                <a:gd name="T1" fmla="*/ 6 h 168"/>
                <a:gd name="T2" fmla="*/ 79 w 440"/>
                <a:gd name="T3" fmla="*/ 9 h 168"/>
                <a:gd name="T4" fmla="*/ 79 w 440"/>
                <a:gd name="T5" fmla="*/ 61 h 168"/>
                <a:gd name="T6" fmla="*/ 2 w 440"/>
                <a:gd name="T7" fmla="*/ 6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152400" y="3886200"/>
            <a:ext cx="1155700" cy="190500"/>
            <a:chOff x="384" y="2256"/>
            <a:chExt cx="728" cy="120"/>
          </a:xfrm>
        </p:grpSpPr>
        <p:sp>
          <p:nvSpPr>
            <p:cNvPr id="6234" name="Freeform 26"/>
            <p:cNvSpPr>
              <a:spLocks/>
            </p:cNvSpPr>
            <p:nvPr/>
          </p:nvSpPr>
          <p:spPr bwMode="auto">
            <a:xfrm>
              <a:off x="624" y="2256"/>
              <a:ext cx="248" cy="120"/>
            </a:xfrm>
            <a:custGeom>
              <a:avLst/>
              <a:gdLst>
                <a:gd name="T0" fmla="*/ 3 w 440"/>
                <a:gd name="T1" fmla="*/ 6 h 168"/>
                <a:gd name="T2" fmla="*/ 79 w 440"/>
                <a:gd name="T3" fmla="*/ 9 h 168"/>
                <a:gd name="T4" fmla="*/ 79 w 440"/>
                <a:gd name="T5" fmla="*/ 61 h 168"/>
                <a:gd name="T6" fmla="*/ 2 w 440"/>
                <a:gd name="T7" fmla="*/ 6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5" name="Freeform 27"/>
            <p:cNvSpPr>
              <a:spLocks/>
            </p:cNvSpPr>
            <p:nvPr/>
          </p:nvSpPr>
          <p:spPr bwMode="auto">
            <a:xfrm>
              <a:off x="384" y="2256"/>
              <a:ext cx="248" cy="120"/>
            </a:xfrm>
            <a:custGeom>
              <a:avLst/>
              <a:gdLst>
                <a:gd name="T0" fmla="*/ 3 w 440"/>
                <a:gd name="T1" fmla="*/ 6 h 168"/>
                <a:gd name="T2" fmla="*/ 79 w 440"/>
                <a:gd name="T3" fmla="*/ 9 h 168"/>
                <a:gd name="T4" fmla="*/ 79 w 440"/>
                <a:gd name="T5" fmla="*/ 61 h 168"/>
                <a:gd name="T6" fmla="*/ 2 w 440"/>
                <a:gd name="T7" fmla="*/ 6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6" name="Freeform 28"/>
            <p:cNvSpPr>
              <a:spLocks/>
            </p:cNvSpPr>
            <p:nvPr/>
          </p:nvSpPr>
          <p:spPr bwMode="auto">
            <a:xfrm>
              <a:off x="864" y="2256"/>
              <a:ext cx="248" cy="120"/>
            </a:xfrm>
            <a:custGeom>
              <a:avLst/>
              <a:gdLst>
                <a:gd name="T0" fmla="*/ 3 w 440"/>
                <a:gd name="T1" fmla="*/ 6 h 168"/>
                <a:gd name="T2" fmla="*/ 79 w 440"/>
                <a:gd name="T3" fmla="*/ 9 h 168"/>
                <a:gd name="T4" fmla="*/ 79 w 440"/>
                <a:gd name="T5" fmla="*/ 61 h 168"/>
                <a:gd name="T6" fmla="*/ 2 w 440"/>
                <a:gd name="T7" fmla="*/ 6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" name="Group 29"/>
          <p:cNvGrpSpPr>
            <a:grpSpLocks/>
          </p:cNvGrpSpPr>
          <p:nvPr/>
        </p:nvGrpSpPr>
        <p:grpSpPr bwMode="auto">
          <a:xfrm>
            <a:off x="304800" y="4038600"/>
            <a:ext cx="1155700" cy="190500"/>
            <a:chOff x="384" y="2256"/>
            <a:chExt cx="728" cy="120"/>
          </a:xfrm>
        </p:grpSpPr>
        <p:sp>
          <p:nvSpPr>
            <p:cNvPr id="6231" name="Freeform 30"/>
            <p:cNvSpPr>
              <a:spLocks/>
            </p:cNvSpPr>
            <p:nvPr/>
          </p:nvSpPr>
          <p:spPr bwMode="auto">
            <a:xfrm>
              <a:off x="624" y="2256"/>
              <a:ext cx="248" cy="120"/>
            </a:xfrm>
            <a:custGeom>
              <a:avLst/>
              <a:gdLst>
                <a:gd name="T0" fmla="*/ 3 w 440"/>
                <a:gd name="T1" fmla="*/ 6 h 168"/>
                <a:gd name="T2" fmla="*/ 79 w 440"/>
                <a:gd name="T3" fmla="*/ 9 h 168"/>
                <a:gd name="T4" fmla="*/ 79 w 440"/>
                <a:gd name="T5" fmla="*/ 61 h 168"/>
                <a:gd name="T6" fmla="*/ 2 w 440"/>
                <a:gd name="T7" fmla="*/ 6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2" name="Freeform 31"/>
            <p:cNvSpPr>
              <a:spLocks/>
            </p:cNvSpPr>
            <p:nvPr/>
          </p:nvSpPr>
          <p:spPr bwMode="auto">
            <a:xfrm>
              <a:off x="384" y="2256"/>
              <a:ext cx="248" cy="120"/>
            </a:xfrm>
            <a:custGeom>
              <a:avLst/>
              <a:gdLst>
                <a:gd name="T0" fmla="*/ 3 w 440"/>
                <a:gd name="T1" fmla="*/ 6 h 168"/>
                <a:gd name="T2" fmla="*/ 79 w 440"/>
                <a:gd name="T3" fmla="*/ 9 h 168"/>
                <a:gd name="T4" fmla="*/ 79 w 440"/>
                <a:gd name="T5" fmla="*/ 61 h 168"/>
                <a:gd name="T6" fmla="*/ 2 w 440"/>
                <a:gd name="T7" fmla="*/ 6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3" name="Freeform 32"/>
            <p:cNvSpPr>
              <a:spLocks/>
            </p:cNvSpPr>
            <p:nvPr/>
          </p:nvSpPr>
          <p:spPr bwMode="auto">
            <a:xfrm>
              <a:off x="864" y="2256"/>
              <a:ext cx="248" cy="120"/>
            </a:xfrm>
            <a:custGeom>
              <a:avLst/>
              <a:gdLst>
                <a:gd name="T0" fmla="*/ 3 w 440"/>
                <a:gd name="T1" fmla="*/ 6 h 168"/>
                <a:gd name="T2" fmla="*/ 79 w 440"/>
                <a:gd name="T3" fmla="*/ 9 h 168"/>
                <a:gd name="T4" fmla="*/ 79 w 440"/>
                <a:gd name="T5" fmla="*/ 61 h 168"/>
                <a:gd name="T6" fmla="*/ 2 w 440"/>
                <a:gd name="T7" fmla="*/ 6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33"/>
          <p:cNvGrpSpPr>
            <a:grpSpLocks/>
          </p:cNvGrpSpPr>
          <p:nvPr/>
        </p:nvGrpSpPr>
        <p:grpSpPr bwMode="auto">
          <a:xfrm>
            <a:off x="533400" y="4191000"/>
            <a:ext cx="1155700" cy="190500"/>
            <a:chOff x="384" y="2256"/>
            <a:chExt cx="728" cy="120"/>
          </a:xfrm>
        </p:grpSpPr>
        <p:sp>
          <p:nvSpPr>
            <p:cNvPr id="6228" name="Freeform 34"/>
            <p:cNvSpPr>
              <a:spLocks/>
            </p:cNvSpPr>
            <p:nvPr/>
          </p:nvSpPr>
          <p:spPr bwMode="auto">
            <a:xfrm>
              <a:off x="624" y="2256"/>
              <a:ext cx="248" cy="120"/>
            </a:xfrm>
            <a:custGeom>
              <a:avLst/>
              <a:gdLst>
                <a:gd name="T0" fmla="*/ 3 w 440"/>
                <a:gd name="T1" fmla="*/ 6 h 168"/>
                <a:gd name="T2" fmla="*/ 79 w 440"/>
                <a:gd name="T3" fmla="*/ 9 h 168"/>
                <a:gd name="T4" fmla="*/ 79 w 440"/>
                <a:gd name="T5" fmla="*/ 61 h 168"/>
                <a:gd name="T6" fmla="*/ 2 w 440"/>
                <a:gd name="T7" fmla="*/ 6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29" name="Freeform 35"/>
            <p:cNvSpPr>
              <a:spLocks/>
            </p:cNvSpPr>
            <p:nvPr/>
          </p:nvSpPr>
          <p:spPr bwMode="auto">
            <a:xfrm>
              <a:off x="384" y="2256"/>
              <a:ext cx="248" cy="120"/>
            </a:xfrm>
            <a:custGeom>
              <a:avLst/>
              <a:gdLst>
                <a:gd name="T0" fmla="*/ 3 w 440"/>
                <a:gd name="T1" fmla="*/ 6 h 168"/>
                <a:gd name="T2" fmla="*/ 79 w 440"/>
                <a:gd name="T3" fmla="*/ 9 h 168"/>
                <a:gd name="T4" fmla="*/ 79 w 440"/>
                <a:gd name="T5" fmla="*/ 61 h 168"/>
                <a:gd name="T6" fmla="*/ 2 w 440"/>
                <a:gd name="T7" fmla="*/ 6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30" name="Freeform 36"/>
            <p:cNvSpPr>
              <a:spLocks/>
            </p:cNvSpPr>
            <p:nvPr/>
          </p:nvSpPr>
          <p:spPr bwMode="auto">
            <a:xfrm>
              <a:off x="864" y="2256"/>
              <a:ext cx="248" cy="120"/>
            </a:xfrm>
            <a:custGeom>
              <a:avLst/>
              <a:gdLst>
                <a:gd name="T0" fmla="*/ 3 w 440"/>
                <a:gd name="T1" fmla="*/ 6 h 168"/>
                <a:gd name="T2" fmla="*/ 79 w 440"/>
                <a:gd name="T3" fmla="*/ 9 h 168"/>
                <a:gd name="T4" fmla="*/ 79 w 440"/>
                <a:gd name="T5" fmla="*/ 61 h 168"/>
                <a:gd name="T6" fmla="*/ 2 w 440"/>
                <a:gd name="T7" fmla="*/ 6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68" name="Freeform 37"/>
          <p:cNvSpPr>
            <a:spLocks/>
          </p:cNvSpPr>
          <p:nvPr/>
        </p:nvSpPr>
        <p:spPr bwMode="auto">
          <a:xfrm>
            <a:off x="-12700" y="36957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9" name="Freeform 38"/>
          <p:cNvSpPr>
            <a:spLocks/>
          </p:cNvSpPr>
          <p:nvPr/>
        </p:nvSpPr>
        <p:spPr bwMode="auto">
          <a:xfrm>
            <a:off x="215900" y="3581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70" name="Freeform 39"/>
          <p:cNvSpPr>
            <a:spLocks/>
          </p:cNvSpPr>
          <p:nvPr/>
        </p:nvSpPr>
        <p:spPr bwMode="auto">
          <a:xfrm>
            <a:off x="381000" y="3429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71" name="Freeform 40"/>
          <p:cNvSpPr>
            <a:spLocks/>
          </p:cNvSpPr>
          <p:nvPr/>
        </p:nvSpPr>
        <p:spPr bwMode="auto">
          <a:xfrm>
            <a:off x="0" y="3429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72" name="Freeform 41"/>
          <p:cNvSpPr>
            <a:spLocks/>
          </p:cNvSpPr>
          <p:nvPr/>
        </p:nvSpPr>
        <p:spPr bwMode="auto">
          <a:xfrm>
            <a:off x="1530350" y="3443288"/>
            <a:ext cx="234950" cy="160337"/>
          </a:xfrm>
          <a:custGeom>
            <a:avLst/>
            <a:gdLst>
              <a:gd name="T0" fmla="*/ 2147483647 w 148"/>
              <a:gd name="T1" fmla="*/ 0 h 101"/>
              <a:gd name="T2" fmla="*/ 2147483647 w 148"/>
              <a:gd name="T3" fmla="*/ 2147483647 h 101"/>
              <a:gd name="T4" fmla="*/ 2147483647 w 148"/>
              <a:gd name="T5" fmla="*/ 2147483647 h 101"/>
              <a:gd name="T6" fmla="*/ 2147483647 w 148"/>
              <a:gd name="T7" fmla="*/ 2147483647 h 101"/>
              <a:gd name="T8" fmla="*/ 2147483647 w 148"/>
              <a:gd name="T9" fmla="*/ 2147483647 h 101"/>
              <a:gd name="T10" fmla="*/ 2147483647 w 148"/>
              <a:gd name="T11" fmla="*/ 2147483647 h 101"/>
              <a:gd name="T12" fmla="*/ 0 w 148"/>
              <a:gd name="T13" fmla="*/ 2147483647 h 10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8"/>
              <a:gd name="T22" fmla="*/ 0 h 101"/>
              <a:gd name="T23" fmla="*/ 148 w 148"/>
              <a:gd name="T24" fmla="*/ 101 h 10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8" h="101">
                <a:moveTo>
                  <a:pt x="1" y="0"/>
                </a:moveTo>
                <a:lnTo>
                  <a:pt x="140" y="5"/>
                </a:lnTo>
                <a:lnTo>
                  <a:pt x="140" y="97"/>
                </a:lnTo>
                <a:lnTo>
                  <a:pt x="148" y="93"/>
                </a:lnTo>
                <a:lnTo>
                  <a:pt x="140" y="101"/>
                </a:lnTo>
                <a:lnTo>
                  <a:pt x="4" y="97"/>
                </a:lnTo>
                <a:lnTo>
                  <a:pt x="0" y="5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73" name="Freeform 42"/>
          <p:cNvSpPr>
            <a:spLocks/>
          </p:cNvSpPr>
          <p:nvPr/>
        </p:nvSpPr>
        <p:spPr bwMode="auto">
          <a:xfrm>
            <a:off x="1536700" y="3775075"/>
            <a:ext cx="247650" cy="187325"/>
          </a:xfrm>
          <a:custGeom>
            <a:avLst/>
            <a:gdLst>
              <a:gd name="T0" fmla="*/ 0 w 156"/>
              <a:gd name="T1" fmla="*/ 0 h 118"/>
              <a:gd name="T2" fmla="*/ 2147483647 w 156"/>
              <a:gd name="T3" fmla="*/ 0 h 118"/>
              <a:gd name="T4" fmla="*/ 2147483647 w 156"/>
              <a:gd name="T5" fmla="*/ 2147483647 h 118"/>
              <a:gd name="T6" fmla="*/ 2147483647 w 156"/>
              <a:gd name="T7" fmla="*/ 2147483647 h 118"/>
              <a:gd name="T8" fmla="*/ 2147483647 w 156"/>
              <a:gd name="T9" fmla="*/ 2147483647 h 118"/>
              <a:gd name="T10" fmla="*/ 2147483647 w 156"/>
              <a:gd name="T11" fmla="*/ 2147483647 h 118"/>
              <a:gd name="T12" fmla="*/ 2147483647 w 156"/>
              <a:gd name="T13" fmla="*/ 2147483647 h 118"/>
              <a:gd name="T14" fmla="*/ 2147483647 w 156"/>
              <a:gd name="T15" fmla="*/ 2147483647 h 118"/>
              <a:gd name="T16" fmla="*/ 0 w 156"/>
              <a:gd name="T17" fmla="*/ 2147483647 h 1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6"/>
              <a:gd name="T28" fmla="*/ 0 h 118"/>
              <a:gd name="T29" fmla="*/ 156 w 156"/>
              <a:gd name="T30" fmla="*/ 118 h 1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6" h="118">
                <a:moveTo>
                  <a:pt x="0" y="0"/>
                </a:moveTo>
                <a:lnTo>
                  <a:pt x="152" y="0"/>
                </a:lnTo>
                <a:lnTo>
                  <a:pt x="152" y="104"/>
                </a:lnTo>
                <a:lnTo>
                  <a:pt x="140" y="110"/>
                </a:lnTo>
                <a:lnTo>
                  <a:pt x="132" y="118"/>
                </a:lnTo>
                <a:lnTo>
                  <a:pt x="156" y="104"/>
                </a:lnTo>
                <a:lnTo>
                  <a:pt x="8" y="100"/>
                </a:lnTo>
                <a:lnTo>
                  <a:pt x="4" y="92"/>
                </a:lnTo>
                <a:lnTo>
                  <a:pt x="0" y="8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74" name="Freeform 44"/>
          <p:cNvSpPr>
            <a:spLocks/>
          </p:cNvSpPr>
          <p:nvPr/>
        </p:nvSpPr>
        <p:spPr bwMode="auto">
          <a:xfrm>
            <a:off x="8153400" y="29718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75" name="Freeform 45"/>
          <p:cNvSpPr>
            <a:spLocks/>
          </p:cNvSpPr>
          <p:nvPr/>
        </p:nvSpPr>
        <p:spPr bwMode="auto">
          <a:xfrm>
            <a:off x="7772400" y="2819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76" name="Freeform 46"/>
          <p:cNvSpPr>
            <a:spLocks/>
          </p:cNvSpPr>
          <p:nvPr/>
        </p:nvSpPr>
        <p:spPr bwMode="auto">
          <a:xfrm>
            <a:off x="7772400" y="29718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77" name="Freeform 47"/>
          <p:cNvSpPr>
            <a:spLocks/>
          </p:cNvSpPr>
          <p:nvPr/>
        </p:nvSpPr>
        <p:spPr bwMode="auto">
          <a:xfrm>
            <a:off x="1295400" y="38862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78" name="Freeform 48"/>
          <p:cNvSpPr>
            <a:spLocks/>
          </p:cNvSpPr>
          <p:nvPr/>
        </p:nvSpPr>
        <p:spPr bwMode="auto">
          <a:xfrm>
            <a:off x="1447800" y="4038600"/>
            <a:ext cx="349250" cy="193675"/>
          </a:xfrm>
          <a:custGeom>
            <a:avLst/>
            <a:gdLst>
              <a:gd name="T0" fmla="*/ 2147483647 w 220"/>
              <a:gd name="T1" fmla="*/ 2147483647 h 122"/>
              <a:gd name="T2" fmla="*/ 2147483647 w 220"/>
              <a:gd name="T3" fmla="*/ 2147483647 h 122"/>
              <a:gd name="T4" fmla="*/ 2147483647 w 220"/>
              <a:gd name="T5" fmla="*/ 2147483647 h 122"/>
              <a:gd name="T6" fmla="*/ 2147483647 w 220"/>
              <a:gd name="T7" fmla="*/ 2147483647 h 122"/>
              <a:gd name="T8" fmla="*/ 0 w 220"/>
              <a:gd name="T9" fmla="*/ 0 h 1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0"/>
              <a:gd name="T16" fmla="*/ 0 h 122"/>
              <a:gd name="T17" fmla="*/ 220 w 220"/>
              <a:gd name="T18" fmla="*/ 122 h 1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0" h="122">
                <a:moveTo>
                  <a:pt x="9" y="11"/>
                </a:moveTo>
                <a:lnTo>
                  <a:pt x="212" y="18"/>
                </a:lnTo>
                <a:lnTo>
                  <a:pt x="220" y="122"/>
                </a:lnTo>
                <a:lnTo>
                  <a:pt x="4" y="120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79" name="Freeform 49"/>
          <p:cNvSpPr>
            <a:spLocks/>
          </p:cNvSpPr>
          <p:nvPr/>
        </p:nvSpPr>
        <p:spPr bwMode="auto">
          <a:xfrm>
            <a:off x="1581150" y="3898900"/>
            <a:ext cx="222250" cy="174625"/>
          </a:xfrm>
          <a:custGeom>
            <a:avLst/>
            <a:gdLst>
              <a:gd name="T0" fmla="*/ 0 w 140"/>
              <a:gd name="T1" fmla="*/ 2147483647 h 110"/>
              <a:gd name="T2" fmla="*/ 2147483647 w 140"/>
              <a:gd name="T3" fmla="*/ 2147483647 h 110"/>
              <a:gd name="T4" fmla="*/ 2147483647 w 140"/>
              <a:gd name="T5" fmla="*/ 2147483647 h 110"/>
              <a:gd name="T6" fmla="*/ 2147483647 w 140"/>
              <a:gd name="T7" fmla="*/ 2147483647 h 110"/>
              <a:gd name="T8" fmla="*/ 2147483647 w 140"/>
              <a:gd name="T9" fmla="*/ 2147483647 h 110"/>
              <a:gd name="T10" fmla="*/ 2147483647 w 140"/>
              <a:gd name="T11" fmla="*/ 2147483647 h 110"/>
              <a:gd name="T12" fmla="*/ 2147483647 w 140"/>
              <a:gd name="T13" fmla="*/ 2147483647 h 110"/>
              <a:gd name="T14" fmla="*/ 2147483647 w 140"/>
              <a:gd name="T15" fmla="*/ 2147483647 h 110"/>
              <a:gd name="T16" fmla="*/ 2147483647 w 140"/>
              <a:gd name="T17" fmla="*/ 2147483647 h 110"/>
              <a:gd name="T18" fmla="*/ 2147483647 w 140"/>
              <a:gd name="T19" fmla="*/ 2147483647 h 110"/>
              <a:gd name="T20" fmla="*/ 0 w 140"/>
              <a:gd name="T21" fmla="*/ 0 h 11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40"/>
              <a:gd name="T34" fmla="*/ 0 h 110"/>
              <a:gd name="T35" fmla="*/ 140 w 140"/>
              <a:gd name="T36" fmla="*/ 110 h 11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40" h="110">
                <a:moveTo>
                  <a:pt x="0" y="10"/>
                </a:moveTo>
                <a:lnTo>
                  <a:pt x="128" y="2"/>
                </a:lnTo>
                <a:lnTo>
                  <a:pt x="132" y="98"/>
                </a:lnTo>
                <a:lnTo>
                  <a:pt x="140" y="102"/>
                </a:lnTo>
                <a:lnTo>
                  <a:pt x="132" y="110"/>
                </a:lnTo>
                <a:lnTo>
                  <a:pt x="132" y="102"/>
                </a:lnTo>
                <a:lnTo>
                  <a:pt x="136" y="102"/>
                </a:lnTo>
                <a:lnTo>
                  <a:pt x="12" y="98"/>
                </a:lnTo>
                <a:lnTo>
                  <a:pt x="8" y="92"/>
                </a:lnTo>
                <a:lnTo>
                  <a:pt x="4" y="84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80" name="Freeform 50"/>
          <p:cNvSpPr>
            <a:spLocks/>
          </p:cNvSpPr>
          <p:nvPr/>
        </p:nvSpPr>
        <p:spPr bwMode="auto">
          <a:xfrm>
            <a:off x="1606550" y="4225925"/>
            <a:ext cx="222250" cy="193675"/>
          </a:xfrm>
          <a:custGeom>
            <a:avLst/>
            <a:gdLst>
              <a:gd name="T0" fmla="*/ 0 w 140"/>
              <a:gd name="T1" fmla="*/ 2147483647 h 122"/>
              <a:gd name="T2" fmla="*/ 2147483647 w 140"/>
              <a:gd name="T3" fmla="*/ 0 h 122"/>
              <a:gd name="T4" fmla="*/ 2147483647 w 140"/>
              <a:gd name="T5" fmla="*/ 0 h 122"/>
              <a:gd name="T6" fmla="*/ 2147483647 w 140"/>
              <a:gd name="T7" fmla="*/ 2147483647 h 122"/>
              <a:gd name="T8" fmla="*/ 2147483647 w 140"/>
              <a:gd name="T9" fmla="*/ 2147483647 h 122"/>
              <a:gd name="T10" fmla="*/ 2147483647 w 140"/>
              <a:gd name="T11" fmla="*/ 2147483647 h 122"/>
              <a:gd name="T12" fmla="*/ 2147483647 w 140"/>
              <a:gd name="T13" fmla="*/ 2147483647 h 122"/>
              <a:gd name="T14" fmla="*/ 2147483647 w 140"/>
              <a:gd name="T15" fmla="*/ 2147483647 h 122"/>
              <a:gd name="T16" fmla="*/ 2147483647 w 140"/>
              <a:gd name="T17" fmla="*/ 2147483647 h 122"/>
              <a:gd name="T18" fmla="*/ 2147483647 w 140"/>
              <a:gd name="T19" fmla="*/ 2147483647 h 122"/>
              <a:gd name="T20" fmla="*/ 2147483647 w 140"/>
              <a:gd name="T21" fmla="*/ 2147483647 h 122"/>
              <a:gd name="T22" fmla="*/ 0 w 140"/>
              <a:gd name="T23" fmla="*/ 2147483647 h 12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40"/>
              <a:gd name="T37" fmla="*/ 0 h 122"/>
              <a:gd name="T38" fmla="*/ 140 w 140"/>
              <a:gd name="T39" fmla="*/ 122 h 12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40" h="122">
                <a:moveTo>
                  <a:pt x="0" y="22"/>
                </a:moveTo>
                <a:lnTo>
                  <a:pt x="44" y="0"/>
                </a:lnTo>
                <a:lnTo>
                  <a:pt x="124" y="0"/>
                </a:lnTo>
                <a:lnTo>
                  <a:pt x="132" y="110"/>
                </a:lnTo>
                <a:lnTo>
                  <a:pt x="140" y="114"/>
                </a:lnTo>
                <a:lnTo>
                  <a:pt x="132" y="122"/>
                </a:lnTo>
                <a:lnTo>
                  <a:pt x="132" y="114"/>
                </a:lnTo>
                <a:lnTo>
                  <a:pt x="136" y="114"/>
                </a:lnTo>
                <a:lnTo>
                  <a:pt x="12" y="110"/>
                </a:lnTo>
                <a:lnTo>
                  <a:pt x="8" y="104"/>
                </a:lnTo>
                <a:lnTo>
                  <a:pt x="4" y="96"/>
                </a:lnTo>
                <a:lnTo>
                  <a:pt x="0" y="12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81" name="Freeform 51"/>
          <p:cNvSpPr>
            <a:spLocks/>
          </p:cNvSpPr>
          <p:nvPr/>
        </p:nvSpPr>
        <p:spPr bwMode="auto">
          <a:xfrm>
            <a:off x="7924800" y="31242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82" name="Freeform 52"/>
          <p:cNvSpPr>
            <a:spLocks/>
          </p:cNvSpPr>
          <p:nvPr/>
        </p:nvSpPr>
        <p:spPr bwMode="auto">
          <a:xfrm>
            <a:off x="82296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83" name="Freeform 53"/>
          <p:cNvSpPr>
            <a:spLocks/>
          </p:cNvSpPr>
          <p:nvPr/>
        </p:nvSpPr>
        <p:spPr bwMode="auto">
          <a:xfrm>
            <a:off x="78486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84" name="Freeform 54"/>
          <p:cNvSpPr>
            <a:spLocks/>
          </p:cNvSpPr>
          <p:nvPr/>
        </p:nvSpPr>
        <p:spPr bwMode="auto">
          <a:xfrm>
            <a:off x="8077200" y="3429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85" name="Freeform 55"/>
          <p:cNvSpPr>
            <a:spLocks/>
          </p:cNvSpPr>
          <p:nvPr/>
        </p:nvSpPr>
        <p:spPr bwMode="auto">
          <a:xfrm>
            <a:off x="7848600" y="3581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86" name="Freeform 56"/>
          <p:cNvSpPr>
            <a:spLocks/>
          </p:cNvSpPr>
          <p:nvPr/>
        </p:nvSpPr>
        <p:spPr bwMode="auto">
          <a:xfrm>
            <a:off x="8153400" y="3810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87" name="Freeform 57"/>
          <p:cNvSpPr>
            <a:spLocks/>
          </p:cNvSpPr>
          <p:nvPr/>
        </p:nvSpPr>
        <p:spPr bwMode="auto">
          <a:xfrm>
            <a:off x="8229600" y="4038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88" name="Freeform 58"/>
          <p:cNvSpPr>
            <a:spLocks/>
          </p:cNvSpPr>
          <p:nvPr/>
        </p:nvSpPr>
        <p:spPr bwMode="auto">
          <a:xfrm>
            <a:off x="8610600" y="2819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89" name="Freeform 59"/>
          <p:cNvSpPr>
            <a:spLocks/>
          </p:cNvSpPr>
          <p:nvPr/>
        </p:nvSpPr>
        <p:spPr bwMode="auto">
          <a:xfrm>
            <a:off x="-76200" y="2552700"/>
            <a:ext cx="9588500" cy="876300"/>
          </a:xfrm>
          <a:custGeom>
            <a:avLst/>
            <a:gdLst>
              <a:gd name="T0" fmla="*/ 2147483647 w 6040"/>
              <a:gd name="T1" fmla="*/ 2147483647 h 552"/>
              <a:gd name="T2" fmla="*/ 2147483647 w 6040"/>
              <a:gd name="T3" fmla="*/ 2147483647 h 552"/>
              <a:gd name="T4" fmla="*/ 2147483647 w 6040"/>
              <a:gd name="T5" fmla="*/ 2147483647 h 552"/>
              <a:gd name="T6" fmla="*/ 2147483647 w 6040"/>
              <a:gd name="T7" fmla="*/ 2147483647 h 552"/>
              <a:gd name="T8" fmla="*/ 2147483647 w 6040"/>
              <a:gd name="T9" fmla="*/ 2147483647 h 552"/>
              <a:gd name="T10" fmla="*/ 2147483647 w 6040"/>
              <a:gd name="T11" fmla="*/ 2147483647 h 552"/>
              <a:gd name="T12" fmla="*/ 2147483647 w 6040"/>
              <a:gd name="T13" fmla="*/ 2147483647 h 552"/>
              <a:gd name="T14" fmla="*/ 2147483647 w 6040"/>
              <a:gd name="T15" fmla="*/ 2147483647 h 552"/>
              <a:gd name="T16" fmla="*/ 2147483647 w 6040"/>
              <a:gd name="T17" fmla="*/ 2147483647 h 552"/>
              <a:gd name="T18" fmla="*/ 2147483647 w 6040"/>
              <a:gd name="T19" fmla="*/ 2147483647 h 552"/>
              <a:gd name="T20" fmla="*/ 0 w 6040"/>
              <a:gd name="T21" fmla="*/ 2147483647 h 55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040"/>
              <a:gd name="T34" fmla="*/ 0 h 552"/>
              <a:gd name="T35" fmla="*/ 6040 w 6040"/>
              <a:gd name="T36" fmla="*/ 552 h 55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040" h="552">
                <a:moveTo>
                  <a:pt x="48" y="408"/>
                </a:moveTo>
                <a:cubicBezTo>
                  <a:pt x="880" y="316"/>
                  <a:pt x="1712" y="224"/>
                  <a:pt x="2448" y="168"/>
                </a:cubicBezTo>
                <a:cubicBezTo>
                  <a:pt x="3184" y="112"/>
                  <a:pt x="3904" y="96"/>
                  <a:pt x="4464" y="72"/>
                </a:cubicBezTo>
                <a:cubicBezTo>
                  <a:pt x="5024" y="48"/>
                  <a:pt x="5576" y="0"/>
                  <a:pt x="5808" y="24"/>
                </a:cubicBezTo>
                <a:cubicBezTo>
                  <a:pt x="6040" y="48"/>
                  <a:pt x="5928" y="192"/>
                  <a:pt x="5856" y="216"/>
                </a:cubicBezTo>
                <a:cubicBezTo>
                  <a:pt x="5784" y="240"/>
                  <a:pt x="5656" y="168"/>
                  <a:pt x="5376" y="168"/>
                </a:cubicBezTo>
                <a:cubicBezTo>
                  <a:pt x="5096" y="168"/>
                  <a:pt x="4576" y="200"/>
                  <a:pt x="4176" y="216"/>
                </a:cubicBezTo>
                <a:cubicBezTo>
                  <a:pt x="3776" y="232"/>
                  <a:pt x="3424" y="232"/>
                  <a:pt x="2976" y="264"/>
                </a:cubicBezTo>
                <a:cubicBezTo>
                  <a:pt x="2528" y="296"/>
                  <a:pt x="1904" y="368"/>
                  <a:pt x="1488" y="408"/>
                </a:cubicBezTo>
                <a:cubicBezTo>
                  <a:pt x="1072" y="448"/>
                  <a:pt x="728" y="480"/>
                  <a:pt x="480" y="504"/>
                </a:cubicBezTo>
                <a:cubicBezTo>
                  <a:pt x="232" y="528"/>
                  <a:pt x="116" y="540"/>
                  <a:pt x="0" y="5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7628" name="Text Box 60"/>
          <p:cNvSpPr txBox="1">
            <a:spLocks noChangeArrowheads="1"/>
          </p:cNvSpPr>
          <p:nvPr/>
        </p:nvSpPr>
        <p:spPr bwMode="auto">
          <a:xfrm rot="-248367">
            <a:off x="0" y="2438400"/>
            <a:ext cx="96504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IIIIIIIIIIIIIIIIIIIIIIIIIIIIIIIIIIIIIIIIIIIIIIIIIIIIIIIIIIIIIIIIIIi</a:t>
            </a:r>
            <a:endParaRPr lang="ru-RU" sz="4000" b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191" name="Freeform 61"/>
          <p:cNvSpPr>
            <a:spLocks/>
          </p:cNvSpPr>
          <p:nvPr/>
        </p:nvSpPr>
        <p:spPr bwMode="auto">
          <a:xfrm>
            <a:off x="0" y="2286000"/>
            <a:ext cx="9372600" cy="685800"/>
          </a:xfrm>
          <a:custGeom>
            <a:avLst/>
            <a:gdLst>
              <a:gd name="T0" fmla="*/ 0 w 5904"/>
              <a:gd name="T1" fmla="*/ 2147483647 h 432"/>
              <a:gd name="T2" fmla="*/ 2147483647 w 5904"/>
              <a:gd name="T3" fmla="*/ 2147483647 h 432"/>
              <a:gd name="T4" fmla="*/ 2147483647 w 5904"/>
              <a:gd name="T5" fmla="*/ 2147483647 h 432"/>
              <a:gd name="T6" fmla="*/ 2147483647 w 5904"/>
              <a:gd name="T7" fmla="*/ 2147483647 h 432"/>
              <a:gd name="T8" fmla="*/ 2147483647 w 5904"/>
              <a:gd name="T9" fmla="*/ 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04"/>
              <a:gd name="T16" fmla="*/ 0 h 432"/>
              <a:gd name="T17" fmla="*/ 5904 w 5904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04" h="432">
                <a:moveTo>
                  <a:pt x="0" y="432"/>
                </a:moveTo>
                <a:lnTo>
                  <a:pt x="1392" y="336"/>
                </a:lnTo>
                <a:lnTo>
                  <a:pt x="3072" y="192"/>
                </a:lnTo>
                <a:lnTo>
                  <a:pt x="4752" y="96"/>
                </a:lnTo>
                <a:lnTo>
                  <a:pt x="590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92" name="Freeform 63"/>
          <p:cNvSpPr>
            <a:spLocks/>
          </p:cNvSpPr>
          <p:nvPr/>
        </p:nvSpPr>
        <p:spPr bwMode="auto">
          <a:xfrm>
            <a:off x="4572000" y="3657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93" name="Freeform 64"/>
          <p:cNvSpPr>
            <a:spLocks/>
          </p:cNvSpPr>
          <p:nvPr/>
        </p:nvSpPr>
        <p:spPr bwMode="auto">
          <a:xfrm>
            <a:off x="4864100" y="3810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94" name="Freeform 65"/>
          <p:cNvSpPr>
            <a:spLocks/>
          </p:cNvSpPr>
          <p:nvPr/>
        </p:nvSpPr>
        <p:spPr bwMode="auto">
          <a:xfrm>
            <a:off x="4648200" y="3962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95" name="Freeform 66"/>
          <p:cNvSpPr>
            <a:spLocks/>
          </p:cNvSpPr>
          <p:nvPr/>
        </p:nvSpPr>
        <p:spPr bwMode="auto">
          <a:xfrm>
            <a:off x="4876800" y="41148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96" name="Freeform 67"/>
          <p:cNvSpPr>
            <a:spLocks/>
          </p:cNvSpPr>
          <p:nvPr/>
        </p:nvSpPr>
        <p:spPr bwMode="auto">
          <a:xfrm>
            <a:off x="4572000" y="3429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97" name="Freeform 68"/>
          <p:cNvSpPr>
            <a:spLocks/>
          </p:cNvSpPr>
          <p:nvPr/>
        </p:nvSpPr>
        <p:spPr bwMode="auto">
          <a:xfrm>
            <a:off x="4572000" y="29718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98" name="Freeform 69"/>
          <p:cNvSpPr>
            <a:spLocks/>
          </p:cNvSpPr>
          <p:nvPr/>
        </p:nvSpPr>
        <p:spPr bwMode="auto">
          <a:xfrm>
            <a:off x="4800600" y="3200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99" name="Freeform 70"/>
          <p:cNvSpPr>
            <a:spLocks/>
          </p:cNvSpPr>
          <p:nvPr/>
        </p:nvSpPr>
        <p:spPr bwMode="auto">
          <a:xfrm>
            <a:off x="4648200" y="42672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7639" name="Freeform 71"/>
          <p:cNvSpPr>
            <a:spLocks/>
          </p:cNvSpPr>
          <p:nvPr/>
        </p:nvSpPr>
        <p:spPr bwMode="auto">
          <a:xfrm>
            <a:off x="-107950" y="4014788"/>
            <a:ext cx="4827588" cy="2990850"/>
          </a:xfrm>
          <a:custGeom>
            <a:avLst/>
            <a:gdLst>
              <a:gd name="T0" fmla="*/ 68 w 3041"/>
              <a:gd name="T1" fmla="*/ 15 h 1884"/>
              <a:gd name="T2" fmla="*/ 380 w 3041"/>
              <a:gd name="T3" fmla="*/ 215 h 1884"/>
              <a:gd name="T4" fmla="*/ 1068 w 3041"/>
              <a:gd name="T5" fmla="*/ 279 h 1884"/>
              <a:gd name="T6" fmla="*/ 1076 w 3041"/>
              <a:gd name="T7" fmla="*/ 351 h 1884"/>
              <a:gd name="T8" fmla="*/ 1492 w 3041"/>
              <a:gd name="T9" fmla="*/ 487 h 1884"/>
              <a:gd name="T10" fmla="*/ 1716 w 3041"/>
              <a:gd name="T11" fmla="*/ 647 h 1884"/>
              <a:gd name="T12" fmla="*/ 2004 w 3041"/>
              <a:gd name="T13" fmla="*/ 807 h 1884"/>
              <a:gd name="T14" fmla="*/ 2372 w 3041"/>
              <a:gd name="T15" fmla="*/ 1175 h 1884"/>
              <a:gd name="T16" fmla="*/ 3028 w 3041"/>
              <a:gd name="T17" fmla="*/ 1783 h 1884"/>
              <a:gd name="T18" fmla="*/ 2292 w 3041"/>
              <a:gd name="T19" fmla="*/ 1783 h 1884"/>
              <a:gd name="T20" fmla="*/ 1964 w 3041"/>
              <a:gd name="T21" fmla="*/ 1767 h 1884"/>
              <a:gd name="T22" fmla="*/ 1116 w 3041"/>
              <a:gd name="T23" fmla="*/ 1687 h 1884"/>
              <a:gd name="T24" fmla="*/ 284 w 3041"/>
              <a:gd name="T25" fmla="*/ 1543 h 1884"/>
              <a:gd name="T26" fmla="*/ 76 w 3041"/>
              <a:gd name="T27" fmla="*/ 1111 h 1884"/>
              <a:gd name="T28" fmla="*/ 60 w 3041"/>
              <a:gd name="T29" fmla="*/ 679 h 1884"/>
              <a:gd name="T30" fmla="*/ 68 w 3041"/>
              <a:gd name="T31" fmla="*/ 303 h 1884"/>
              <a:gd name="T32" fmla="*/ 68 w 3041"/>
              <a:gd name="T33" fmla="*/ 15 h 1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41" h="1884">
                <a:moveTo>
                  <a:pt x="68" y="15"/>
                </a:moveTo>
                <a:cubicBezTo>
                  <a:pt x="120" y="0"/>
                  <a:pt x="213" y="171"/>
                  <a:pt x="380" y="215"/>
                </a:cubicBezTo>
                <a:cubicBezTo>
                  <a:pt x="547" y="259"/>
                  <a:pt x="952" y="256"/>
                  <a:pt x="1068" y="279"/>
                </a:cubicBezTo>
                <a:cubicBezTo>
                  <a:pt x="1184" y="302"/>
                  <a:pt x="1005" y="316"/>
                  <a:pt x="1076" y="351"/>
                </a:cubicBezTo>
                <a:cubicBezTo>
                  <a:pt x="1147" y="386"/>
                  <a:pt x="1385" y="438"/>
                  <a:pt x="1492" y="487"/>
                </a:cubicBezTo>
                <a:cubicBezTo>
                  <a:pt x="1599" y="536"/>
                  <a:pt x="1631" y="594"/>
                  <a:pt x="1716" y="647"/>
                </a:cubicBezTo>
                <a:cubicBezTo>
                  <a:pt x="1801" y="700"/>
                  <a:pt x="1895" y="719"/>
                  <a:pt x="2004" y="807"/>
                </a:cubicBezTo>
                <a:cubicBezTo>
                  <a:pt x="2113" y="895"/>
                  <a:pt x="2201" y="1012"/>
                  <a:pt x="2372" y="1175"/>
                </a:cubicBezTo>
                <a:cubicBezTo>
                  <a:pt x="2543" y="1338"/>
                  <a:pt x="3041" y="1682"/>
                  <a:pt x="3028" y="1783"/>
                </a:cubicBezTo>
                <a:cubicBezTo>
                  <a:pt x="3015" y="1884"/>
                  <a:pt x="2469" y="1786"/>
                  <a:pt x="2292" y="1783"/>
                </a:cubicBezTo>
                <a:cubicBezTo>
                  <a:pt x="2115" y="1780"/>
                  <a:pt x="2160" y="1783"/>
                  <a:pt x="1964" y="1767"/>
                </a:cubicBezTo>
                <a:cubicBezTo>
                  <a:pt x="1768" y="1751"/>
                  <a:pt x="1396" y="1724"/>
                  <a:pt x="1116" y="1687"/>
                </a:cubicBezTo>
                <a:cubicBezTo>
                  <a:pt x="836" y="1650"/>
                  <a:pt x="457" y="1639"/>
                  <a:pt x="284" y="1543"/>
                </a:cubicBezTo>
                <a:cubicBezTo>
                  <a:pt x="111" y="1447"/>
                  <a:pt x="113" y="1255"/>
                  <a:pt x="76" y="1111"/>
                </a:cubicBezTo>
                <a:cubicBezTo>
                  <a:pt x="39" y="967"/>
                  <a:pt x="61" y="814"/>
                  <a:pt x="60" y="679"/>
                </a:cubicBezTo>
                <a:cubicBezTo>
                  <a:pt x="59" y="544"/>
                  <a:pt x="67" y="414"/>
                  <a:pt x="68" y="303"/>
                </a:cubicBezTo>
                <a:cubicBezTo>
                  <a:pt x="69" y="192"/>
                  <a:pt x="0" y="49"/>
                  <a:pt x="68" y="15"/>
                </a:cubicBez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33CC33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6201" name="Freeform 73"/>
          <p:cNvSpPr>
            <a:spLocks/>
          </p:cNvSpPr>
          <p:nvPr/>
        </p:nvSpPr>
        <p:spPr bwMode="auto">
          <a:xfrm>
            <a:off x="8763000" y="29718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02" name="Freeform 74"/>
          <p:cNvSpPr>
            <a:spLocks/>
          </p:cNvSpPr>
          <p:nvPr/>
        </p:nvSpPr>
        <p:spPr bwMode="auto">
          <a:xfrm>
            <a:off x="8534400" y="31242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03" name="Freeform 75"/>
          <p:cNvSpPr>
            <a:spLocks/>
          </p:cNvSpPr>
          <p:nvPr/>
        </p:nvSpPr>
        <p:spPr bwMode="auto">
          <a:xfrm>
            <a:off x="86106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04" name="Freeform 76"/>
          <p:cNvSpPr>
            <a:spLocks/>
          </p:cNvSpPr>
          <p:nvPr/>
        </p:nvSpPr>
        <p:spPr bwMode="auto">
          <a:xfrm>
            <a:off x="8610600" y="3429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05" name="Freeform 77"/>
          <p:cNvSpPr>
            <a:spLocks/>
          </p:cNvSpPr>
          <p:nvPr/>
        </p:nvSpPr>
        <p:spPr bwMode="auto">
          <a:xfrm>
            <a:off x="8610600" y="3581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06" name="Freeform 78"/>
          <p:cNvSpPr>
            <a:spLocks/>
          </p:cNvSpPr>
          <p:nvPr/>
        </p:nvSpPr>
        <p:spPr bwMode="auto">
          <a:xfrm>
            <a:off x="8610600" y="3810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07" name="Freeform 79"/>
          <p:cNvSpPr>
            <a:spLocks/>
          </p:cNvSpPr>
          <p:nvPr/>
        </p:nvSpPr>
        <p:spPr bwMode="auto">
          <a:xfrm>
            <a:off x="8610600" y="3962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08" name="Freeform 80"/>
          <p:cNvSpPr>
            <a:spLocks/>
          </p:cNvSpPr>
          <p:nvPr/>
        </p:nvSpPr>
        <p:spPr bwMode="auto">
          <a:xfrm>
            <a:off x="8610600" y="41148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09" name="Freeform 81"/>
          <p:cNvSpPr>
            <a:spLocks/>
          </p:cNvSpPr>
          <p:nvPr/>
        </p:nvSpPr>
        <p:spPr bwMode="auto">
          <a:xfrm>
            <a:off x="8610600" y="42672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10" name="Freeform 82"/>
          <p:cNvSpPr>
            <a:spLocks/>
          </p:cNvSpPr>
          <p:nvPr/>
        </p:nvSpPr>
        <p:spPr bwMode="auto">
          <a:xfrm>
            <a:off x="8229600" y="3581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11" name="Freeform 83"/>
          <p:cNvSpPr>
            <a:spLocks/>
          </p:cNvSpPr>
          <p:nvPr/>
        </p:nvSpPr>
        <p:spPr bwMode="auto">
          <a:xfrm>
            <a:off x="8001000" y="2819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7652" name="Freeform 84"/>
          <p:cNvSpPr>
            <a:spLocks/>
          </p:cNvSpPr>
          <p:nvPr/>
        </p:nvSpPr>
        <p:spPr bwMode="auto">
          <a:xfrm>
            <a:off x="5270500" y="4697413"/>
            <a:ext cx="3765550" cy="2320925"/>
          </a:xfrm>
          <a:custGeom>
            <a:avLst/>
            <a:gdLst>
              <a:gd name="T0" fmla="*/ 136 w 2372"/>
              <a:gd name="T1" fmla="*/ 17 h 1462"/>
              <a:gd name="T2" fmla="*/ 808 w 2372"/>
              <a:gd name="T3" fmla="*/ 401 h 1462"/>
              <a:gd name="T4" fmla="*/ 1368 w 2372"/>
              <a:gd name="T5" fmla="*/ 713 h 1462"/>
              <a:gd name="T6" fmla="*/ 1800 w 2372"/>
              <a:gd name="T7" fmla="*/ 1017 h 1462"/>
              <a:gd name="T8" fmla="*/ 2328 w 2372"/>
              <a:gd name="T9" fmla="*/ 1401 h 1462"/>
              <a:gd name="T10" fmla="*/ 1536 w 2372"/>
              <a:gd name="T11" fmla="*/ 1369 h 1462"/>
              <a:gd name="T12" fmla="*/ 1752 w 2372"/>
              <a:gd name="T13" fmla="*/ 1417 h 1462"/>
              <a:gd name="T14" fmla="*/ 1352 w 2372"/>
              <a:gd name="T15" fmla="*/ 1097 h 1462"/>
              <a:gd name="T16" fmla="*/ 808 w 2372"/>
              <a:gd name="T17" fmla="*/ 633 h 1462"/>
              <a:gd name="T18" fmla="*/ 376 w 2372"/>
              <a:gd name="T19" fmla="*/ 353 h 1462"/>
              <a:gd name="T20" fmla="*/ 40 w 2372"/>
              <a:gd name="T21" fmla="*/ 113 h 1462"/>
              <a:gd name="T22" fmla="*/ 136 w 2372"/>
              <a:gd name="T23" fmla="*/ 113 h 1462"/>
              <a:gd name="T24" fmla="*/ 184 w 2372"/>
              <a:gd name="T25" fmla="*/ 65 h 1462"/>
              <a:gd name="T26" fmla="*/ 192 w 2372"/>
              <a:gd name="T27" fmla="*/ 41 h 1462"/>
              <a:gd name="T28" fmla="*/ 672 w 2372"/>
              <a:gd name="T29" fmla="*/ 313 h 1462"/>
              <a:gd name="T30" fmla="*/ 768 w 2372"/>
              <a:gd name="T31" fmla="*/ 377 h 1462"/>
              <a:gd name="T32" fmla="*/ 208 w 2372"/>
              <a:gd name="T33" fmla="*/ 57 h 1462"/>
              <a:gd name="T34" fmla="*/ 176 w 2372"/>
              <a:gd name="T35" fmla="*/ 73 h 1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372" h="1462">
                <a:moveTo>
                  <a:pt x="136" y="17"/>
                </a:moveTo>
                <a:cubicBezTo>
                  <a:pt x="364" y="117"/>
                  <a:pt x="603" y="285"/>
                  <a:pt x="808" y="401"/>
                </a:cubicBezTo>
                <a:cubicBezTo>
                  <a:pt x="1013" y="517"/>
                  <a:pt x="1203" y="610"/>
                  <a:pt x="1368" y="713"/>
                </a:cubicBezTo>
                <a:cubicBezTo>
                  <a:pt x="1533" y="816"/>
                  <a:pt x="1640" y="902"/>
                  <a:pt x="1800" y="1017"/>
                </a:cubicBezTo>
                <a:cubicBezTo>
                  <a:pt x="1960" y="1132"/>
                  <a:pt x="2372" y="1342"/>
                  <a:pt x="2328" y="1401"/>
                </a:cubicBezTo>
                <a:cubicBezTo>
                  <a:pt x="2284" y="1460"/>
                  <a:pt x="1632" y="1366"/>
                  <a:pt x="1536" y="1369"/>
                </a:cubicBezTo>
                <a:cubicBezTo>
                  <a:pt x="1440" y="1372"/>
                  <a:pt x="1783" y="1462"/>
                  <a:pt x="1752" y="1417"/>
                </a:cubicBezTo>
                <a:cubicBezTo>
                  <a:pt x="1721" y="1372"/>
                  <a:pt x="1509" y="1228"/>
                  <a:pt x="1352" y="1097"/>
                </a:cubicBezTo>
                <a:cubicBezTo>
                  <a:pt x="1195" y="966"/>
                  <a:pt x="971" y="757"/>
                  <a:pt x="808" y="633"/>
                </a:cubicBezTo>
                <a:cubicBezTo>
                  <a:pt x="645" y="509"/>
                  <a:pt x="504" y="440"/>
                  <a:pt x="376" y="353"/>
                </a:cubicBezTo>
                <a:cubicBezTo>
                  <a:pt x="248" y="266"/>
                  <a:pt x="80" y="153"/>
                  <a:pt x="40" y="113"/>
                </a:cubicBezTo>
                <a:cubicBezTo>
                  <a:pt x="0" y="73"/>
                  <a:pt x="112" y="121"/>
                  <a:pt x="136" y="113"/>
                </a:cubicBezTo>
                <a:cubicBezTo>
                  <a:pt x="160" y="105"/>
                  <a:pt x="175" y="77"/>
                  <a:pt x="184" y="65"/>
                </a:cubicBezTo>
                <a:cubicBezTo>
                  <a:pt x="193" y="53"/>
                  <a:pt x="111" y="0"/>
                  <a:pt x="192" y="41"/>
                </a:cubicBezTo>
                <a:cubicBezTo>
                  <a:pt x="273" y="82"/>
                  <a:pt x="576" y="257"/>
                  <a:pt x="672" y="313"/>
                </a:cubicBezTo>
                <a:cubicBezTo>
                  <a:pt x="768" y="369"/>
                  <a:pt x="845" y="420"/>
                  <a:pt x="768" y="377"/>
                </a:cubicBezTo>
                <a:cubicBezTo>
                  <a:pt x="691" y="334"/>
                  <a:pt x="307" y="108"/>
                  <a:pt x="208" y="57"/>
                </a:cubicBezTo>
                <a:cubicBezTo>
                  <a:pt x="109" y="6"/>
                  <a:pt x="183" y="70"/>
                  <a:pt x="176" y="73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33CC33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6213" name="Freeform 85"/>
          <p:cNvSpPr>
            <a:spLocks/>
          </p:cNvSpPr>
          <p:nvPr/>
        </p:nvSpPr>
        <p:spPr bwMode="auto">
          <a:xfrm>
            <a:off x="4953000" y="4419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14" name="Freeform 86"/>
          <p:cNvSpPr>
            <a:spLocks/>
          </p:cNvSpPr>
          <p:nvPr/>
        </p:nvSpPr>
        <p:spPr bwMode="auto">
          <a:xfrm>
            <a:off x="4876800" y="35052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15" name="Freeform 87"/>
          <p:cNvSpPr>
            <a:spLocks/>
          </p:cNvSpPr>
          <p:nvPr/>
        </p:nvSpPr>
        <p:spPr bwMode="auto">
          <a:xfrm>
            <a:off x="45720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16" name="Freeform 88"/>
          <p:cNvSpPr>
            <a:spLocks/>
          </p:cNvSpPr>
          <p:nvPr/>
        </p:nvSpPr>
        <p:spPr bwMode="auto">
          <a:xfrm>
            <a:off x="4876800" y="3048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6217" name="Picture 106" descr="дом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76200" y="4267200"/>
            <a:ext cx="3048000" cy="231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18" name="Text Box 130"/>
          <p:cNvSpPr txBox="1">
            <a:spLocks noChangeArrowheads="1"/>
          </p:cNvSpPr>
          <p:nvPr/>
        </p:nvSpPr>
        <p:spPr bwMode="auto">
          <a:xfrm>
            <a:off x="152400" y="152400"/>
            <a:ext cx="8763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/>
              <a:t>Наглядное представление о скрещивающихся прямых дают две дороги, одна из которых проходит по эстакаде, а другая под эстакадой.</a:t>
            </a:r>
          </a:p>
        </p:txBody>
      </p:sp>
      <p:sp>
        <p:nvSpPr>
          <p:cNvPr id="6219" name="Freeform 136"/>
          <p:cNvSpPr>
            <a:spLocks/>
          </p:cNvSpPr>
          <p:nvPr/>
        </p:nvSpPr>
        <p:spPr bwMode="auto">
          <a:xfrm>
            <a:off x="4800600" y="2895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20" name="Freeform 142" descr="Каштан"/>
          <p:cNvSpPr>
            <a:spLocks/>
          </p:cNvSpPr>
          <p:nvPr/>
        </p:nvSpPr>
        <p:spPr bwMode="auto">
          <a:xfrm>
            <a:off x="-76200" y="2705100"/>
            <a:ext cx="9258300" cy="723900"/>
          </a:xfrm>
          <a:custGeom>
            <a:avLst/>
            <a:gdLst>
              <a:gd name="T0" fmla="*/ 2147483647 w 5832"/>
              <a:gd name="T1" fmla="*/ 2147483647 h 456"/>
              <a:gd name="T2" fmla="*/ 2147483647 w 5832"/>
              <a:gd name="T3" fmla="*/ 2147483647 h 456"/>
              <a:gd name="T4" fmla="*/ 2147483647 w 5832"/>
              <a:gd name="T5" fmla="*/ 2147483647 h 456"/>
              <a:gd name="T6" fmla="*/ 2147483647 w 5832"/>
              <a:gd name="T7" fmla="*/ 2147483647 h 456"/>
              <a:gd name="T8" fmla="*/ 2147483647 w 5832"/>
              <a:gd name="T9" fmla="*/ 2147483647 h 456"/>
              <a:gd name="T10" fmla="*/ 2147483647 w 5832"/>
              <a:gd name="T11" fmla="*/ 2147483647 h 456"/>
              <a:gd name="T12" fmla="*/ 2147483647 w 5832"/>
              <a:gd name="T13" fmla="*/ 2147483647 h 456"/>
              <a:gd name="T14" fmla="*/ 2147483647 w 5832"/>
              <a:gd name="T15" fmla="*/ 0 h 456"/>
              <a:gd name="T16" fmla="*/ 2147483647 w 5832"/>
              <a:gd name="T17" fmla="*/ 2147483647 h 456"/>
              <a:gd name="T18" fmla="*/ 2147483647 w 5832"/>
              <a:gd name="T19" fmla="*/ 2147483647 h 456"/>
              <a:gd name="T20" fmla="*/ 2147483647 w 5832"/>
              <a:gd name="T21" fmla="*/ 2147483647 h 456"/>
              <a:gd name="T22" fmla="*/ 2147483647 w 5832"/>
              <a:gd name="T23" fmla="*/ 2147483647 h 456"/>
              <a:gd name="T24" fmla="*/ 0 w 5832"/>
              <a:gd name="T25" fmla="*/ 2147483647 h 456"/>
              <a:gd name="T26" fmla="*/ 2147483647 w 5832"/>
              <a:gd name="T27" fmla="*/ 2147483647 h 45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832"/>
              <a:gd name="T43" fmla="*/ 0 h 456"/>
              <a:gd name="T44" fmla="*/ 5832 w 5832"/>
              <a:gd name="T45" fmla="*/ 456 h 45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832" h="456">
                <a:moveTo>
                  <a:pt x="48" y="456"/>
                </a:moveTo>
                <a:lnTo>
                  <a:pt x="1000" y="384"/>
                </a:lnTo>
                <a:lnTo>
                  <a:pt x="2376" y="256"/>
                </a:lnTo>
                <a:lnTo>
                  <a:pt x="2928" y="216"/>
                </a:lnTo>
                <a:lnTo>
                  <a:pt x="4032" y="168"/>
                </a:lnTo>
                <a:lnTo>
                  <a:pt x="5280" y="72"/>
                </a:lnTo>
                <a:lnTo>
                  <a:pt x="5808" y="72"/>
                </a:lnTo>
                <a:lnTo>
                  <a:pt x="5832" y="0"/>
                </a:lnTo>
                <a:lnTo>
                  <a:pt x="4856" y="48"/>
                </a:lnTo>
                <a:lnTo>
                  <a:pt x="3880" y="112"/>
                </a:lnTo>
                <a:lnTo>
                  <a:pt x="2640" y="168"/>
                </a:lnTo>
                <a:lnTo>
                  <a:pt x="1560" y="272"/>
                </a:lnTo>
                <a:lnTo>
                  <a:pt x="0" y="408"/>
                </a:lnTo>
                <a:lnTo>
                  <a:pt x="48" y="456"/>
                </a:lnTo>
                <a:close/>
              </a:path>
            </a:pathLst>
          </a:custGeom>
          <a:blipFill dpi="0" rotWithShape="1">
            <a:blip r:embed="rId5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21" name="Freeform 143"/>
          <p:cNvSpPr>
            <a:spLocks/>
          </p:cNvSpPr>
          <p:nvPr/>
        </p:nvSpPr>
        <p:spPr bwMode="auto">
          <a:xfrm>
            <a:off x="9906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22" name="Freeform 144"/>
          <p:cNvSpPr>
            <a:spLocks/>
          </p:cNvSpPr>
          <p:nvPr/>
        </p:nvSpPr>
        <p:spPr bwMode="auto">
          <a:xfrm>
            <a:off x="6096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23" name="Freeform 145"/>
          <p:cNvSpPr>
            <a:spLocks/>
          </p:cNvSpPr>
          <p:nvPr/>
        </p:nvSpPr>
        <p:spPr bwMode="auto">
          <a:xfrm>
            <a:off x="2286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24" name="Freeform 146"/>
          <p:cNvSpPr>
            <a:spLocks/>
          </p:cNvSpPr>
          <p:nvPr/>
        </p:nvSpPr>
        <p:spPr bwMode="auto">
          <a:xfrm>
            <a:off x="-1524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25" name="Freeform 148"/>
          <p:cNvSpPr>
            <a:spLocks/>
          </p:cNvSpPr>
          <p:nvPr/>
        </p:nvSpPr>
        <p:spPr bwMode="auto">
          <a:xfrm>
            <a:off x="8839200" y="3200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26" name="Freeform 149"/>
          <p:cNvSpPr>
            <a:spLocks/>
          </p:cNvSpPr>
          <p:nvPr/>
        </p:nvSpPr>
        <p:spPr bwMode="auto">
          <a:xfrm>
            <a:off x="8763000" y="3657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27" name="Freeform 150"/>
          <p:cNvSpPr>
            <a:spLocks/>
          </p:cNvSpPr>
          <p:nvPr/>
        </p:nvSpPr>
        <p:spPr bwMode="auto">
          <a:xfrm>
            <a:off x="7772400" y="3810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7.40741E-7 L 1.11024 -0.10949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5" y="-5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33333E-6 C 0.05312 0.00857 0.10642 0.01736 0.14722 0.02963 C 0.18802 0.0419 0.20902 0.05301 0.24444 0.07408 C 0.27968 0.09514 0.31753 0.12292 0.35833 0.15556 C 0.39913 0.1882 0.45729 0.24144 0.48871 0.27037 C 0.52013 0.29931 0.53368 0.31436 0.54704 0.32963 " pathEditMode="relative" ptsTypes="aaaaaA">
                                      <p:cBhvr>
                                        <p:cTn id="8" dur="5000" fill="hold"/>
                                        <p:tgtEl>
                                          <p:spTgt spid="2376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9259E-6 L 0.58524 -0.05717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" y="-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784px-Prokudin-Gorskii-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92125"/>
            <a:ext cx="7924800" cy="606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8597" name="Freeform 5"/>
          <p:cNvSpPr>
            <a:spLocks/>
          </p:cNvSpPr>
          <p:nvPr/>
        </p:nvSpPr>
        <p:spPr bwMode="auto">
          <a:xfrm>
            <a:off x="381000" y="2244725"/>
            <a:ext cx="7696200" cy="2057400"/>
          </a:xfrm>
          <a:custGeom>
            <a:avLst/>
            <a:gdLst>
              <a:gd name="T0" fmla="*/ 0 w 4848"/>
              <a:gd name="T1" fmla="*/ 0 h 1296"/>
              <a:gd name="T2" fmla="*/ 2147483647 w 4848"/>
              <a:gd name="T3" fmla="*/ 2147483647 h 1296"/>
              <a:gd name="T4" fmla="*/ 0 60000 65536"/>
              <a:gd name="T5" fmla="*/ 0 60000 65536"/>
              <a:gd name="T6" fmla="*/ 0 w 4848"/>
              <a:gd name="T7" fmla="*/ 0 h 1296"/>
              <a:gd name="T8" fmla="*/ 4848 w 4848"/>
              <a:gd name="T9" fmla="*/ 1296 h 12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48" h="1296">
                <a:moveTo>
                  <a:pt x="0" y="0"/>
                </a:moveTo>
                <a:lnTo>
                  <a:pt x="4848" y="1296"/>
                </a:ln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8598" name="Freeform 6"/>
          <p:cNvSpPr>
            <a:spLocks/>
          </p:cNvSpPr>
          <p:nvPr/>
        </p:nvSpPr>
        <p:spPr bwMode="auto">
          <a:xfrm>
            <a:off x="-139700" y="5473700"/>
            <a:ext cx="9245600" cy="25400"/>
          </a:xfrm>
          <a:custGeom>
            <a:avLst/>
            <a:gdLst>
              <a:gd name="T0" fmla="*/ 0 w 5824"/>
              <a:gd name="T1" fmla="*/ 2147483647 h 16"/>
              <a:gd name="T2" fmla="*/ 2147483647 w 5824"/>
              <a:gd name="T3" fmla="*/ 0 h 16"/>
              <a:gd name="T4" fmla="*/ 0 60000 65536"/>
              <a:gd name="T5" fmla="*/ 0 60000 65536"/>
              <a:gd name="T6" fmla="*/ 0 w 5824"/>
              <a:gd name="T7" fmla="*/ 0 h 16"/>
              <a:gd name="T8" fmla="*/ 5824 w 5824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4" h="16">
                <a:moveTo>
                  <a:pt x="0" y="16"/>
                </a:moveTo>
                <a:lnTo>
                  <a:pt x="5824" y="0"/>
                </a:lnTo>
              </a:path>
            </a:pathLst>
          </a:custGeom>
          <a:noFill/>
          <a:ln w="57150" cmpd="sng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238599" name="Picture 7" descr="j023628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6200" y="4876800"/>
            <a:ext cx="990600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8325" y="4448175"/>
            <a:ext cx="13620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Freeform 9" descr="Дуб"/>
          <p:cNvSpPr>
            <a:spLocks/>
          </p:cNvSpPr>
          <p:nvPr/>
        </p:nvSpPr>
        <p:spPr bwMode="auto">
          <a:xfrm>
            <a:off x="685800" y="4762500"/>
            <a:ext cx="1295400" cy="1104900"/>
          </a:xfrm>
          <a:custGeom>
            <a:avLst/>
            <a:gdLst>
              <a:gd name="T0" fmla="*/ 2147483647 w 816"/>
              <a:gd name="T1" fmla="*/ 0 h 696"/>
              <a:gd name="T2" fmla="*/ 0 w 816"/>
              <a:gd name="T3" fmla="*/ 2147483647 h 696"/>
              <a:gd name="T4" fmla="*/ 2147483647 w 816"/>
              <a:gd name="T5" fmla="*/ 2147483647 h 696"/>
              <a:gd name="T6" fmla="*/ 2147483647 w 816"/>
              <a:gd name="T7" fmla="*/ 2147483647 h 696"/>
              <a:gd name="T8" fmla="*/ 2147483647 w 816"/>
              <a:gd name="T9" fmla="*/ 0 h 6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6"/>
              <a:gd name="T16" fmla="*/ 0 h 696"/>
              <a:gd name="T17" fmla="*/ 816 w 816"/>
              <a:gd name="T18" fmla="*/ 696 h 6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6" h="696">
                <a:moveTo>
                  <a:pt x="664" y="0"/>
                </a:moveTo>
                <a:lnTo>
                  <a:pt x="0" y="696"/>
                </a:lnTo>
                <a:lnTo>
                  <a:pt x="144" y="696"/>
                </a:lnTo>
                <a:lnTo>
                  <a:pt x="816" y="24"/>
                </a:lnTo>
                <a:lnTo>
                  <a:pt x="664" y="0"/>
                </a:lnTo>
                <a:close/>
              </a:path>
            </a:pathLst>
          </a:custGeom>
          <a:blipFill dpi="0" rotWithShape="1">
            <a:blip r:embed="rId5" cstate="print"/>
            <a:srcRect/>
            <a:tile tx="0" ty="0" sx="100000" sy="100000" flip="none" algn="tl"/>
          </a:blipFill>
          <a:ln w="9525">
            <a:solidFill>
              <a:srgbClr val="CC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6" name="Freeform 10" descr="Дуб"/>
          <p:cNvSpPr>
            <a:spLocks/>
          </p:cNvSpPr>
          <p:nvPr/>
        </p:nvSpPr>
        <p:spPr bwMode="auto">
          <a:xfrm>
            <a:off x="901700" y="4800600"/>
            <a:ext cx="1092200" cy="1079500"/>
          </a:xfrm>
          <a:custGeom>
            <a:avLst/>
            <a:gdLst>
              <a:gd name="T0" fmla="*/ 0 w 688"/>
              <a:gd name="T1" fmla="*/ 2147483647 h 680"/>
              <a:gd name="T2" fmla="*/ 2147483647 w 688"/>
              <a:gd name="T3" fmla="*/ 0 h 680"/>
              <a:gd name="T4" fmla="*/ 2147483647 w 688"/>
              <a:gd name="T5" fmla="*/ 2147483647 h 680"/>
              <a:gd name="T6" fmla="*/ 0 w 688"/>
              <a:gd name="T7" fmla="*/ 2147483647 h 680"/>
              <a:gd name="T8" fmla="*/ 0 60000 65536"/>
              <a:gd name="T9" fmla="*/ 0 60000 65536"/>
              <a:gd name="T10" fmla="*/ 0 60000 65536"/>
              <a:gd name="T11" fmla="*/ 0 60000 65536"/>
              <a:gd name="T12" fmla="*/ 0 w 688"/>
              <a:gd name="T13" fmla="*/ 0 h 680"/>
              <a:gd name="T14" fmla="*/ 688 w 688"/>
              <a:gd name="T15" fmla="*/ 680 h 6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8" h="680">
                <a:moveTo>
                  <a:pt x="0" y="680"/>
                </a:moveTo>
                <a:lnTo>
                  <a:pt x="680" y="0"/>
                </a:lnTo>
                <a:lnTo>
                  <a:pt x="688" y="680"/>
                </a:lnTo>
                <a:lnTo>
                  <a:pt x="0" y="680"/>
                </a:lnTo>
                <a:close/>
              </a:path>
            </a:pathLst>
          </a:custGeom>
          <a:blipFill dpi="0" rotWithShape="1">
            <a:blip r:embed="rId5" cstate="print"/>
            <a:srcRect/>
            <a:tile tx="0" ty="0" sx="100000" sy="100000" flip="none" algn="tl"/>
          </a:blipFill>
          <a:ln w="9525">
            <a:solidFill>
              <a:srgbClr val="CC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9508" name="Text Box 916"/>
          <p:cNvSpPr txBox="1">
            <a:spLocks noChangeArrowheads="1"/>
          </p:cNvSpPr>
          <p:nvPr/>
        </p:nvSpPr>
        <p:spPr bwMode="auto">
          <a:xfrm>
            <a:off x="228600" y="1524000"/>
            <a:ext cx="4778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a</a:t>
            </a:r>
            <a:endParaRPr lang="ru-RU" sz="44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239509" name="Text Box 917"/>
          <p:cNvSpPr txBox="1">
            <a:spLocks noChangeArrowheads="1"/>
          </p:cNvSpPr>
          <p:nvPr/>
        </p:nvSpPr>
        <p:spPr bwMode="auto">
          <a:xfrm>
            <a:off x="3429000" y="4800600"/>
            <a:ext cx="4778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4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b</a:t>
            </a:r>
            <a:endParaRPr lang="ru-RU" sz="4400" b="1" i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38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L 0.77917 0.00116 " pathEditMode="relative" rAng="0" ptsTypes="AA">
                                      <p:cBhvr>
                                        <p:cTn id="9" dur="5000" fill="hold"/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0"/>
                                        <p:tgtEl>
                                          <p:spTgt spid="23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39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39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2000"/>
                                        <p:tgtEl>
                                          <p:spTgt spid="23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39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39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23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7" grpId="0" animBg="1"/>
      <p:bldP spid="238598" grpId="0" animBg="1"/>
      <p:bldP spid="239508" grpId="0"/>
      <p:bldP spid="23950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722" name="Text Box 58"/>
          <p:cNvSpPr txBox="1">
            <a:spLocks noChangeArrowheads="1"/>
          </p:cNvSpPr>
          <p:nvPr/>
        </p:nvSpPr>
        <p:spPr bwMode="auto">
          <a:xfrm>
            <a:off x="5004048" y="2708920"/>
            <a:ext cx="3886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  </a:t>
            </a:r>
            <a:r>
              <a:rPr lang="ru-RU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параллельные </a:t>
            </a:r>
            <a:endParaRPr lang="ru-RU" sz="3600" b="1" i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0243" name="Freeform 49"/>
          <p:cNvSpPr>
            <a:spLocks/>
          </p:cNvSpPr>
          <p:nvPr/>
        </p:nvSpPr>
        <p:spPr bwMode="auto">
          <a:xfrm>
            <a:off x="4355976" y="6237312"/>
            <a:ext cx="360040" cy="864096"/>
          </a:xfrm>
          <a:custGeom>
            <a:avLst/>
            <a:gdLst>
              <a:gd name="T0" fmla="*/ 0 w 448"/>
              <a:gd name="T1" fmla="*/ 0 h 1176"/>
              <a:gd name="T2" fmla="*/ 2147483647 w 448"/>
              <a:gd name="T3" fmla="*/ 2147483647 h 1176"/>
              <a:gd name="T4" fmla="*/ 0 60000 65536"/>
              <a:gd name="T5" fmla="*/ 0 60000 65536"/>
              <a:gd name="T6" fmla="*/ 0 w 448"/>
              <a:gd name="T7" fmla="*/ 0 h 1176"/>
              <a:gd name="T8" fmla="*/ 448 w 448"/>
              <a:gd name="T9" fmla="*/ 1176 h 11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48" h="1176">
                <a:moveTo>
                  <a:pt x="0" y="0"/>
                </a:moveTo>
                <a:lnTo>
                  <a:pt x="448" y="1176"/>
                </a:ln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80" name="Freeform 4"/>
          <p:cNvSpPr>
            <a:spLocks/>
          </p:cNvSpPr>
          <p:nvPr/>
        </p:nvSpPr>
        <p:spPr bwMode="auto">
          <a:xfrm>
            <a:off x="467544" y="5084614"/>
            <a:ext cx="4724400" cy="1502833"/>
          </a:xfrm>
          <a:custGeom>
            <a:avLst/>
            <a:gdLst>
              <a:gd name="T0" fmla="*/ 0 w 4280"/>
              <a:gd name="T1" fmla="*/ 1088 h 1136"/>
              <a:gd name="T2" fmla="*/ 904 w 4280"/>
              <a:gd name="T3" fmla="*/ 80 h 1136"/>
              <a:gd name="T4" fmla="*/ 4280 w 4280"/>
              <a:gd name="T5" fmla="*/ 0 h 1136"/>
              <a:gd name="T6" fmla="*/ 3432 w 4280"/>
              <a:gd name="T7" fmla="*/ 1088 h 1136"/>
              <a:gd name="T8" fmla="*/ 6 w 4280"/>
              <a:gd name="T9" fmla="*/ 1091 h 1136"/>
              <a:gd name="T10" fmla="*/ 6 w 4280"/>
              <a:gd name="T11" fmla="*/ 1123 h 1136"/>
              <a:gd name="T12" fmla="*/ 3448 w 4280"/>
              <a:gd name="T13" fmla="*/ 1120 h 1136"/>
              <a:gd name="T14" fmla="*/ 3448 w 4280"/>
              <a:gd name="T15" fmla="*/ 1136 h 1136"/>
              <a:gd name="T16" fmla="*/ 3464 w 4280"/>
              <a:gd name="T17" fmla="*/ 1104 h 1136"/>
              <a:gd name="T18" fmla="*/ 3448 w 4280"/>
              <a:gd name="T19" fmla="*/ 1104 h 1136"/>
              <a:gd name="T20" fmla="*/ 4264 w 4280"/>
              <a:gd name="T21" fmla="*/ 48 h 1136"/>
              <a:gd name="T22" fmla="*/ 4264 w 4280"/>
              <a:gd name="T23" fmla="*/ 48 h 1136"/>
              <a:gd name="T24" fmla="*/ 3448 w 4280"/>
              <a:gd name="T25" fmla="*/ 1088 h 1136"/>
              <a:gd name="T26" fmla="*/ 6 w 4280"/>
              <a:gd name="T27" fmla="*/ 1091 h 11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280"/>
              <a:gd name="T43" fmla="*/ 0 h 1136"/>
              <a:gd name="T44" fmla="*/ 4280 w 4280"/>
              <a:gd name="T45" fmla="*/ 1136 h 11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280" h="1136">
                <a:moveTo>
                  <a:pt x="0" y="1088"/>
                </a:moveTo>
                <a:lnTo>
                  <a:pt x="904" y="80"/>
                </a:lnTo>
                <a:lnTo>
                  <a:pt x="4280" y="0"/>
                </a:lnTo>
                <a:lnTo>
                  <a:pt x="3432" y="1088"/>
                </a:lnTo>
                <a:lnTo>
                  <a:pt x="6" y="1091"/>
                </a:lnTo>
                <a:lnTo>
                  <a:pt x="6" y="1123"/>
                </a:lnTo>
                <a:lnTo>
                  <a:pt x="3448" y="1120"/>
                </a:lnTo>
                <a:lnTo>
                  <a:pt x="3448" y="1136"/>
                </a:lnTo>
                <a:lnTo>
                  <a:pt x="3464" y="1104"/>
                </a:lnTo>
                <a:lnTo>
                  <a:pt x="3448" y="1104"/>
                </a:lnTo>
                <a:lnTo>
                  <a:pt x="4264" y="48"/>
                </a:lnTo>
                <a:lnTo>
                  <a:pt x="3448" y="1088"/>
                </a:lnTo>
                <a:lnTo>
                  <a:pt x="6" y="1091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251520" y="1484784"/>
            <a:ext cx="4499992" cy="1340645"/>
            <a:chOff x="336" y="2024"/>
            <a:chExt cx="4280" cy="1144"/>
          </a:xfrm>
        </p:grpSpPr>
        <p:sp>
          <p:nvSpPr>
            <p:cNvPr id="10275" name="Freeform 29"/>
            <p:cNvSpPr>
              <a:spLocks/>
            </p:cNvSpPr>
            <p:nvPr/>
          </p:nvSpPr>
          <p:spPr bwMode="auto">
            <a:xfrm>
              <a:off x="336" y="2024"/>
              <a:ext cx="4280" cy="1136"/>
            </a:xfrm>
            <a:custGeom>
              <a:avLst/>
              <a:gdLst>
                <a:gd name="T0" fmla="*/ 0 w 4280"/>
                <a:gd name="T1" fmla="*/ 1088 h 1136"/>
                <a:gd name="T2" fmla="*/ 904 w 4280"/>
                <a:gd name="T3" fmla="*/ 80 h 1136"/>
                <a:gd name="T4" fmla="*/ 4280 w 4280"/>
                <a:gd name="T5" fmla="*/ 0 h 1136"/>
                <a:gd name="T6" fmla="*/ 3432 w 4280"/>
                <a:gd name="T7" fmla="*/ 1088 h 1136"/>
                <a:gd name="T8" fmla="*/ 6 w 4280"/>
                <a:gd name="T9" fmla="*/ 1091 h 1136"/>
                <a:gd name="T10" fmla="*/ 6 w 4280"/>
                <a:gd name="T11" fmla="*/ 1123 h 1136"/>
                <a:gd name="T12" fmla="*/ 3448 w 4280"/>
                <a:gd name="T13" fmla="*/ 1120 h 1136"/>
                <a:gd name="T14" fmla="*/ 3448 w 4280"/>
                <a:gd name="T15" fmla="*/ 1136 h 1136"/>
                <a:gd name="T16" fmla="*/ 3464 w 4280"/>
                <a:gd name="T17" fmla="*/ 1104 h 1136"/>
                <a:gd name="T18" fmla="*/ 3448 w 4280"/>
                <a:gd name="T19" fmla="*/ 1104 h 1136"/>
                <a:gd name="T20" fmla="*/ 4264 w 4280"/>
                <a:gd name="T21" fmla="*/ 48 h 1136"/>
                <a:gd name="T22" fmla="*/ 4264 w 4280"/>
                <a:gd name="T23" fmla="*/ 48 h 1136"/>
                <a:gd name="T24" fmla="*/ 3448 w 4280"/>
                <a:gd name="T25" fmla="*/ 1088 h 1136"/>
                <a:gd name="T26" fmla="*/ 6 w 4280"/>
                <a:gd name="T27" fmla="*/ 1091 h 11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280"/>
                <a:gd name="T43" fmla="*/ 0 h 1136"/>
                <a:gd name="T44" fmla="*/ 4280 w 4280"/>
                <a:gd name="T45" fmla="*/ 1136 h 11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280" h="1136">
                  <a:moveTo>
                    <a:pt x="0" y="1088"/>
                  </a:moveTo>
                  <a:lnTo>
                    <a:pt x="904" y="80"/>
                  </a:lnTo>
                  <a:lnTo>
                    <a:pt x="4280" y="0"/>
                  </a:lnTo>
                  <a:lnTo>
                    <a:pt x="3432" y="1088"/>
                  </a:lnTo>
                  <a:lnTo>
                    <a:pt x="6" y="1091"/>
                  </a:lnTo>
                  <a:lnTo>
                    <a:pt x="6" y="1123"/>
                  </a:lnTo>
                  <a:lnTo>
                    <a:pt x="3448" y="1120"/>
                  </a:lnTo>
                  <a:lnTo>
                    <a:pt x="3448" y="1136"/>
                  </a:lnTo>
                  <a:lnTo>
                    <a:pt x="3464" y="1104"/>
                  </a:lnTo>
                  <a:lnTo>
                    <a:pt x="3448" y="1104"/>
                  </a:lnTo>
                  <a:lnTo>
                    <a:pt x="4264" y="48"/>
                  </a:lnTo>
                  <a:lnTo>
                    <a:pt x="3448" y="1088"/>
                  </a:lnTo>
                  <a:lnTo>
                    <a:pt x="6" y="1091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6" name="Freeform 30"/>
            <p:cNvSpPr>
              <a:spLocks/>
            </p:cNvSpPr>
            <p:nvPr/>
          </p:nvSpPr>
          <p:spPr bwMode="auto">
            <a:xfrm>
              <a:off x="3768" y="2024"/>
              <a:ext cx="848" cy="1138"/>
            </a:xfrm>
            <a:custGeom>
              <a:avLst/>
              <a:gdLst>
                <a:gd name="T0" fmla="*/ 848 w 848"/>
                <a:gd name="T1" fmla="*/ 0 h 1138"/>
                <a:gd name="T2" fmla="*/ 848 w 848"/>
                <a:gd name="T3" fmla="*/ 64 h 1138"/>
                <a:gd name="T4" fmla="*/ 12 w 848"/>
                <a:gd name="T5" fmla="*/ 1138 h 1138"/>
                <a:gd name="T6" fmla="*/ 0 w 848"/>
                <a:gd name="T7" fmla="*/ 1090 h 1138"/>
                <a:gd name="T8" fmla="*/ 848 w 848"/>
                <a:gd name="T9" fmla="*/ 0 h 11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8"/>
                <a:gd name="T16" fmla="*/ 0 h 1138"/>
                <a:gd name="T17" fmla="*/ 848 w 848"/>
                <a:gd name="T18" fmla="*/ 1138 h 11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8" h="1138">
                  <a:moveTo>
                    <a:pt x="848" y="0"/>
                  </a:moveTo>
                  <a:lnTo>
                    <a:pt x="848" y="64"/>
                  </a:lnTo>
                  <a:lnTo>
                    <a:pt x="12" y="1138"/>
                  </a:lnTo>
                  <a:lnTo>
                    <a:pt x="0" y="1090"/>
                  </a:lnTo>
                  <a:lnTo>
                    <a:pt x="848" y="0"/>
                  </a:lnTo>
                  <a:close/>
                </a:path>
              </a:pathLst>
            </a:custGeom>
            <a:solidFill>
              <a:srgbClr val="53B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1695" name="Freeform 31"/>
            <p:cNvSpPr>
              <a:spLocks/>
            </p:cNvSpPr>
            <p:nvPr/>
          </p:nvSpPr>
          <p:spPr bwMode="auto">
            <a:xfrm>
              <a:off x="336" y="3110"/>
              <a:ext cx="3444" cy="58"/>
            </a:xfrm>
            <a:custGeom>
              <a:avLst/>
              <a:gdLst>
                <a:gd name="T0" fmla="*/ 6 w 3444"/>
                <a:gd name="T1" fmla="*/ 22 h 59"/>
                <a:gd name="T2" fmla="*/ 3432 w 3444"/>
                <a:gd name="T3" fmla="*/ 5 h 59"/>
                <a:gd name="T4" fmla="*/ 3444 w 3444"/>
                <a:gd name="T5" fmla="*/ 53 h 59"/>
                <a:gd name="T6" fmla="*/ 0 w 3444"/>
                <a:gd name="T7" fmla="*/ 59 h 59"/>
                <a:gd name="T8" fmla="*/ 6 w 3444"/>
                <a:gd name="T9" fmla="*/ 22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44" h="59">
                  <a:moveTo>
                    <a:pt x="6" y="22"/>
                  </a:moveTo>
                  <a:cubicBezTo>
                    <a:pt x="2207" y="27"/>
                    <a:pt x="2859" y="0"/>
                    <a:pt x="3432" y="5"/>
                  </a:cubicBezTo>
                  <a:lnTo>
                    <a:pt x="3444" y="53"/>
                  </a:lnTo>
                  <a:lnTo>
                    <a:pt x="0" y="59"/>
                  </a:lnTo>
                  <a:lnTo>
                    <a:pt x="6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rgbClr val="0099FF"/>
                </a:gs>
                <a:gs pos="100000">
                  <a:schemeClr val="accent1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  <a:cs typeface="Arial" charset="0"/>
              </a:endParaRPr>
            </a:p>
          </p:txBody>
        </p:sp>
      </p:grpSp>
      <p:sp>
        <p:nvSpPr>
          <p:cNvPr id="241671" name="Text Box 7"/>
          <p:cNvSpPr txBox="1">
            <a:spLocks noChangeArrowheads="1"/>
          </p:cNvSpPr>
          <p:nvPr/>
        </p:nvSpPr>
        <p:spPr bwMode="auto">
          <a:xfrm>
            <a:off x="152400" y="260648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+mj-lt"/>
                <a:cs typeface="Arial" charset="0"/>
              </a:rPr>
              <a:t>Взаимное расположение </a:t>
            </a:r>
            <a:r>
              <a:rPr lang="ru-RU" sz="3600" b="1" dirty="0">
                <a:solidFill>
                  <a:srgbClr val="FF0000"/>
                </a:solidFill>
                <a:latin typeface="+mj-lt"/>
                <a:cs typeface="Arial" charset="0"/>
              </a:rPr>
              <a:t>двух прямых в пространстве</a:t>
            </a:r>
          </a:p>
        </p:txBody>
      </p:sp>
      <p:sp>
        <p:nvSpPr>
          <p:cNvPr id="10247" name="Freeform 9"/>
          <p:cNvSpPr>
            <a:spLocks/>
          </p:cNvSpPr>
          <p:nvPr/>
        </p:nvSpPr>
        <p:spPr bwMode="auto">
          <a:xfrm>
            <a:off x="1331640" y="5373216"/>
            <a:ext cx="1727200" cy="838200"/>
          </a:xfrm>
          <a:custGeom>
            <a:avLst/>
            <a:gdLst>
              <a:gd name="T0" fmla="*/ 0 w 1088"/>
              <a:gd name="T1" fmla="*/ 2147483647 h 528"/>
              <a:gd name="T2" fmla="*/ 2147483647 w 1088"/>
              <a:gd name="T3" fmla="*/ 0 h 528"/>
              <a:gd name="T4" fmla="*/ 0 60000 65536"/>
              <a:gd name="T5" fmla="*/ 0 60000 65536"/>
              <a:gd name="T6" fmla="*/ 0 w 1088"/>
              <a:gd name="T7" fmla="*/ 0 h 528"/>
              <a:gd name="T8" fmla="*/ 1088 w 1088"/>
              <a:gd name="T9" fmla="*/ 528 h 5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88" h="528">
                <a:moveTo>
                  <a:pt x="0" y="528"/>
                </a:moveTo>
                <a:lnTo>
                  <a:pt x="1088" y="0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1675" name="Freeform 11"/>
          <p:cNvSpPr>
            <a:spLocks/>
          </p:cNvSpPr>
          <p:nvPr/>
        </p:nvSpPr>
        <p:spPr bwMode="auto">
          <a:xfrm>
            <a:off x="4211960" y="5733256"/>
            <a:ext cx="216024" cy="720080"/>
          </a:xfrm>
          <a:custGeom>
            <a:avLst/>
            <a:gdLst>
              <a:gd name="T0" fmla="*/ 0 w 216"/>
              <a:gd name="T1" fmla="*/ 0 h 608"/>
              <a:gd name="T2" fmla="*/ 2147483647 w 216"/>
              <a:gd name="T3" fmla="*/ 2147483647 h 608"/>
              <a:gd name="T4" fmla="*/ 0 60000 65536"/>
              <a:gd name="T5" fmla="*/ 0 60000 65536"/>
              <a:gd name="T6" fmla="*/ 0 w 216"/>
              <a:gd name="T7" fmla="*/ 0 h 608"/>
              <a:gd name="T8" fmla="*/ 216 w 216"/>
              <a:gd name="T9" fmla="*/ 608 h 6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" h="608">
                <a:moveTo>
                  <a:pt x="0" y="0"/>
                </a:moveTo>
                <a:lnTo>
                  <a:pt x="216" y="608"/>
                </a:lnTo>
              </a:path>
            </a:pathLst>
          </a:custGeom>
          <a:noFill/>
          <a:ln w="28575" cap="flat" cmpd="sng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9" name="Freeform 13"/>
          <p:cNvSpPr>
            <a:spLocks/>
          </p:cNvSpPr>
          <p:nvPr/>
        </p:nvSpPr>
        <p:spPr bwMode="auto">
          <a:xfrm>
            <a:off x="3851920" y="4797152"/>
            <a:ext cx="416942" cy="1070868"/>
          </a:xfrm>
          <a:custGeom>
            <a:avLst/>
            <a:gdLst>
              <a:gd name="T0" fmla="*/ 0 w 308"/>
              <a:gd name="T1" fmla="*/ 0 h 856"/>
              <a:gd name="T2" fmla="*/ 2147483647 w 308"/>
              <a:gd name="T3" fmla="*/ 2147483647 h 856"/>
              <a:gd name="T4" fmla="*/ 0 60000 65536"/>
              <a:gd name="T5" fmla="*/ 0 60000 65536"/>
              <a:gd name="T6" fmla="*/ 0 w 308"/>
              <a:gd name="T7" fmla="*/ 0 h 856"/>
              <a:gd name="T8" fmla="*/ 308 w 308"/>
              <a:gd name="T9" fmla="*/ 856 h 8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8" h="856">
                <a:moveTo>
                  <a:pt x="0" y="0"/>
                </a:moveTo>
                <a:lnTo>
                  <a:pt x="308" y="856"/>
                </a:ln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1678" name="Oval 14"/>
          <p:cNvSpPr>
            <a:spLocks noChangeArrowheads="1"/>
          </p:cNvSpPr>
          <p:nvPr/>
        </p:nvSpPr>
        <p:spPr bwMode="auto">
          <a:xfrm rot="-689963">
            <a:off x="4225622" y="5890934"/>
            <a:ext cx="152400" cy="1524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3" name="Freeform 33"/>
          <p:cNvSpPr>
            <a:spLocks/>
          </p:cNvSpPr>
          <p:nvPr/>
        </p:nvSpPr>
        <p:spPr bwMode="auto">
          <a:xfrm>
            <a:off x="622300" y="1628800"/>
            <a:ext cx="3085604" cy="962000"/>
          </a:xfrm>
          <a:custGeom>
            <a:avLst/>
            <a:gdLst>
              <a:gd name="T0" fmla="*/ 2147483647 w 2320"/>
              <a:gd name="T1" fmla="*/ 0 h 720"/>
              <a:gd name="T2" fmla="*/ 0 w 2320"/>
              <a:gd name="T3" fmla="*/ 2147483647 h 720"/>
              <a:gd name="T4" fmla="*/ 0 60000 65536"/>
              <a:gd name="T5" fmla="*/ 0 60000 65536"/>
              <a:gd name="T6" fmla="*/ 0 w 2320"/>
              <a:gd name="T7" fmla="*/ 0 h 720"/>
              <a:gd name="T8" fmla="*/ 2320 w 2320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320" h="720">
                <a:moveTo>
                  <a:pt x="2320" y="0"/>
                </a:moveTo>
                <a:lnTo>
                  <a:pt x="0" y="720"/>
                </a:ln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6" name="Freeform 36"/>
          <p:cNvSpPr>
            <a:spLocks/>
          </p:cNvSpPr>
          <p:nvPr/>
        </p:nvSpPr>
        <p:spPr bwMode="auto">
          <a:xfrm>
            <a:off x="1547664" y="1700808"/>
            <a:ext cx="2088232" cy="792088"/>
          </a:xfrm>
          <a:custGeom>
            <a:avLst/>
            <a:gdLst>
              <a:gd name="T0" fmla="*/ 2147483647 w 1568"/>
              <a:gd name="T1" fmla="*/ 2147483647 h 592"/>
              <a:gd name="T2" fmla="*/ 0 w 1568"/>
              <a:gd name="T3" fmla="*/ 0 h 592"/>
              <a:gd name="T4" fmla="*/ 0 60000 65536"/>
              <a:gd name="T5" fmla="*/ 0 60000 65536"/>
              <a:gd name="T6" fmla="*/ 0 w 1568"/>
              <a:gd name="T7" fmla="*/ 0 h 592"/>
              <a:gd name="T8" fmla="*/ 1568 w 1568"/>
              <a:gd name="T9" fmla="*/ 592 h 5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68" h="592">
                <a:moveTo>
                  <a:pt x="1568" y="592"/>
                </a:moveTo>
                <a:lnTo>
                  <a:pt x="0" y="0"/>
                </a:ln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7" name="Oval 37"/>
          <p:cNvSpPr>
            <a:spLocks noChangeArrowheads="1"/>
          </p:cNvSpPr>
          <p:nvPr/>
        </p:nvSpPr>
        <p:spPr bwMode="auto">
          <a:xfrm>
            <a:off x="2339752" y="1988840"/>
            <a:ext cx="152400" cy="1524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323528" y="3356992"/>
            <a:ext cx="4419600" cy="1084312"/>
            <a:chOff x="336" y="2024"/>
            <a:chExt cx="4280" cy="1152"/>
          </a:xfrm>
        </p:grpSpPr>
        <p:sp>
          <p:nvSpPr>
            <p:cNvPr id="10268" name="Freeform 41"/>
            <p:cNvSpPr>
              <a:spLocks/>
            </p:cNvSpPr>
            <p:nvPr/>
          </p:nvSpPr>
          <p:spPr bwMode="auto">
            <a:xfrm>
              <a:off x="336" y="2040"/>
              <a:ext cx="4280" cy="1136"/>
            </a:xfrm>
            <a:custGeom>
              <a:avLst/>
              <a:gdLst>
                <a:gd name="T0" fmla="*/ 0 w 4280"/>
                <a:gd name="T1" fmla="*/ 1088 h 1136"/>
                <a:gd name="T2" fmla="*/ 904 w 4280"/>
                <a:gd name="T3" fmla="*/ 80 h 1136"/>
                <a:gd name="T4" fmla="*/ 4280 w 4280"/>
                <a:gd name="T5" fmla="*/ 0 h 1136"/>
                <a:gd name="T6" fmla="*/ 3432 w 4280"/>
                <a:gd name="T7" fmla="*/ 1088 h 1136"/>
                <a:gd name="T8" fmla="*/ 6 w 4280"/>
                <a:gd name="T9" fmla="*/ 1091 h 1136"/>
                <a:gd name="T10" fmla="*/ 6 w 4280"/>
                <a:gd name="T11" fmla="*/ 1123 h 1136"/>
                <a:gd name="T12" fmla="*/ 3448 w 4280"/>
                <a:gd name="T13" fmla="*/ 1120 h 1136"/>
                <a:gd name="T14" fmla="*/ 3448 w 4280"/>
                <a:gd name="T15" fmla="*/ 1136 h 1136"/>
                <a:gd name="T16" fmla="*/ 3464 w 4280"/>
                <a:gd name="T17" fmla="*/ 1104 h 1136"/>
                <a:gd name="T18" fmla="*/ 3448 w 4280"/>
                <a:gd name="T19" fmla="*/ 1104 h 1136"/>
                <a:gd name="T20" fmla="*/ 4264 w 4280"/>
                <a:gd name="T21" fmla="*/ 48 h 1136"/>
                <a:gd name="T22" fmla="*/ 4264 w 4280"/>
                <a:gd name="T23" fmla="*/ 48 h 1136"/>
                <a:gd name="T24" fmla="*/ 3448 w 4280"/>
                <a:gd name="T25" fmla="*/ 1088 h 1136"/>
                <a:gd name="T26" fmla="*/ 6 w 4280"/>
                <a:gd name="T27" fmla="*/ 1091 h 11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280"/>
                <a:gd name="T43" fmla="*/ 0 h 1136"/>
                <a:gd name="T44" fmla="*/ 4280 w 4280"/>
                <a:gd name="T45" fmla="*/ 1136 h 11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280" h="1136">
                  <a:moveTo>
                    <a:pt x="0" y="1088"/>
                  </a:moveTo>
                  <a:lnTo>
                    <a:pt x="904" y="80"/>
                  </a:lnTo>
                  <a:lnTo>
                    <a:pt x="4280" y="0"/>
                  </a:lnTo>
                  <a:lnTo>
                    <a:pt x="3432" y="1088"/>
                  </a:lnTo>
                  <a:lnTo>
                    <a:pt x="6" y="1091"/>
                  </a:lnTo>
                  <a:lnTo>
                    <a:pt x="6" y="1123"/>
                  </a:lnTo>
                  <a:lnTo>
                    <a:pt x="3448" y="1120"/>
                  </a:lnTo>
                  <a:lnTo>
                    <a:pt x="3448" y="1136"/>
                  </a:lnTo>
                  <a:lnTo>
                    <a:pt x="3464" y="1104"/>
                  </a:lnTo>
                  <a:lnTo>
                    <a:pt x="3448" y="1104"/>
                  </a:lnTo>
                  <a:lnTo>
                    <a:pt x="4264" y="48"/>
                  </a:lnTo>
                  <a:lnTo>
                    <a:pt x="3448" y="1088"/>
                  </a:lnTo>
                  <a:lnTo>
                    <a:pt x="6" y="1091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9" name="Freeform 42"/>
            <p:cNvSpPr>
              <a:spLocks/>
            </p:cNvSpPr>
            <p:nvPr/>
          </p:nvSpPr>
          <p:spPr bwMode="auto">
            <a:xfrm>
              <a:off x="3768" y="2024"/>
              <a:ext cx="848" cy="1138"/>
            </a:xfrm>
            <a:custGeom>
              <a:avLst/>
              <a:gdLst>
                <a:gd name="T0" fmla="*/ 848 w 848"/>
                <a:gd name="T1" fmla="*/ 0 h 1138"/>
                <a:gd name="T2" fmla="*/ 848 w 848"/>
                <a:gd name="T3" fmla="*/ 64 h 1138"/>
                <a:gd name="T4" fmla="*/ 12 w 848"/>
                <a:gd name="T5" fmla="*/ 1138 h 1138"/>
                <a:gd name="T6" fmla="*/ 0 w 848"/>
                <a:gd name="T7" fmla="*/ 1090 h 1138"/>
                <a:gd name="T8" fmla="*/ 848 w 848"/>
                <a:gd name="T9" fmla="*/ 0 h 11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8"/>
                <a:gd name="T16" fmla="*/ 0 h 1138"/>
                <a:gd name="T17" fmla="*/ 848 w 848"/>
                <a:gd name="T18" fmla="*/ 1138 h 11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8" h="1138">
                  <a:moveTo>
                    <a:pt x="848" y="0"/>
                  </a:moveTo>
                  <a:lnTo>
                    <a:pt x="848" y="64"/>
                  </a:lnTo>
                  <a:lnTo>
                    <a:pt x="12" y="1138"/>
                  </a:lnTo>
                  <a:lnTo>
                    <a:pt x="0" y="1090"/>
                  </a:lnTo>
                  <a:lnTo>
                    <a:pt x="848" y="0"/>
                  </a:lnTo>
                  <a:close/>
                </a:path>
              </a:pathLst>
            </a:custGeom>
            <a:solidFill>
              <a:srgbClr val="53B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1707" name="Freeform 43"/>
            <p:cNvSpPr>
              <a:spLocks/>
            </p:cNvSpPr>
            <p:nvPr/>
          </p:nvSpPr>
          <p:spPr bwMode="auto">
            <a:xfrm>
              <a:off x="336" y="3110"/>
              <a:ext cx="3444" cy="58"/>
            </a:xfrm>
            <a:custGeom>
              <a:avLst/>
              <a:gdLst>
                <a:gd name="T0" fmla="*/ 6 w 3444"/>
                <a:gd name="T1" fmla="*/ 22 h 59"/>
                <a:gd name="T2" fmla="*/ 3432 w 3444"/>
                <a:gd name="T3" fmla="*/ 5 h 59"/>
                <a:gd name="T4" fmla="*/ 3444 w 3444"/>
                <a:gd name="T5" fmla="*/ 53 h 59"/>
                <a:gd name="T6" fmla="*/ 0 w 3444"/>
                <a:gd name="T7" fmla="*/ 59 h 59"/>
                <a:gd name="T8" fmla="*/ 6 w 3444"/>
                <a:gd name="T9" fmla="*/ 22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44" h="59">
                  <a:moveTo>
                    <a:pt x="6" y="22"/>
                  </a:moveTo>
                  <a:cubicBezTo>
                    <a:pt x="2207" y="27"/>
                    <a:pt x="2859" y="0"/>
                    <a:pt x="3432" y="5"/>
                  </a:cubicBezTo>
                  <a:lnTo>
                    <a:pt x="3444" y="53"/>
                  </a:lnTo>
                  <a:lnTo>
                    <a:pt x="0" y="59"/>
                  </a:lnTo>
                  <a:lnTo>
                    <a:pt x="6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rgbClr val="0099FF"/>
                </a:gs>
                <a:gs pos="100000">
                  <a:schemeClr val="accent1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  <a:cs typeface="Arial" charset="0"/>
              </a:endParaRPr>
            </a:p>
          </p:txBody>
        </p:sp>
      </p:grpSp>
      <p:sp>
        <p:nvSpPr>
          <p:cNvPr id="10261" name="Freeform 44"/>
          <p:cNvSpPr>
            <a:spLocks/>
          </p:cNvSpPr>
          <p:nvPr/>
        </p:nvSpPr>
        <p:spPr bwMode="auto">
          <a:xfrm>
            <a:off x="899592" y="4005064"/>
            <a:ext cx="2376264" cy="216024"/>
          </a:xfrm>
          <a:custGeom>
            <a:avLst/>
            <a:gdLst>
              <a:gd name="T0" fmla="*/ 2147483647 w 1704"/>
              <a:gd name="T1" fmla="*/ 2147483647 h 160"/>
              <a:gd name="T2" fmla="*/ 0 w 1704"/>
              <a:gd name="T3" fmla="*/ 0 h 160"/>
              <a:gd name="T4" fmla="*/ 0 60000 65536"/>
              <a:gd name="T5" fmla="*/ 0 60000 65536"/>
              <a:gd name="T6" fmla="*/ 0 w 1704"/>
              <a:gd name="T7" fmla="*/ 0 h 160"/>
              <a:gd name="T8" fmla="*/ 1704 w 1704"/>
              <a:gd name="T9" fmla="*/ 160 h 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04" h="160">
                <a:moveTo>
                  <a:pt x="1704" y="160"/>
                </a:moveTo>
                <a:lnTo>
                  <a:pt x="0" y="0"/>
                </a:ln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4" name="Freeform 47"/>
          <p:cNvSpPr>
            <a:spLocks/>
          </p:cNvSpPr>
          <p:nvPr/>
        </p:nvSpPr>
        <p:spPr bwMode="auto">
          <a:xfrm>
            <a:off x="1403648" y="3645024"/>
            <a:ext cx="2234580" cy="228848"/>
          </a:xfrm>
          <a:custGeom>
            <a:avLst/>
            <a:gdLst>
              <a:gd name="T0" fmla="*/ 2147483647 w 1672"/>
              <a:gd name="T1" fmla="*/ 2147483647 h 160"/>
              <a:gd name="T2" fmla="*/ 0 w 1672"/>
              <a:gd name="T3" fmla="*/ 0 h 160"/>
              <a:gd name="T4" fmla="*/ 0 60000 65536"/>
              <a:gd name="T5" fmla="*/ 0 60000 65536"/>
              <a:gd name="T6" fmla="*/ 0 w 1672"/>
              <a:gd name="T7" fmla="*/ 0 h 160"/>
              <a:gd name="T8" fmla="*/ 1672 w 1672"/>
              <a:gd name="T9" fmla="*/ 160 h 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72" h="160">
                <a:moveTo>
                  <a:pt x="1672" y="160"/>
                </a:moveTo>
                <a:lnTo>
                  <a:pt x="0" y="0"/>
                </a:ln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1715" name="Text Box 51"/>
          <p:cNvSpPr txBox="1">
            <a:spLocks noChangeArrowheads="1"/>
          </p:cNvSpPr>
          <p:nvPr/>
        </p:nvSpPr>
        <p:spPr bwMode="auto">
          <a:xfrm>
            <a:off x="4932040" y="1268760"/>
            <a:ext cx="442798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  </a:t>
            </a:r>
            <a:r>
              <a:rPr lang="ru-RU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пересекающиеся</a:t>
            </a:r>
            <a:endParaRPr lang="ru-RU" sz="3600" b="1" i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04048" y="5085184"/>
            <a:ext cx="4139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скрещивающиеся</a:t>
            </a:r>
            <a:endParaRPr lang="ru-RU" sz="3600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722" grpId="0"/>
      <p:bldP spid="241715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cs typeface="Arial" charset="0"/>
              </a:rPr>
              <a:t>Признак скрещивающихся прямых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/>
            </a:r>
            <a:b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ru-RU" sz="3600" b="1" dirty="0" smtClean="0">
                <a:solidFill>
                  <a:srgbClr val="660066"/>
                </a:solidFill>
                <a:cs typeface="Arial" charset="0"/>
              </a:rPr>
              <a:t>Если одна из двух прямых лежит</a:t>
            </a:r>
          </a:p>
          <a:p>
            <a:pPr>
              <a:lnSpc>
                <a:spcPct val="150000"/>
              </a:lnSpc>
              <a:buNone/>
            </a:pPr>
            <a:r>
              <a:rPr lang="ru-RU" sz="3600" b="1" dirty="0" smtClean="0">
                <a:solidFill>
                  <a:srgbClr val="660066"/>
                </a:solidFill>
                <a:cs typeface="Arial" charset="0"/>
              </a:rPr>
              <a:t>в некоторой плоскости, а другая</a:t>
            </a:r>
          </a:p>
          <a:p>
            <a:pPr>
              <a:lnSpc>
                <a:spcPct val="150000"/>
              </a:lnSpc>
              <a:buNone/>
            </a:pPr>
            <a:r>
              <a:rPr lang="ru-RU" sz="3600" b="1" dirty="0" smtClean="0">
                <a:solidFill>
                  <a:srgbClr val="660066"/>
                </a:solidFill>
                <a:cs typeface="Arial" charset="0"/>
              </a:rPr>
              <a:t>прямая пересекает эту плоскость в </a:t>
            </a:r>
          </a:p>
          <a:p>
            <a:pPr>
              <a:lnSpc>
                <a:spcPct val="150000"/>
              </a:lnSpc>
              <a:buNone/>
            </a:pPr>
            <a:r>
              <a:rPr lang="ru-RU" sz="3600" b="1" dirty="0" smtClean="0">
                <a:solidFill>
                  <a:srgbClr val="660066"/>
                </a:solidFill>
                <a:cs typeface="Arial" charset="0"/>
              </a:rPr>
              <a:t>точке, не лежащей на первой прямой, </a:t>
            </a:r>
          </a:p>
          <a:p>
            <a:pPr>
              <a:lnSpc>
                <a:spcPct val="150000"/>
              </a:lnSpc>
              <a:buNone/>
            </a:pPr>
            <a:r>
              <a:rPr lang="ru-RU" sz="3600" b="1" dirty="0" smtClean="0">
                <a:solidFill>
                  <a:srgbClr val="660066"/>
                </a:solidFill>
                <a:cs typeface="Arial" charset="0"/>
              </a:rPr>
              <a:t>то эти прямые скрещивающиеся.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649</Words>
  <Application>Microsoft Office PowerPoint</Application>
  <PresentationFormat>Экран (4:3)</PresentationFormat>
  <Paragraphs>176</Paragraphs>
  <Slides>24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Тема Office</vt:lpstr>
      <vt:lpstr>Формула</vt:lpstr>
      <vt:lpstr>Тема занятия Скрещивающиеся прямые</vt:lpstr>
      <vt:lpstr>Цели занятия</vt:lpstr>
      <vt:lpstr>План занятия</vt:lpstr>
      <vt:lpstr>Слайд 4</vt:lpstr>
      <vt:lpstr>Определение</vt:lpstr>
      <vt:lpstr>Слайд 6</vt:lpstr>
      <vt:lpstr>Слайд 7</vt:lpstr>
      <vt:lpstr>Слайд 8</vt:lpstr>
      <vt:lpstr>Признак скрещивающихся прямых </vt:lpstr>
      <vt:lpstr>Выполнить задание</vt:lpstr>
      <vt:lpstr>№ 34</vt:lpstr>
      <vt:lpstr>Слайд 12</vt:lpstr>
      <vt:lpstr>Слайд 13</vt:lpstr>
      <vt:lpstr>Задание</vt:lpstr>
      <vt:lpstr>Построение</vt:lpstr>
      <vt:lpstr>Теорема о скрещивающихся прямых </vt:lpstr>
      <vt:lpstr>Задание</vt:lpstr>
      <vt:lpstr>Ответить на вопросы</vt:lpstr>
      <vt:lpstr> 5. Как располагаются прямые МD  и EF? </vt:lpstr>
      <vt:lpstr>Слайд 20</vt:lpstr>
      <vt:lpstr>Слайд 21</vt:lpstr>
      <vt:lpstr>Продолжите</vt:lpstr>
      <vt:lpstr>Я согласен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Скрещивающиеся прямые</dc:title>
  <dc:creator>ЧДСТ</dc:creator>
  <cp:lastModifiedBy>Пользователь Windows</cp:lastModifiedBy>
  <cp:revision>24</cp:revision>
  <dcterms:created xsi:type="dcterms:W3CDTF">2016-11-01T08:54:13Z</dcterms:created>
  <dcterms:modified xsi:type="dcterms:W3CDTF">2017-09-29T17:53:53Z</dcterms:modified>
</cp:coreProperties>
</file>