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1" r:id="rId2"/>
    <p:sldId id="257" r:id="rId3"/>
    <p:sldId id="258" r:id="rId4"/>
    <p:sldId id="256" r:id="rId5"/>
    <p:sldId id="259" r:id="rId6"/>
    <p:sldId id="260" r:id="rId7"/>
    <p:sldId id="261" r:id="rId8"/>
    <p:sldId id="263" r:id="rId9"/>
    <p:sldId id="265" r:id="rId10"/>
    <p:sldId id="264" r:id="rId11"/>
    <p:sldId id="266" r:id="rId12"/>
    <p:sldId id="262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2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804" y="4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08224-13AB-4665-B110-0452C2B6ADD4}" type="datetimeFigureOut">
              <a:rPr lang="ru-RU" smtClean="0"/>
              <a:t>03.10.2017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D9A8C-0FE3-42BB-AB00-437CD5C243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0082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08224-13AB-4665-B110-0452C2B6ADD4}" type="datetimeFigureOut">
              <a:rPr lang="ru-RU" smtClean="0"/>
              <a:t>03.10.2017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D9A8C-0FE3-42BB-AB00-437CD5C243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7563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08224-13AB-4665-B110-0452C2B6ADD4}" type="datetimeFigureOut">
              <a:rPr lang="ru-RU" smtClean="0"/>
              <a:t>03.10.2017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D9A8C-0FE3-42BB-AB00-437CD5C243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07006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08224-13AB-4665-B110-0452C2B6ADD4}" type="datetimeFigureOut">
              <a:rPr lang="ru-RU" smtClean="0"/>
              <a:t>03.10.2017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D9A8C-0FE3-42BB-AB00-437CD5C243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60247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08224-13AB-4665-B110-0452C2B6ADD4}" type="datetimeFigureOut">
              <a:rPr lang="ru-RU" smtClean="0"/>
              <a:t>03.10.2017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D9A8C-0FE3-42BB-AB00-437CD5C243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922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08224-13AB-4665-B110-0452C2B6ADD4}" type="datetimeFigureOut">
              <a:rPr lang="ru-RU" smtClean="0"/>
              <a:t>03.10.2017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D9A8C-0FE3-42BB-AB00-437CD5C243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52448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08224-13AB-4665-B110-0452C2B6ADD4}" type="datetimeFigureOut">
              <a:rPr lang="ru-RU" smtClean="0"/>
              <a:t>03.10.2017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D9A8C-0FE3-42BB-AB00-437CD5C243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28491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08224-13AB-4665-B110-0452C2B6ADD4}" type="datetimeFigureOut">
              <a:rPr lang="ru-RU" smtClean="0"/>
              <a:t>03.10.2017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D9A8C-0FE3-42BB-AB00-437CD5C243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7849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08224-13AB-4665-B110-0452C2B6ADD4}" type="datetimeFigureOut">
              <a:rPr lang="ru-RU" smtClean="0"/>
              <a:t>03.10.2017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D9A8C-0FE3-42BB-AB00-437CD5C243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0747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08224-13AB-4665-B110-0452C2B6ADD4}" type="datetimeFigureOut">
              <a:rPr lang="ru-RU" smtClean="0"/>
              <a:t>03.10.2017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D9A8C-0FE3-42BB-AB00-437CD5C243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8632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08224-13AB-4665-B110-0452C2B6ADD4}" type="datetimeFigureOut">
              <a:rPr lang="ru-RU" smtClean="0"/>
              <a:t>03.10.2017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D9A8C-0FE3-42BB-AB00-437CD5C243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84678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A08224-13AB-4665-B110-0452C2B6ADD4}" type="datetimeFigureOut">
              <a:rPr lang="ru-RU" smtClean="0"/>
              <a:t>03.10.2017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2D9A8C-0FE3-42BB-AB00-437CD5C243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3892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12" Type="http://schemas.openxmlformats.org/officeDocument/2006/relationships/image" Target="../media/image4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5" Type="http://schemas.openxmlformats.org/officeDocument/2006/relationships/image" Target="../media/image38.png"/><Relationship Id="rId10" Type="http://schemas.openxmlformats.org/officeDocument/2006/relationships/image" Target="../media/image43.png"/><Relationship Id="rId4" Type="http://schemas.openxmlformats.org/officeDocument/2006/relationships/image" Target="../media/image37.png"/><Relationship Id="rId9" Type="http://schemas.openxmlformats.org/officeDocument/2006/relationships/image" Target="../media/image4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9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7.jpeg"/><Relationship Id="rId4" Type="http://schemas.openxmlformats.org/officeDocument/2006/relationships/image" Target="../media/image66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13" Type="http://schemas.openxmlformats.org/officeDocument/2006/relationships/image" Target="../media/image78.png"/><Relationship Id="rId18" Type="http://schemas.openxmlformats.org/officeDocument/2006/relationships/image" Target="../media/image83.png"/><Relationship Id="rId26" Type="http://schemas.openxmlformats.org/officeDocument/2006/relationships/image" Target="../media/image91.png"/><Relationship Id="rId3" Type="http://schemas.openxmlformats.org/officeDocument/2006/relationships/image" Target="../media/image68.png"/><Relationship Id="rId21" Type="http://schemas.openxmlformats.org/officeDocument/2006/relationships/image" Target="../media/image86.png"/><Relationship Id="rId7" Type="http://schemas.openxmlformats.org/officeDocument/2006/relationships/image" Target="../media/image72.png"/><Relationship Id="rId12" Type="http://schemas.openxmlformats.org/officeDocument/2006/relationships/image" Target="../media/image77.png"/><Relationship Id="rId17" Type="http://schemas.openxmlformats.org/officeDocument/2006/relationships/image" Target="../media/image82.png"/><Relationship Id="rId25" Type="http://schemas.openxmlformats.org/officeDocument/2006/relationships/image" Target="../media/image90.png"/><Relationship Id="rId2" Type="http://schemas.openxmlformats.org/officeDocument/2006/relationships/image" Target="../media/image8.jpeg"/><Relationship Id="rId16" Type="http://schemas.openxmlformats.org/officeDocument/2006/relationships/image" Target="../media/image81.png"/><Relationship Id="rId20" Type="http://schemas.openxmlformats.org/officeDocument/2006/relationships/image" Target="../media/image8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.png"/><Relationship Id="rId11" Type="http://schemas.openxmlformats.org/officeDocument/2006/relationships/image" Target="../media/image76.png"/><Relationship Id="rId24" Type="http://schemas.openxmlformats.org/officeDocument/2006/relationships/image" Target="../media/image89.png"/><Relationship Id="rId5" Type="http://schemas.openxmlformats.org/officeDocument/2006/relationships/image" Target="../media/image70.png"/><Relationship Id="rId15" Type="http://schemas.openxmlformats.org/officeDocument/2006/relationships/image" Target="../media/image80.png"/><Relationship Id="rId23" Type="http://schemas.openxmlformats.org/officeDocument/2006/relationships/image" Target="../media/image88.png"/><Relationship Id="rId10" Type="http://schemas.openxmlformats.org/officeDocument/2006/relationships/image" Target="../media/image75.png"/><Relationship Id="rId19" Type="http://schemas.openxmlformats.org/officeDocument/2006/relationships/image" Target="../media/image84.png"/><Relationship Id="rId4" Type="http://schemas.openxmlformats.org/officeDocument/2006/relationships/image" Target="../media/image69.png"/><Relationship Id="rId9" Type="http://schemas.openxmlformats.org/officeDocument/2006/relationships/image" Target="../media/image74.png"/><Relationship Id="rId14" Type="http://schemas.openxmlformats.org/officeDocument/2006/relationships/image" Target="../media/image79.png"/><Relationship Id="rId22" Type="http://schemas.openxmlformats.org/officeDocument/2006/relationships/image" Target="../media/image87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jpeg"/><Relationship Id="rId3" Type="http://schemas.openxmlformats.org/officeDocument/2006/relationships/image" Target="../media/image93.jpeg"/><Relationship Id="rId7" Type="http://schemas.openxmlformats.org/officeDocument/2006/relationships/image" Target="../media/image97.jpeg"/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6.jpeg"/><Relationship Id="rId5" Type="http://schemas.openxmlformats.org/officeDocument/2006/relationships/image" Target="../media/image95.jpeg"/><Relationship Id="rId4" Type="http://schemas.openxmlformats.org/officeDocument/2006/relationships/image" Target="../media/image94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3" Type="http://schemas.openxmlformats.org/officeDocument/2006/relationships/image" Target="../media/image99.jpeg"/><Relationship Id="rId7" Type="http://schemas.openxmlformats.org/officeDocument/2006/relationships/image" Target="../media/image103.jpeg"/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2.png"/><Relationship Id="rId5" Type="http://schemas.openxmlformats.org/officeDocument/2006/relationships/image" Target="../media/image101.gif"/><Relationship Id="rId4" Type="http://schemas.openxmlformats.org/officeDocument/2006/relationships/image" Target="../media/image100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porjati.ru/blog/king_ew/56394-vot-kak-zimuyut-pticy-i-zveri.html" TargetMode="External"/><Relationship Id="rId3" Type="http://schemas.openxmlformats.org/officeDocument/2006/relationships/hyperlink" Target="http://www.worldofnature.ru/" TargetMode="External"/><Relationship Id="rId7" Type="http://schemas.openxmlformats.org/officeDocument/2006/relationships/hyperlink" Target="http://asaratov.livejournal.com/788192.html" TargetMode="External"/><Relationship Id="rId2" Type="http://schemas.openxmlformats.org/officeDocument/2006/relationships/image" Target="../media/image106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radionetplus.ru/izobrazhenija/detskie_kartinki/31206-zimnie-oboi-na-rabochiy-stol-masha-i-medved.html" TargetMode="External"/><Relationship Id="rId5" Type="http://schemas.openxmlformats.org/officeDocument/2006/relationships/hyperlink" Target="http://mishkamasha.ru/kartinki/" TargetMode="External"/><Relationship Id="rId10" Type="http://schemas.openxmlformats.org/officeDocument/2006/relationships/hyperlink" Target="http://gorsun.org.ru/lib/children/researcher10/birds/02/" TargetMode="External"/><Relationship Id="rId4" Type="http://schemas.openxmlformats.org/officeDocument/2006/relationships/hyperlink" Target="http://www.birds-online.ru/" TargetMode="External"/><Relationship Id="rId9" Type="http://schemas.openxmlformats.org/officeDocument/2006/relationships/hyperlink" Target="http://sinizi.narod.ru/bolshak.html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-540568" y="1700808"/>
            <a:ext cx="842493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4000" dirty="0" smtClean="0">
              <a:ln w="28575" cmpd="dbl">
                <a:noFill/>
                <a:prstDash val="solid"/>
                <a:miter lim="800000"/>
              </a:ln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000" dirty="0" smtClean="0">
                <a:ln w="28575" cmpd="dbl">
                  <a:noFill/>
                  <a:prstDash val="solid"/>
                  <a:miter lim="800000"/>
                </a:ln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Segoe Print" pitchFamily="2" charset="0"/>
                <a:cs typeface="Times New Roman" pitchFamily="18" charset="0"/>
              </a:rPr>
              <a:t>«Зимующие птицы</a:t>
            </a:r>
          </a:p>
          <a:p>
            <a:pPr algn="ctr"/>
            <a:r>
              <a:rPr lang="ru-RU" sz="4000" dirty="0" smtClean="0">
                <a:ln w="28575" cmpd="dbl">
                  <a:noFill/>
                  <a:prstDash val="solid"/>
                  <a:miter lim="800000"/>
                </a:ln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Segoe Print" pitchFamily="2" charset="0"/>
                <a:cs typeface="Times New Roman" pitchFamily="18" charset="0"/>
              </a:rPr>
              <a:t> Хабаровского края»</a:t>
            </a:r>
            <a:endParaRPr lang="ru-RU" sz="4000" dirty="0">
              <a:ln w="28575" cmpd="dbl">
                <a:noFill/>
                <a:prstDash val="solid"/>
                <a:miter lim="800000"/>
              </a:ln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Segoe Print" pitchFamily="2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43200" y="5805264"/>
            <a:ext cx="62346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МАДОУ « Детский сад № 37 « Рябинка»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Воспитатель: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Куйдина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Г.Н.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C:\Users\Canis\Desktop\snegiri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733338"/>
            <a:ext cx="3930382" cy="43309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171885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Canis\Desktop\птицы\маша\masha_bear18.pn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3615961" y="3670947"/>
            <a:ext cx="1814366" cy="3390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ая прямоугольная выноска 2"/>
          <p:cNvSpPr/>
          <p:nvPr/>
        </p:nvSpPr>
        <p:spPr>
          <a:xfrm flipH="1">
            <a:off x="211684" y="116632"/>
            <a:ext cx="8194746" cy="3312368"/>
          </a:xfrm>
          <a:prstGeom prst="wedgeRoundRectCallout">
            <a:avLst>
              <a:gd name="adj1" fmla="val 3913"/>
              <a:gd name="adj2" fmla="val 68325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Кар-кар-кар</a:t>
            </a:r>
            <a:r>
              <a:rPr lang="ru-RU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! - кричит плутовка. </a:t>
            </a:r>
            <a:endParaRPr lang="ru-RU" sz="3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</a:endParaRPr>
          </a:p>
          <a:p>
            <a:r>
              <a:rPr lang="ru-RU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Ну </a:t>
            </a:r>
            <a:r>
              <a:rPr lang="ru-RU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и ловкая воровка! </a:t>
            </a:r>
            <a:endParaRPr lang="ru-RU" sz="3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</a:endParaRPr>
          </a:p>
          <a:p>
            <a:r>
              <a:rPr lang="ru-RU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Все </a:t>
            </a:r>
            <a:r>
              <a:rPr lang="ru-RU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блестящие вещицы </a:t>
            </a:r>
            <a:endParaRPr lang="ru-RU" sz="3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</a:endParaRPr>
          </a:p>
          <a:p>
            <a:r>
              <a:rPr lang="ru-RU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Очень </a:t>
            </a:r>
            <a:r>
              <a:rPr lang="ru-RU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любит эта </a:t>
            </a:r>
            <a:r>
              <a:rPr lang="ru-RU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птица!</a:t>
            </a:r>
          </a:p>
          <a:p>
            <a:r>
              <a:rPr lang="ru-RU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И </a:t>
            </a:r>
            <a:r>
              <a:rPr lang="ru-RU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она вам всем </a:t>
            </a:r>
            <a:r>
              <a:rPr lang="ru-RU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знакома,</a:t>
            </a:r>
          </a:p>
          <a:p>
            <a:r>
              <a:rPr lang="ru-RU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Как </a:t>
            </a:r>
            <a:r>
              <a:rPr lang="ru-RU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зовут её?..</a:t>
            </a:r>
            <a:r>
              <a:rPr lang="ru-RU" sz="3200" dirty="0"/>
              <a:t>.</a:t>
            </a:r>
            <a:endParaRPr lang="ru-RU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</a:endParaRPr>
          </a:p>
        </p:txBody>
      </p:sp>
      <p:sp>
        <p:nvSpPr>
          <p:cNvPr id="4" name="Скругленная прямоугольная выноска 3"/>
          <p:cNvSpPr/>
          <p:nvPr/>
        </p:nvSpPr>
        <p:spPr>
          <a:xfrm flipH="1">
            <a:off x="207915" y="4869160"/>
            <a:ext cx="3197274" cy="1246663"/>
          </a:xfrm>
          <a:prstGeom prst="wedgeRoundRectCallout">
            <a:avLst>
              <a:gd name="adj1" fmla="val -73299"/>
              <a:gd name="adj2" fmla="val -4582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Это </a:t>
            </a:r>
            <a:r>
              <a:rPr lang="ru-RU" sz="3200" dirty="0" smtClean="0">
                <a:solidFill>
                  <a:schemeClr val="tx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ворона</a:t>
            </a:r>
            <a:endParaRPr lang="ru-RU" sz="3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</a:endParaRPr>
          </a:p>
        </p:txBody>
      </p:sp>
      <p:pic>
        <p:nvPicPr>
          <p:cNvPr id="3074" name="Picture 2" descr="C:\Users\Canis\Desktop\птицы\rfhnbyrb\corvus-corone_01_2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11684" y="139283"/>
            <a:ext cx="5218643" cy="307369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TextBox 4"/>
          <p:cNvSpPr txBox="1"/>
          <p:nvPr/>
        </p:nvSpPr>
        <p:spPr>
          <a:xfrm>
            <a:off x="1740368" y="260648"/>
            <a:ext cx="3384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Ворона черная</a:t>
            </a:r>
          </a:p>
        </p:txBody>
      </p:sp>
      <p:pic>
        <p:nvPicPr>
          <p:cNvPr id="3075" name="Picture 3" descr="C:\Users\Canis\Desktop\птицы\rfhnbyrb\0_23529_14a6541c_L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652120" y="1676129"/>
            <a:ext cx="3230229" cy="502326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6" name="TextBox 5"/>
          <p:cNvSpPr txBox="1"/>
          <p:nvPr/>
        </p:nvSpPr>
        <p:spPr>
          <a:xfrm>
            <a:off x="5724128" y="5139189"/>
            <a:ext cx="30862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Ворона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большеклювая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3369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Canis\Desktop\птицы\маша\0_51406_baf5a893_orig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825202">
            <a:off x="-1022672" y="3928581"/>
            <a:ext cx="4143202" cy="3107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ая прямоугольная выноска 2"/>
          <p:cNvSpPr/>
          <p:nvPr/>
        </p:nvSpPr>
        <p:spPr>
          <a:xfrm flipH="1">
            <a:off x="1835696" y="5157192"/>
            <a:ext cx="7200800" cy="1656184"/>
          </a:xfrm>
          <a:prstGeom prst="wedgeRoundRectCallout">
            <a:avLst>
              <a:gd name="adj1" fmla="val 43551"/>
              <a:gd name="adj2" fmla="val -65171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Посмотрите, в народе </a:t>
            </a:r>
            <a:r>
              <a:rPr lang="ru-RU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этих птиц называют «</a:t>
            </a:r>
            <a:r>
              <a:rPr lang="ru-RU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красава</a:t>
            </a:r>
            <a:r>
              <a:rPr lang="ru-RU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», что это за птица?</a:t>
            </a:r>
          </a:p>
        </p:txBody>
      </p:sp>
      <p:sp>
        <p:nvSpPr>
          <p:cNvPr id="5" name="Скругленная прямоугольная выноска 4"/>
          <p:cNvSpPr/>
          <p:nvPr/>
        </p:nvSpPr>
        <p:spPr>
          <a:xfrm flipH="1">
            <a:off x="179512" y="188640"/>
            <a:ext cx="6552728" cy="1152128"/>
          </a:xfrm>
          <a:prstGeom prst="wedgeRoundRectCallout">
            <a:avLst>
              <a:gd name="adj1" fmla="val 43678"/>
              <a:gd name="adj2" fmla="val 100978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Это </a:t>
            </a:r>
            <a:r>
              <a:rPr lang="ru-RU" sz="3200" dirty="0">
                <a:solidFill>
                  <a:schemeClr val="tx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амурский свиристель</a:t>
            </a:r>
          </a:p>
        </p:txBody>
      </p:sp>
      <p:pic>
        <p:nvPicPr>
          <p:cNvPr id="4101" name="Picture 5" descr="C:\Users\Canis\Desktop\птицы\rfhnbyrb\zhivotnyi-mir-40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396873" y="1556792"/>
            <a:ext cx="6602968" cy="517569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383519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ая прямоугольная выноска 2"/>
          <p:cNvSpPr/>
          <p:nvPr/>
        </p:nvSpPr>
        <p:spPr>
          <a:xfrm flipH="1">
            <a:off x="211684" y="116632"/>
            <a:ext cx="7384652" cy="3312368"/>
          </a:xfrm>
          <a:prstGeom prst="wedgeRoundRectCallout">
            <a:avLst>
              <a:gd name="adj1" fmla="val -47611"/>
              <a:gd name="adj2" fmla="val 90036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Прилетели </a:t>
            </a:r>
            <a:r>
              <a:rPr lang="ru-RU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на зимовку птицы, </a:t>
            </a:r>
            <a:r>
              <a:rPr lang="ru-RU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Что </a:t>
            </a:r>
            <a:r>
              <a:rPr lang="ru-RU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в морозы </a:t>
            </a:r>
            <a:r>
              <a:rPr lang="ru-RU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ловко</a:t>
            </a:r>
          </a:p>
          <a:p>
            <a:r>
              <a:rPr lang="ru-RU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Скачут </a:t>
            </a:r>
            <a:r>
              <a:rPr lang="ru-RU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по деревьям, </a:t>
            </a:r>
            <a:r>
              <a:rPr lang="ru-RU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веткам</a:t>
            </a:r>
          </a:p>
          <a:p>
            <a:r>
              <a:rPr lang="ru-RU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В красно-огненных жилетках.</a:t>
            </a:r>
          </a:p>
          <a:p>
            <a:r>
              <a:rPr lang="ru-RU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Не  узнать </a:t>
            </a:r>
            <a:r>
              <a:rPr lang="ru-RU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нам их нельзя </a:t>
            </a:r>
            <a:r>
              <a:rPr lang="ru-RU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– </a:t>
            </a:r>
          </a:p>
          <a:p>
            <a:r>
              <a:rPr lang="ru-RU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Любим </a:t>
            </a:r>
            <a:r>
              <a:rPr lang="ru-RU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птичку..</a:t>
            </a:r>
          </a:p>
        </p:txBody>
      </p:sp>
      <p:pic>
        <p:nvPicPr>
          <p:cNvPr id="5122" name="Picture 2" descr="C:\Users\Canis\Desktop\птицы\rfhnbyrb\6275867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16632"/>
            <a:ext cx="7620000" cy="522922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123" name="Picture 3" descr="C:\Users\Canis\Desktop\птицы\маша\Masha_i_Medved_-1440x900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380312" y="5075538"/>
            <a:ext cx="1907704" cy="202587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кругленная прямоугольная выноска 5"/>
          <p:cNvSpPr/>
          <p:nvPr/>
        </p:nvSpPr>
        <p:spPr>
          <a:xfrm flipH="1">
            <a:off x="3871641" y="5075538"/>
            <a:ext cx="3220442" cy="1152128"/>
          </a:xfrm>
          <a:prstGeom prst="wedgeRoundRectCallout">
            <a:avLst>
              <a:gd name="adj1" fmla="val -64209"/>
              <a:gd name="adj2" fmla="val 34642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Это </a:t>
            </a:r>
            <a:r>
              <a:rPr lang="ru-RU" sz="3200" dirty="0" smtClean="0">
                <a:solidFill>
                  <a:schemeClr val="tx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снегирь</a:t>
            </a:r>
            <a:endParaRPr lang="ru-RU" sz="3200" dirty="0">
              <a:solidFill>
                <a:schemeClr val="tx1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</a:endParaRPr>
          </a:p>
        </p:txBody>
      </p:sp>
      <p:sp>
        <p:nvSpPr>
          <p:cNvPr id="7" name="Скругленная прямоугольная выноска 6"/>
          <p:cNvSpPr/>
          <p:nvPr/>
        </p:nvSpPr>
        <p:spPr>
          <a:xfrm flipH="1">
            <a:off x="323528" y="4437112"/>
            <a:ext cx="7056784" cy="2389405"/>
          </a:xfrm>
          <a:prstGeom prst="wedgeRoundRectCallout">
            <a:avLst>
              <a:gd name="adj1" fmla="val -55313"/>
              <a:gd name="adj2" fmla="val 22175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Wingdings" pitchFamily="2" charset="2"/>
              <a:buChar char="Ø"/>
            </a:pPr>
            <a:r>
              <a:rPr lang="ru-RU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Снегири  - отличные певцы;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ru-RU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У </a:t>
            </a:r>
            <a:r>
              <a:rPr lang="ru-RU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ягод снегирь ест только семена, а мякоть </a:t>
            </a:r>
            <a:r>
              <a:rPr lang="ru-RU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бросает;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ru-RU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Зимой снегирь занимается «прополкой» сорняков</a:t>
            </a:r>
            <a:endParaRPr lang="ru-RU" sz="3200" dirty="0">
              <a:solidFill>
                <a:schemeClr val="tx1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2661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Canis\Desktop\птицы\маша\masha_bear18.pn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7092280" y="-243407"/>
            <a:ext cx="2133731" cy="3423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ая прямоугольная выноска 2"/>
          <p:cNvSpPr/>
          <p:nvPr/>
        </p:nvSpPr>
        <p:spPr>
          <a:xfrm flipH="1">
            <a:off x="2131122" y="4797152"/>
            <a:ext cx="6028148" cy="1772816"/>
          </a:xfrm>
          <a:prstGeom prst="wedgeRoundRectCallout">
            <a:avLst>
              <a:gd name="adj1" fmla="val -37103"/>
              <a:gd name="adj2" fmla="val -137096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А вы знаете какая птичка может бегать по деревьям вниз головой?</a:t>
            </a:r>
            <a:endParaRPr lang="ru-RU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</a:endParaRPr>
          </a:p>
        </p:txBody>
      </p:sp>
      <p:pic>
        <p:nvPicPr>
          <p:cNvPr id="6146" name="Picture 2" descr="C:\Users\Canis\Desktop\птицы\rfhnbyrb\126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7504" y="2069362"/>
            <a:ext cx="7272808" cy="474401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Скругленная прямоугольная выноска 4"/>
          <p:cNvSpPr/>
          <p:nvPr/>
        </p:nvSpPr>
        <p:spPr>
          <a:xfrm flipH="1">
            <a:off x="179512" y="188640"/>
            <a:ext cx="6552728" cy="1152128"/>
          </a:xfrm>
          <a:prstGeom prst="wedgeRoundRectCallout">
            <a:avLst>
              <a:gd name="adj1" fmla="val -58586"/>
              <a:gd name="adj2" fmla="val 68995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Это </a:t>
            </a:r>
            <a:r>
              <a:rPr lang="ru-RU" sz="3200" dirty="0" smtClean="0">
                <a:solidFill>
                  <a:schemeClr val="tx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поползень обыкновенный</a:t>
            </a:r>
            <a:endParaRPr lang="ru-RU" sz="3200" dirty="0">
              <a:solidFill>
                <a:schemeClr val="tx1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8384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ая прямоугольная выноска 2"/>
          <p:cNvSpPr/>
          <p:nvPr/>
        </p:nvSpPr>
        <p:spPr>
          <a:xfrm flipH="1">
            <a:off x="1259632" y="247947"/>
            <a:ext cx="6624735" cy="1080120"/>
          </a:xfrm>
          <a:prstGeom prst="wedgeRoundRectCallout">
            <a:avLst>
              <a:gd name="adj1" fmla="val -55182"/>
              <a:gd name="adj2" fmla="val 47379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Почему </a:t>
            </a:r>
            <a:r>
              <a:rPr lang="ru-RU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нужно кормить птиц зимой? </a:t>
            </a:r>
            <a:endParaRPr lang="ru-RU" sz="3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</a:endParaRPr>
          </a:p>
        </p:txBody>
      </p:sp>
      <p:pic>
        <p:nvPicPr>
          <p:cNvPr id="7170" name="Picture 2" descr="C:\Users\Canis\Desktop\птицы\маша\masha_bear25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20272" y="2009452"/>
            <a:ext cx="1967101" cy="4848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7660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5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2339752" y="124082"/>
            <a:ext cx="7199409" cy="1486186"/>
          </a:xfrm>
          <a:prstGeom prst="rect">
            <a:avLst/>
          </a:prstGeom>
        </p:spPr>
        <p:txBody>
          <a:bodyPr numCol="1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4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tx2">
                      <a:lumMod val="50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Segoe Print" pitchFamily="2" charset="0"/>
              </a:rPr>
              <a:t>«Птичья столовая»</a:t>
            </a:r>
            <a:r>
              <a:rPr lang="ru-RU" sz="4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/>
            </a:r>
            <a:br>
              <a:rPr lang="ru-RU" sz="4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</a:br>
            <a:r>
              <a:rPr lang="ru-RU" sz="6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</a:t>
            </a:r>
            <a:endParaRPr lang="ru-RU" sz="60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</a:endParaRPr>
          </a:p>
        </p:txBody>
      </p:sp>
      <p:pic>
        <p:nvPicPr>
          <p:cNvPr id="8196" name="Picture 4" descr="C:\Users\Canis\Desktop\птицы\rfhnbyrb\0_70b38_ba3f7957_L.pn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791422"/>
            <a:ext cx="1977662" cy="1931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C:\Users\Canis\Desktop\птицы\rfhnbyrb\golubi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89076" y="4365103"/>
            <a:ext cx="2654924" cy="2464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C:\Users\Canis\Desktop\птицы\rfhnbyrb\153337_html_m7fc7d418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76256" y="1068777"/>
            <a:ext cx="2468617" cy="1654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1" name="Picture 9" descr="C:\Users\Canis\Desktop\птицы\rfhnbyrb\94561763_6q.pn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2723385"/>
            <a:ext cx="2371819" cy="2088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3" name="Picture 11" descr="C:\Users\Canis\Desktop\птицы\rfhnbyrb\757922225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4766168"/>
            <a:ext cx="3024336" cy="2091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4" name="Picture 12" descr="C:\Users\Canis\Desktop\птицы\rfhnbyrb\1150260.pn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08600" y="939284"/>
            <a:ext cx="2303560" cy="1163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/>
          <p:cNvPicPr/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44650" y="4484248"/>
            <a:ext cx="1573542" cy="2236840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5" name="Picture 13" descr="C:\Users\Canis\Desktop\птицы\rfhnbyrb\Ashberry_1.png"/>
          <p:cNvPicPr>
            <a:picLocks noChangeAspect="1" noChangeArrowheads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73199" y="2924945"/>
            <a:ext cx="2272173" cy="1524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6" name="Picture 14" descr="C:\Users\Canis\Desktop\птицы\rfhnbyrb\0_6efbe_4bc62174_L.png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7391" y="1907031"/>
            <a:ext cx="1707981" cy="1281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7" name="Picture 15" descr="C:\Users\Canis\Desktop\птицы\rfhnbyrb\polza-psheno.png"/>
          <p:cNvPicPr>
            <a:picLocks noChangeAspect="1" noChangeArrowheads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5445" b="19935"/>
          <a:stretch/>
        </p:blipFill>
        <p:spPr bwMode="auto">
          <a:xfrm>
            <a:off x="2771800" y="2089607"/>
            <a:ext cx="2087477" cy="1348918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4016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2.46068E-6 L 0.3934 -0.369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70" y="-184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4.11656E-6 L 0.15277 0.6137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39" y="306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55227E-6 L -0.04323 0.4641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70" y="231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2.77521E-6 L -0.37014 0.004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507" y="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82146E-6 L -0.38524 -0.10222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271" y="-5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Canis\Desktop\птицы\маша\masha_bear18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67744" y="2492896"/>
            <a:ext cx="5069547" cy="4365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ая прямоугольная выноска 2"/>
          <p:cNvSpPr/>
          <p:nvPr/>
        </p:nvSpPr>
        <p:spPr>
          <a:xfrm flipH="1">
            <a:off x="347577" y="247945"/>
            <a:ext cx="5664583" cy="2244951"/>
          </a:xfrm>
          <a:prstGeom prst="wedgeRoundRectCallout">
            <a:avLst>
              <a:gd name="adj1" fmla="val -34115"/>
              <a:gd name="adj2" fmla="val 70637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Ребята, давайте отправимся в лес и узнаем какие птицы остались на зиму в нём</a:t>
            </a:r>
          </a:p>
        </p:txBody>
      </p:sp>
    </p:spTree>
    <p:extLst>
      <p:ext uri="{BB962C8B-B14F-4D97-AF65-F5344CB8AC3E}">
        <p14:creationId xmlns:p14="http://schemas.microsoft.com/office/powerpoint/2010/main" val="368550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ая прямоугольная выноска 1"/>
          <p:cNvSpPr/>
          <p:nvPr/>
        </p:nvSpPr>
        <p:spPr>
          <a:xfrm flipH="1">
            <a:off x="539552" y="404664"/>
            <a:ext cx="8194746" cy="1296144"/>
          </a:xfrm>
          <a:prstGeom prst="wedgeRoundRectCallout">
            <a:avLst>
              <a:gd name="adj1" fmla="val -37889"/>
              <a:gd name="adj2" fmla="val 100967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Какая </a:t>
            </a:r>
            <a:r>
              <a:rPr lang="ru-RU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птица выводит птенцов зимой? </a:t>
            </a:r>
          </a:p>
        </p:txBody>
      </p:sp>
      <p:pic>
        <p:nvPicPr>
          <p:cNvPr id="10242" name="Picture 2" descr="C:\Users\Canis\Desktop\птицы\маша\1384096116_masha_and_bear_ice_style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2200" y="2492896"/>
            <a:ext cx="3005970" cy="4576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ая прямоугольная выноска 3"/>
          <p:cNvSpPr/>
          <p:nvPr/>
        </p:nvSpPr>
        <p:spPr>
          <a:xfrm flipH="1">
            <a:off x="5260363" y="5604281"/>
            <a:ext cx="3384376" cy="1152128"/>
          </a:xfrm>
          <a:prstGeom prst="wedgeRoundRectCallout">
            <a:avLst>
              <a:gd name="adj1" fmla="val -25518"/>
              <a:gd name="adj2" fmla="val -100398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Это </a:t>
            </a:r>
            <a:r>
              <a:rPr lang="ru-RU" sz="3200" dirty="0" smtClean="0">
                <a:solidFill>
                  <a:schemeClr val="tx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клёст</a:t>
            </a:r>
            <a:endParaRPr lang="ru-RU" sz="3200" dirty="0">
              <a:solidFill>
                <a:schemeClr val="tx1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</a:endParaRPr>
          </a:p>
        </p:txBody>
      </p:sp>
      <p:pic>
        <p:nvPicPr>
          <p:cNvPr id="10243" name="Picture 3" descr="C:\Users\Canis\Desktop\птицы\фоны\0_84c72_e4824f68_L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299"/>
          <a:stretch/>
        </p:blipFill>
        <p:spPr bwMode="auto">
          <a:xfrm>
            <a:off x="268843" y="3068960"/>
            <a:ext cx="4322693" cy="36004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" name="TextBox 2"/>
          <p:cNvSpPr txBox="1"/>
          <p:nvPr/>
        </p:nvSpPr>
        <p:spPr>
          <a:xfrm>
            <a:off x="1765966" y="3329988"/>
            <a:ext cx="28803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Белокрылый клёст</a:t>
            </a:r>
          </a:p>
        </p:txBody>
      </p:sp>
      <p:pic>
        <p:nvPicPr>
          <p:cNvPr id="10244" name="Picture 4" descr="C:\Users\Canis\Desktop\птицы\фоны\0_262a9_2e1ea044_XL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208174" y="132388"/>
            <a:ext cx="4801064" cy="319760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8" name="TextBox 7"/>
          <p:cNvSpPr txBox="1"/>
          <p:nvPr/>
        </p:nvSpPr>
        <p:spPr>
          <a:xfrm>
            <a:off x="4613241" y="2669236"/>
            <a:ext cx="44177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Клёст обыкновенный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8549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4" grpId="0" animBg="1"/>
      <p:bldP spid="3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Canis\Desktop\птицы\маша\masha-i-medved-kogda-vse-doma-32-seriya.html1-600x337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0008" y="4304048"/>
            <a:ext cx="1512167" cy="2725352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ая прямоугольная выноска 2"/>
          <p:cNvSpPr/>
          <p:nvPr/>
        </p:nvSpPr>
        <p:spPr>
          <a:xfrm flipH="1">
            <a:off x="906094" y="116632"/>
            <a:ext cx="5760640" cy="3312368"/>
          </a:xfrm>
          <a:prstGeom prst="wedgeRoundRectCallout">
            <a:avLst>
              <a:gd name="adj1" fmla="val 31764"/>
              <a:gd name="adj2" fmla="val 64709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Хоть я не молоток </a:t>
            </a:r>
            <a:r>
              <a:rPr lang="ru-RU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–</a:t>
            </a:r>
          </a:p>
          <a:p>
            <a:r>
              <a:rPr lang="ru-RU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По </a:t>
            </a:r>
            <a:r>
              <a:rPr lang="ru-RU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дереву стучу</a:t>
            </a:r>
            <a:r>
              <a:rPr lang="ru-RU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:</a:t>
            </a:r>
          </a:p>
          <a:p>
            <a:r>
              <a:rPr lang="ru-RU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В</a:t>
            </a:r>
            <a:r>
              <a:rPr lang="ru-RU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ru-RU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нем каждый уголок </a:t>
            </a:r>
            <a:endParaRPr lang="ru-RU" sz="3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</a:endParaRPr>
          </a:p>
          <a:p>
            <a:r>
              <a:rPr lang="ru-RU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Обследовать </a:t>
            </a:r>
            <a:r>
              <a:rPr lang="ru-RU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хочу.</a:t>
            </a:r>
          </a:p>
          <a:p>
            <a:r>
              <a:rPr lang="ru-RU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Хожу я в шапке </a:t>
            </a:r>
            <a:r>
              <a:rPr lang="ru-RU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красной</a:t>
            </a:r>
          </a:p>
          <a:p>
            <a:r>
              <a:rPr lang="ru-RU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И </a:t>
            </a:r>
            <a:r>
              <a:rPr lang="ru-RU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акробат прекрасный</a:t>
            </a:r>
          </a:p>
        </p:txBody>
      </p:sp>
      <p:pic>
        <p:nvPicPr>
          <p:cNvPr id="1027" name="Picture 3" descr="C:\Users\Canis\Desktop\птицы\rfhnbyrb\131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11889" y="231784"/>
            <a:ext cx="3384376" cy="414541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9" name="TextBox 8"/>
          <p:cNvSpPr txBox="1"/>
          <p:nvPr/>
        </p:nvSpPr>
        <p:spPr>
          <a:xfrm>
            <a:off x="648085" y="3423091"/>
            <a:ext cx="29481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effectLst>
                  <a:glow rad="1397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Белоспинный </a:t>
            </a:r>
            <a:r>
              <a:rPr lang="ru-RU" sz="2800" dirty="0">
                <a:effectLst>
                  <a:glow rad="1397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дятел</a:t>
            </a:r>
          </a:p>
        </p:txBody>
      </p:sp>
      <p:pic>
        <p:nvPicPr>
          <p:cNvPr id="10" name="Picture 2" descr="C:\Users\Canis\Desktop\птицы\rfhnbyrb\PicoidesMinorBack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051035" y="397374"/>
            <a:ext cx="2926849" cy="473261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8" name="Picture 4" descr="C:\Users\Canis\Desktop\птицы\rfhnbyrb\37951.jp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393950" y="404209"/>
            <a:ext cx="2756279" cy="491102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1" name="TextBox 10"/>
          <p:cNvSpPr txBox="1"/>
          <p:nvPr/>
        </p:nvSpPr>
        <p:spPr>
          <a:xfrm>
            <a:off x="6300192" y="3914275"/>
            <a:ext cx="29481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effectLst>
                  <a:glow rad="1397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Пёстрый дятел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416565" y="3868108"/>
            <a:ext cx="29481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effectLst>
                  <a:glow rad="1397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Седой дятел</a:t>
            </a:r>
            <a:endParaRPr lang="ru-RU" sz="2800" dirty="0">
              <a:effectLst>
                <a:glow rad="139700">
                  <a:schemeClr val="bg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</a:endParaRPr>
          </a:p>
        </p:txBody>
      </p:sp>
      <p:sp>
        <p:nvSpPr>
          <p:cNvPr id="12" name="Скругленная прямоугольная выноска 11"/>
          <p:cNvSpPr/>
          <p:nvPr/>
        </p:nvSpPr>
        <p:spPr>
          <a:xfrm flipH="1">
            <a:off x="2915816" y="4834898"/>
            <a:ext cx="5652107" cy="1991938"/>
          </a:xfrm>
          <a:prstGeom prst="wedgeRoundRectCallout">
            <a:avLst>
              <a:gd name="adj1" fmla="val 64307"/>
              <a:gd name="adj2" fmla="val 11282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Ребята, почему дятла называют «лесной доктор»</a:t>
            </a:r>
            <a:endParaRPr lang="ru-RU" sz="3200" dirty="0">
              <a:solidFill>
                <a:schemeClr val="tx1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520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9" grpId="0"/>
      <p:bldP spid="11" grpId="0"/>
      <p:bldP spid="8" grpId="0"/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Canis\Desktop\птицы\маша\007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3954009"/>
            <a:ext cx="2265457" cy="2924944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ая прямоугольная выноска 2"/>
          <p:cNvSpPr/>
          <p:nvPr/>
        </p:nvSpPr>
        <p:spPr>
          <a:xfrm flipH="1">
            <a:off x="323528" y="318008"/>
            <a:ext cx="6408712" cy="2678943"/>
          </a:xfrm>
          <a:prstGeom prst="wedgeRoundRectCallout">
            <a:avLst>
              <a:gd name="adj1" fmla="val 33724"/>
              <a:gd name="adj2" fmla="val 84120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Послушайте, кто это кричит?</a:t>
            </a:r>
          </a:p>
          <a:p>
            <a:r>
              <a:rPr lang="ru-RU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Разгадайте ребус и узнаете как называется эта птица</a:t>
            </a:r>
            <a:endParaRPr lang="ru-RU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</a:endParaRPr>
          </a:p>
        </p:txBody>
      </p:sp>
      <p:pic>
        <p:nvPicPr>
          <p:cNvPr id="2051" name="Picture 3" descr="C:\Users\Canis\Desktop\Без имени-1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22499" y="3933056"/>
            <a:ext cx="6223631" cy="2924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ая прямоугольная выноска 4"/>
          <p:cNvSpPr/>
          <p:nvPr/>
        </p:nvSpPr>
        <p:spPr>
          <a:xfrm flipH="1">
            <a:off x="323528" y="1446312"/>
            <a:ext cx="3456384" cy="1440160"/>
          </a:xfrm>
          <a:prstGeom prst="wedgeRoundRectCallout">
            <a:avLst>
              <a:gd name="adj1" fmla="val 54614"/>
              <a:gd name="adj2" fmla="val 104737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Это </a:t>
            </a:r>
            <a:r>
              <a:rPr lang="ru-RU" sz="3200" dirty="0" smtClean="0">
                <a:solidFill>
                  <a:schemeClr val="tx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кедровка</a:t>
            </a:r>
            <a:endParaRPr lang="ru-RU" sz="3200" dirty="0">
              <a:solidFill>
                <a:schemeClr val="tx1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</a:endParaRPr>
          </a:p>
        </p:txBody>
      </p:sp>
      <p:pic>
        <p:nvPicPr>
          <p:cNvPr id="2052" name="Picture 4" descr="C:\Users\Canis\Desktop\птицы\rfhnbyrb\Orzechówka,_orzechówka_zwyczajna_(Nucifraga_caryocatactes)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3927" y="188640"/>
            <a:ext cx="5022203" cy="410965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" name="Golosa-ptic-Kedrovka (mp3cut.u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555776" y="83671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103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348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animBg="1"/>
      <p:bldP spid="3" grpId="1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ая прямоугольная выноска 3"/>
          <p:cNvSpPr/>
          <p:nvPr/>
        </p:nvSpPr>
        <p:spPr>
          <a:xfrm flipH="1">
            <a:off x="107504" y="116632"/>
            <a:ext cx="4176464" cy="3168352"/>
          </a:xfrm>
          <a:prstGeom prst="wedgeRoundRectCallout">
            <a:avLst>
              <a:gd name="adj1" fmla="val -31141"/>
              <a:gd name="adj2" fmla="val 78492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Здравствуйте ребята!</a:t>
            </a:r>
          </a:p>
          <a:p>
            <a:pPr algn="ctr"/>
            <a:r>
              <a:rPr lang="ru-RU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Медведь загадал мне сегодня одну загадку и я хочу загадать её вам</a:t>
            </a:r>
            <a:endParaRPr lang="ru-RU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7060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38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Canis\Desktop\птицы\маша\masha_bear25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50276" y="2996952"/>
            <a:ext cx="1566463" cy="3861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ая прямоугольная выноска 2"/>
          <p:cNvSpPr/>
          <p:nvPr/>
        </p:nvSpPr>
        <p:spPr>
          <a:xfrm flipH="1">
            <a:off x="504449" y="188640"/>
            <a:ext cx="8194746" cy="1944216"/>
          </a:xfrm>
          <a:prstGeom prst="wedgeRoundRectCallout">
            <a:avLst>
              <a:gd name="adj1" fmla="val -37889"/>
              <a:gd name="adj2" fmla="val 100967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Ребята, а какую из наших зимующих птичек можно смело назвать «российской колибри»?</a:t>
            </a:r>
            <a:endParaRPr lang="ru-RU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</a:endParaRPr>
          </a:p>
        </p:txBody>
      </p:sp>
      <p:pic>
        <p:nvPicPr>
          <p:cNvPr id="3074" name="Picture 2" descr="C:\Users\Canis\Desktop\птицы\rfhnbyrb\zheltogolovyi_korolek04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04448" y="1700808"/>
            <a:ext cx="6070371" cy="492039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Скругленная прямоугольная выноска 4"/>
          <p:cNvSpPr/>
          <p:nvPr/>
        </p:nvSpPr>
        <p:spPr>
          <a:xfrm flipH="1">
            <a:off x="116596" y="188640"/>
            <a:ext cx="8352928" cy="1440160"/>
          </a:xfrm>
          <a:prstGeom prst="wedgeRoundRectCallout">
            <a:avLst>
              <a:gd name="adj1" fmla="val -54766"/>
              <a:gd name="adj2" fmla="val 54512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Это </a:t>
            </a:r>
            <a:r>
              <a:rPr lang="ru-RU" sz="3200" dirty="0" smtClean="0">
                <a:solidFill>
                  <a:schemeClr val="tx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желтоголовый королёк. </a:t>
            </a:r>
            <a:r>
              <a:rPr lang="ru-RU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Одна из самых маленьких птичек в России. </a:t>
            </a:r>
          </a:p>
        </p:txBody>
      </p:sp>
    </p:spTree>
    <p:extLst>
      <p:ext uri="{BB962C8B-B14F-4D97-AF65-F5344CB8AC3E}">
        <p14:creationId xmlns:p14="http://schemas.microsoft.com/office/powerpoint/2010/main" val="3498440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69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Canis\Desktop\птицы\маша\masha_bear18.pn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21379781">
            <a:off x="-73130" y="3565793"/>
            <a:ext cx="2133731" cy="3423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ая прямоугольная выноска 2"/>
          <p:cNvSpPr/>
          <p:nvPr/>
        </p:nvSpPr>
        <p:spPr>
          <a:xfrm flipH="1">
            <a:off x="323528" y="318009"/>
            <a:ext cx="6408712" cy="2390912"/>
          </a:xfrm>
          <a:prstGeom prst="wedgeRoundRectCallout">
            <a:avLst>
              <a:gd name="adj1" fmla="val 33724"/>
              <a:gd name="adj2" fmla="val 84120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Разгадайте ребус и узнаете бормотание какой птицы можно услышать в зимнем лесу</a:t>
            </a:r>
            <a:endParaRPr lang="ru-RU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</a:endParaRPr>
          </a:p>
        </p:txBody>
      </p:sp>
      <p:pic>
        <p:nvPicPr>
          <p:cNvPr id="4" name="Рисунок 3" descr="C:\Users\Canis\Desktop\игра Тайны зимнего леса\кроссворд\часть 1.jpg"/>
          <p:cNvPicPr/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65853" y="3799143"/>
            <a:ext cx="5472608" cy="2957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 descr="C:\Users\Canis\Desktop\птицы\rfhnbyrb\1290880840_1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65853" y="172126"/>
            <a:ext cx="5468445" cy="386883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Скругленная прямоугольная выноска 4"/>
          <p:cNvSpPr/>
          <p:nvPr/>
        </p:nvSpPr>
        <p:spPr>
          <a:xfrm flipH="1">
            <a:off x="0" y="2204864"/>
            <a:ext cx="3779912" cy="1440160"/>
          </a:xfrm>
          <a:prstGeom prst="wedgeRoundRectCallout">
            <a:avLst>
              <a:gd name="adj1" fmla="val 24657"/>
              <a:gd name="adj2" fmla="val 63989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Это </a:t>
            </a:r>
            <a:r>
              <a:rPr lang="ru-RU" sz="3200" dirty="0" smtClean="0">
                <a:solidFill>
                  <a:schemeClr val="tx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тетерев</a:t>
            </a:r>
            <a:endParaRPr lang="ru-RU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2592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Canis\Desktop\птицы\маша\1384096116_masha_and_bear_ice_style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60232" y="2636912"/>
            <a:ext cx="3005970" cy="4576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ая прямоугольная выноска 2"/>
          <p:cNvSpPr/>
          <p:nvPr/>
        </p:nvSpPr>
        <p:spPr>
          <a:xfrm flipH="1">
            <a:off x="683568" y="4925205"/>
            <a:ext cx="5832648" cy="1898121"/>
          </a:xfrm>
          <a:prstGeom prst="wedgeRoundRectCallout">
            <a:avLst>
              <a:gd name="adj1" fmla="val -66179"/>
              <a:gd name="adj2" fmla="val -36323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Эта птица занесена в Красную книгу.</a:t>
            </a:r>
          </a:p>
          <a:p>
            <a:r>
              <a:rPr lang="ru-RU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Кто она?</a:t>
            </a:r>
            <a:endParaRPr lang="ru-RU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</a:endParaRPr>
          </a:p>
        </p:txBody>
      </p:sp>
      <p:sp>
        <p:nvSpPr>
          <p:cNvPr id="4" name="Скругленная прямоугольная выноска 3"/>
          <p:cNvSpPr/>
          <p:nvPr/>
        </p:nvSpPr>
        <p:spPr>
          <a:xfrm flipH="1">
            <a:off x="3585064" y="3645024"/>
            <a:ext cx="3779912" cy="1008112"/>
          </a:xfrm>
          <a:prstGeom prst="wedgeRoundRectCallout">
            <a:avLst>
              <a:gd name="adj1" fmla="val -38529"/>
              <a:gd name="adj2" fmla="val 68727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Это </a:t>
            </a:r>
            <a:r>
              <a:rPr lang="ru-RU" sz="3200" dirty="0" smtClean="0">
                <a:solidFill>
                  <a:schemeClr val="tx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дикуша</a:t>
            </a:r>
            <a:endParaRPr lang="ru-RU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</a:endParaRPr>
          </a:p>
        </p:txBody>
      </p:sp>
      <p:pic>
        <p:nvPicPr>
          <p:cNvPr id="5122" name="Picture 2" descr="C:\Users\Canis\Desktop\птицы\rfhnbyrb\1380673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663788" y="191641"/>
            <a:ext cx="4824536" cy="329968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123" name="Picture 3" descr="C:\Users\Canis\Desktop\птицы\rfhnbyrb\dikusha_3-675x899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2276872"/>
            <a:ext cx="3241706" cy="431747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TextBox 4"/>
          <p:cNvSpPr txBox="1"/>
          <p:nvPr/>
        </p:nvSpPr>
        <p:spPr>
          <a:xfrm>
            <a:off x="5796136" y="2636912"/>
            <a:ext cx="2880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effectLst>
                  <a:glow rad="1397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Самка </a:t>
            </a:r>
            <a:endParaRPr lang="ru-RU" sz="3200" b="1" dirty="0">
              <a:effectLst>
                <a:glow rad="139700">
                  <a:schemeClr val="bg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0205" y="2366850"/>
            <a:ext cx="2880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effectLst>
                  <a:glow rad="1397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Самец</a:t>
            </a:r>
            <a:endParaRPr lang="ru-RU" sz="3200" b="1" dirty="0">
              <a:effectLst>
                <a:glow rad="139700">
                  <a:schemeClr val="bg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691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5" grpId="0"/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62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9" name="Picture 15" descr="C:\Users\Canis\Desktop\птицы\маша\0_63c77_4831ac43_orig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863825"/>
            <a:ext cx="1878348" cy="3002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8" name="Picture 14" descr="C:\Users\Canis\Desktop\птицы\rfhnbyrb\0_88b17_39a25acc_M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88226" y="1807606"/>
            <a:ext cx="2331846" cy="2989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C:\Users\Canis\Desktop\птицы\rfhnbyrb\0_795e9_e3062b22_L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1680" y="5445224"/>
            <a:ext cx="1524000" cy="138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Canis\Desktop\птицы\rfhnbyrb\ng1.pn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713871" y="630495"/>
            <a:ext cx="2958390" cy="6135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 descr="C:\Users\Canis\Desktop\птицы\rfhnbyrb\108719214_zima.png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3"/>
          <a:stretch/>
        </p:blipFill>
        <p:spPr bwMode="auto">
          <a:xfrm>
            <a:off x="5198693" y="6261860"/>
            <a:ext cx="3875360" cy="687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 descr="C:\Users\Canis\Desktop\птицы\rfhnbyrb\108719214_zima.png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044246" y="2327492"/>
            <a:ext cx="1198228" cy="1370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 descr="C:\Users\Canis\Desktop\птицы\rfhnbyrb\108719214_zima.png"/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975188" y="-28476"/>
            <a:ext cx="126606" cy="2355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3" descr="C:\Users\Canis\Desktop\птицы\rfhnbyrb\108719214_zima.png"/>
          <p:cNvPicPr>
            <a:picLocks noChangeAspect="1" noChangeArrowheads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865034" y="-28476"/>
            <a:ext cx="2236760" cy="1280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0" descr="C:\Users\Canis\Desktop\птицы\rfhnbyrb\94561763_6q.png"/>
          <p:cNvPicPr>
            <a:picLocks noChangeAspect="1" noChangeArrowheads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556277" y="4673645"/>
            <a:ext cx="1896043" cy="1707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5" descr="C:\Users\Canis\Desktop\птицы\rfhnbyrb\ng1.pn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740194" y="643209"/>
            <a:ext cx="2958390" cy="6135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5" descr="C:\Users\Canis\Desktop\птицы\rfhnbyrb\ng1.png"/>
          <p:cNvPicPr>
            <a:picLocks noChangeAspect="1" noChangeArrowheads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185782" y="3356992"/>
            <a:ext cx="4486479" cy="3408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5" descr="C:\Users\Canis\Desktop\птицы\rfhnbyrb\ng1.png"/>
          <p:cNvPicPr>
            <a:picLocks noChangeAspect="1" noChangeArrowheads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362177" y="2327492"/>
            <a:ext cx="1830889" cy="1536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3" name="Picture 9" descr="C:\Users\Canis\Desktop\птицы\rfhnbyrb\153337_html_m7fc7d418.png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17095" flipH="1">
            <a:off x="783977" y="138766"/>
            <a:ext cx="2323247" cy="1557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5" name="Picture 11" descr="C:\Users\Canis\Desktop\птицы\rfhnbyrb\svir11.png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0704" y="600971"/>
            <a:ext cx="2597720" cy="2083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C:\Users\Canis\Desktop\птицы\rfhnbyrb\popolsen22.png"/>
          <p:cNvPicPr>
            <a:picLocks noChangeAspect="1" noChangeArrowheads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7035501">
            <a:off x="7921204" y="3786494"/>
            <a:ext cx="1526131" cy="1235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C:\Users\Canis\Desktop\птицы\rfhnbyrb\0_70b38_ba3f7957_L.png"/>
          <p:cNvPicPr>
            <a:picLocks noChangeAspect="1" noChangeArrowheads="1"/>
          </p:cNvPicPr>
          <p:nvPr/>
        </p:nvPicPr>
        <p:blipFill rotWithShape="1"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716666" y="1784287"/>
            <a:ext cx="1211767" cy="1150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7" name="Picture 13" descr="C:\Users\Canis\Desktop\птицы\rfhnbyrb\2936619.png"/>
          <p:cNvPicPr>
            <a:picLocks noChangeAspect="1" noChangeArrowheads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7463496" y="3667844"/>
            <a:ext cx="1039836" cy="2258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Canis\Desktop\птицы\rfhnbyrb\108719214_zima.png"/>
          <p:cNvPicPr>
            <a:picLocks noChangeAspect="1" noChangeArrowheads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"/>
          <a:stretch/>
        </p:blipFill>
        <p:spPr bwMode="auto">
          <a:xfrm>
            <a:off x="7862286" y="3698172"/>
            <a:ext cx="920528" cy="3131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3" descr="C:\Users\Canis\Desktop\птицы\rfhnbyrb\108719214_zima.png"/>
          <p:cNvPicPr>
            <a:picLocks noChangeAspect="1" noChangeArrowheads="1"/>
          </p:cNvPicPr>
          <p:nvPr/>
        </p:nvPicPr>
        <p:blipFill rotWithShape="1"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136373" y="-28475"/>
            <a:ext cx="1331796" cy="2931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3" descr="C:\Users\Canis\Desktop\птицы\rfhnbyrb\108719214_zima.png"/>
          <p:cNvPicPr>
            <a:picLocks noChangeAspect="1" noChangeArrowheads="1"/>
          </p:cNvPicPr>
          <p:nvPr/>
        </p:nvPicPr>
        <p:blipFill rotWithShape="1"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416062" y="2902958"/>
            <a:ext cx="3622429" cy="656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3" descr="C:\Users\Canis\Desktop\птицы\rfhnbyrb\108719214_zima.png"/>
          <p:cNvPicPr>
            <a:picLocks noChangeAspect="1" noChangeArrowheads="1"/>
          </p:cNvPicPr>
          <p:nvPr/>
        </p:nvPicPr>
        <p:blipFill rotWithShape="1"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025737" y="-28476"/>
            <a:ext cx="5441819" cy="886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3" descr="C:\Users\Canis\Desktop\птицы\rfhnbyrb\108719214_zima.png"/>
          <p:cNvPicPr>
            <a:picLocks noChangeAspect="1" noChangeArrowheads="1"/>
          </p:cNvPicPr>
          <p:nvPr/>
        </p:nvPicPr>
        <p:blipFill rotWithShape="1">
          <a:blip r:embed="rId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025738" y="1354460"/>
            <a:ext cx="4252682" cy="1738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C:\Users\Canis\Desktop\птицы\rfhnbyrb\0_8b5e8_ad795f22_L.png"/>
          <p:cNvPicPr>
            <a:picLocks noChangeAspect="1" noChangeArrowheads="1"/>
          </p:cNvPicPr>
          <p:nvPr/>
        </p:nvPicPr>
        <p:blipFill rotWithShape="1">
          <a:blip r:embed="rId2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4025738" cy="1002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Canis\Desktop\птицы\rfhnbyrb\0_8b5e8_ad795f22_L.png"/>
          <p:cNvPicPr>
            <a:picLocks noChangeAspect="1" noChangeArrowheads="1"/>
          </p:cNvPicPr>
          <p:nvPr/>
        </p:nvPicPr>
        <p:blipFill rotWithShape="1">
          <a:blip r:embed="rId2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" y="0"/>
            <a:ext cx="2185782" cy="1752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0" name="Picture 16" descr="C:\Users\Canis\Desktop\птицы\rfhnbyrb\108719214_zima.png"/>
          <p:cNvPicPr>
            <a:picLocks noChangeAspect="1" noChangeArrowheads="1"/>
          </p:cNvPicPr>
          <p:nvPr/>
        </p:nvPicPr>
        <p:blipFill rotWithShape="1">
          <a:blip r:embed="rId2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802271" y="3559671"/>
            <a:ext cx="2527740" cy="435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Скругленная прямоугольная выноска 15"/>
          <p:cNvSpPr/>
          <p:nvPr/>
        </p:nvSpPr>
        <p:spPr>
          <a:xfrm flipH="1">
            <a:off x="2552687" y="1972689"/>
            <a:ext cx="5430727" cy="2241332"/>
          </a:xfrm>
          <a:prstGeom prst="wedgeRoundRectCallout">
            <a:avLst>
              <a:gd name="adj1" fmla="val 35714"/>
              <a:gd name="adj2" fmla="val 66402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Птички спрятались от меня, помогите найти их и назовите</a:t>
            </a:r>
            <a:endParaRPr lang="ru-RU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8528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1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4.44033E-7 L -0.22517 -0.46809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67" y="-234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61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92229E-6 L -0.21094 -0.05505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56" y="-27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8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61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3506E-6 L -0.34931 -0.11517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465" y="-5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1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70213E-6 L -0.44861 0.33372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431" y="166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5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61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4.38483E-6 L -0.55989 -0.47757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003" y="-238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6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61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3.27475E-6 L -0.29983 0.48104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00" y="240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1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61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1.25809E-6 L 0.1849 0.74376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36" y="371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3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2.89547E-6 L 0.08803 0.11379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92" y="56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67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Picture 2" descr="C:\Users\Canis\Desktop\птицы\rfhnbyrb\zheltogolovyi_korolek04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4588" y="4409037"/>
            <a:ext cx="2957176" cy="239696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9" name="Picture 2" descr="C:\Users\Canis\Desktop\птицы\rfhnbyrb\126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1467" y="2323848"/>
            <a:ext cx="3575584" cy="233233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58" name="Picture 3" descr="C:\Users\Canis\Desktop\птицы\фоны\0_84c72_e4824f68_L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299"/>
          <a:stretch/>
        </p:blipFill>
        <p:spPr bwMode="auto">
          <a:xfrm>
            <a:off x="71467" y="53445"/>
            <a:ext cx="2688109" cy="22389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55" name="Picture 4" descr="C:\Users\Canis\Desktop\птицы\rfhnbyrb\800px-Tree_Sparrow_August_2007_Osaka_Japan.jp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840206" y="694246"/>
            <a:ext cx="2278214" cy="167907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7" name="Picture 4" descr="C:\Users\Canis\Desktop\птицы\rfhnbyrb\Orzechówka,_orzechówka_zwyczajna_(Nucifraga_caryocatactes)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06602" y="2523410"/>
            <a:ext cx="2432142" cy="19902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0" name="Picture 2" descr="C:\Users\Canis\Desktop\птицы\rfhnbyrb\corvus-corone_01_2.jpg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531218" y="4656182"/>
            <a:ext cx="3607526" cy="212477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grpSp>
        <p:nvGrpSpPr>
          <p:cNvPr id="54" name="Группа 53"/>
          <p:cNvGrpSpPr/>
          <p:nvPr/>
        </p:nvGrpSpPr>
        <p:grpSpPr>
          <a:xfrm>
            <a:off x="1835696" y="191316"/>
            <a:ext cx="5543283" cy="6552728"/>
            <a:chOff x="1187624" y="-139462"/>
            <a:chExt cx="3888432" cy="5213076"/>
          </a:xfrm>
        </p:grpSpPr>
        <p:sp>
          <p:nvSpPr>
            <p:cNvPr id="2" name="TextBox 1"/>
            <p:cNvSpPr txBox="1"/>
            <p:nvPr/>
          </p:nvSpPr>
          <p:spPr>
            <a:xfrm>
              <a:off x="3347864" y="260648"/>
              <a:ext cx="432048" cy="40011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ru-RU" sz="2000" b="1" dirty="0" smtClean="0">
                  <a:latin typeface="Segoe Print" pitchFamily="2" charset="0"/>
                </a:rPr>
                <a:t>П</a:t>
              </a:r>
              <a:endParaRPr lang="ru-RU" sz="2000" b="1" dirty="0">
                <a:latin typeface="Segoe Print" pitchFamily="2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347864" y="652626"/>
              <a:ext cx="432048" cy="40011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ru-RU" sz="2000" b="1" dirty="0" smtClean="0">
                  <a:latin typeface="Segoe Print" pitchFamily="2" charset="0"/>
                </a:rPr>
                <a:t>О</a:t>
              </a:r>
              <a:endParaRPr lang="ru-RU" sz="2000" b="1" dirty="0">
                <a:latin typeface="Segoe Print" pitchFamily="2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347864" y="1044136"/>
              <a:ext cx="432048" cy="40011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ru-RU" sz="2000" b="1" dirty="0" smtClean="0">
                  <a:latin typeface="Segoe Print" pitchFamily="2" charset="0"/>
                </a:rPr>
                <a:t>П</a:t>
              </a:r>
              <a:endParaRPr lang="ru-RU" sz="2000" b="1" dirty="0">
                <a:latin typeface="Segoe Print" pitchFamily="2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347864" y="2657382"/>
              <a:ext cx="432048" cy="40011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ru-RU" sz="2000" b="1" dirty="0" smtClean="0">
                  <a:latin typeface="Segoe Print" pitchFamily="2" charset="0"/>
                </a:rPr>
                <a:t>Е</a:t>
              </a:r>
              <a:endParaRPr lang="ru-RU" sz="2000" b="1" dirty="0">
                <a:latin typeface="Segoe Print" pitchFamily="2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347864" y="2257272"/>
              <a:ext cx="432048" cy="40011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ru-RU" sz="2000" b="1" dirty="0" smtClean="0">
                  <a:latin typeface="Segoe Print" pitchFamily="2" charset="0"/>
                </a:rPr>
                <a:t>З</a:t>
              </a:r>
              <a:endParaRPr lang="ru-RU" sz="2000" b="1" dirty="0">
                <a:latin typeface="Segoe Print" pitchFamily="2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347864" y="1857162"/>
              <a:ext cx="432048" cy="40011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ru-RU" sz="2000" b="1" dirty="0" smtClean="0">
                  <a:latin typeface="Segoe Print" pitchFamily="2" charset="0"/>
                </a:rPr>
                <a:t>Л</a:t>
              </a:r>
              <a:endParaRPr lang="ru-RU" sz="2000" b="1" dirty="0">
                <a:latin typeface="Segoe Print" pitchFamily="2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347864" y="3457602"/>
              <a:ext cx="432048" cy="40011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ru-RU" sz="2000" b="1" dirty="0" smtClean="0">
                  <a:latin typeface="Segoe Print" pitchFamily="2" charset="0"/>
                </a:rPr>
                <a:t>Ь</a:t>
              </a:r>
              <a:endParaRPr lang="ru-RU" sz="2000" b="1" dirty="0">
                <a:latin typeface="Segoe Print" pitchFamily="2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347864" y="3057492"/>
              <a:ext cx="432048" cy="40011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ru-RU" sz="2000" b="1" dirty="0" smtClean="0">
                  <a:latin typeface="Segoe Print" pitchFamily="2" charset="0"/>
                </a:rPr>
                <a:t>Н</a:t>
              </a:r>
              <a:endParaRPr lang="ru-RU" sz="2000" b="1" dirty="0">
                <a:latin typeface="Segoe Print" pitchFamily="2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211960" y="652626"/>
              <a:ext cx="432048" cy="40011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ru-RU" sz="2000" b="1" dirty="0" smtClean="0">
                  <a:latin typeface="Segoe Print" pitchFamily="2" charset="0"/>
                </a:rPr>
                <a:t>К</a:t>
              </a:r>
              <a:endParaRPr lang="ru-RU" sz="2000" b="1" dirty="0">
                <a:latin typeface="Segoe Print" pitchFamily="2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644008" y="652626"/>
              <a:ext cx="432048" cy="40011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ru-RU" sz="2000" b="1" dirty="0" smtClean="0">
                  <a:latin typeface="Segoe Print" pitchFamily="2" charset="0"/>
                </a:rPr>
                <a:t>А</a:t>
              </a:r>
              <a:endParaRPr lang="ru-RU" sz="2000" b="1" dirty="0">
                <a:latin typeface="Segoe Print" pitchFamily="2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483768" y="652626"/>
              <a:ext cx="432048" cy="40011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ru-RU" sz="2000" b="1" dirty="0" smtClean="0">
                  <a:latin typeface="Segoe Print" pitchFamily="2" charset="0"/>
                </a:rPr>
                <a:t>Д</a:t>
              </a:r>
              <a:endParaRPr lang="ru-RU" sz="2000" b="1" dirty="0">
                <a:latin typeface="Segoe Print" pitchFamily="2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779912" y="1444714"/>
              <a:ext cx="432048" cy="40011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ru-RU" sz="2000" b="1" dirty="0" smtClean="0">
                  <a:latin typeface="Segoe Print" pitchFamily="2" charset="0"/>
                </a:rPr>
                <a:t>Л</a:t>
              </a:r>
              <a:endParaRPr lang="ru-RU" sz="2000" b="1" dirty="0">
                <a:latin typeface="Segoe Print" pitchFamily="2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915816" y="652626"/>
              <a:ext cx="432048" cy="40011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ru-RU" sz="2000" b="1" dirty="0" smtClean="0">
                  <a:latin typeface="Segoe Print" pitchFamily="2" charset="0"/>
                </a:rPr>
                <a:t>Р</a:t>
              </a:r>
              <a:endParaRPr lang="ru-RU" sz="2000" b="1" dirty="0">
                <a:latin typeface="Segoe Print" pitchFamily="2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779912" y="653386"/>
              <a:ext cx="432048" cy="40011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ru-RU" sz="2000" b="1" dirty="0" smtClean="0">
                  <a:latin typeface="Segoe Print" pitchFamily="2" charset="0"/>
                </a:rPr>
                <a:t>В</a:t>
              </a:r>
              <a:endParaRPr lang="ru-RU" sz="2000" b="1" dirty="0">
                <a:latin typeface="Segoe Print" pitchFamily="2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347864" y="1444714"/>
              <a:ext cx="432048" cy="40011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ru-RU" sz="2000" b="1" dirty="0" smtClean="0">
                  <a:latin typeface="Segoe Print" pitchFamily="2" charset="0"/>
                </a:rPr>
                <a:t>О</a:t>
              </a:r>
              <a:endParaRPr lang="ru-RU" sz="2000" b="1" dirty="0">
                <a:latin typeface="Segoe Print" pitchFamily="2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619672" y="652626"/>
              <a:ext cx="432048" cy="40011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ru-RU" sz="2000" b="1" dirty="0" smtClean="0">
                  <a:latin typeface="Segoe Print" pitchFamily="2" charset="0"/>
                </a:rPr>
                <a:t>К</a:t>
              </a:r>
              <a:endParaRPr lang="ru-RU" sz="2000" b="1" dirty="0">
                <a:latin typeface="Segoe Print" pitchFamily="2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051720" y="652626"/>
              <a:ext cx="432048" cy="40011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ru-RU" sz="2000" b="1" dirty="0" smtClean="0">
                  <a:latin typeface="Segoe Print" pitchFamily="2" charset="0"/>
                </a:rPr>
                <a:t>Е</a:t>
              </a:r>
              <a:endParaRPr lang="ru-RU" sz="2000" b="1" dirty="0">
                <a:latin typeface="Segoe Print" pitchFamily="2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052171" y="1441684"/>
              <a:ext cx="432048" cy="40011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ru-RU" sz="2000" b="1" dirty="0" smtClean="0">
                  <a:latin typeface="Segoe Print" pitchFamily="2" charset="0"/>
                </a:rPr>
                <a:t>К</a:t>
              </a:r>
              <a:endParaRPr lang="ru-RU" sz="2000" b="1" dirty="0">
                <a:latin typeface="Segoe Print" pitchFamily="2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644008" y="1441684"/>
              <a:ext cx="432048" cy="40011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ru-RU" sz="2000" b="1" dirty="0" smtClean="0">
                  <a:latin typeface="Segoe Print" pitchFamily="2" charset="0"/>
                </a:rPr>
                <a:t>К</a:t>
              </a:r>
              <a:endParaRPr lang="ru-RU" sz="2000" b="1" dirty="0">
                <a:latin typeface="Segoe Print" pitchFamily="2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916267" y="1441684"/>
              <a:ext cx="432048" cy="40011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ru-RU" sz="2000" b="1" dirty="0" smtClean="0">
                  <a:latin typeface="Segoe Print" pitchFamily="2" charset="0"/>
                </a:rPr>
                <a:t>Р</a:t>
              </a:r>
              <a:endParaRPr lang="ru-RU" sz="2000" b="1" dirty="0">
                <a:latin typeface="Segoe Print" pitchFamily="2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484219" y="1444714"/>
              <a:ext cx="432048" cy="40011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ru-RU" sz="2000" b="1" dirty="0" smtClean="0">
                  <a:latin typeface="Segoe Print" pitchFamily="2" charset="0"/>
                </a:rPr>
                <a:t>О</a:t>
              </a:r>
              <a:endParaRPr lang="ru-RU" sz="2000" b="1" dirty="0">
                <a:latin typeface="Segoe Print" pitchFamily="2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211960" y="1441684"/>
              <a:ext cx="432048" cy="40011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ru-RU" sz="2000" b="1" dirty="0" smtClean="0">
                  <a:latin typeface="Segoe Print" pitchFamily="2" charset="0"/>
                </a:rPr>
                <a:t>Ё</a:t>
              </a:r>
              <a:endParaRPr lang="ru-RU" sz="2000" b="1" dirty="0">
                <a:latin typeface="Segoe Print" pitchFamily="2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210627" y="1053496"/>
              <a:ext cx="432048" cy="40011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ru-RU" sz="2000" b="1" dirty="0" smtClean="0">
                  <a:latin typeface="Segoe Print" pitchFamily="2" charset="0"/>
                </a:rPr>
                <a:t>Л</a:t>
              </a:r>
              <a:endParaRPr lang="ru-RU" sz="2000" b="1" dirty="0">
                <a:latin typeface="Segoe Print" pitchFamily="2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210627" y="1852916"/>
              <a:ext cx="432048" cy="40011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ru-RU" sz="2000" b="1" dirty="0" smtClean="0">
                  <a:latin typeface="Segoe Print" pitchFamily="2" charset="0"/>
                </a:rPr>
                <a:t>С</a:t>
              </a:r>
              <a:endParaRPr lang="ru-RU" sz="2000" b="1" dirty="0">
                <a:latin typeface="Segoe Print" pitchFamily="2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211960" y="2253026"/>
              <a:ext cx="432048" cy="40011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ru-RU" sz="2000" b="1" dirty="0" smtClean="0">
                  <a:latin typeface="Segoe Print" pitchFamily="2" charset="0"/>
                </a:rPr>
                <a:t>Т</a:t>
              </a:r>
              <a:endParaRPr lang="ru-RU" sz="2000" b="1" dirty="0">
                <a:latin typeface="Segoe Print" pitchFamily="2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619672" y="3053388"/>
              <a:ext cx="432048" cy="40011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ru-RU" sz="2000" b="1" dirty="0" smtClean="0">
                  <a:latin typeface="Segoe Print" pitchFamily="2" charset="0"/>
                </a:rPr>
                <a:t>В</a:t>
              </a:r>
              <a:endParaRPr lang="ru-RU" sz="2000" b="1" dirty="0">
                <a:latin typeface="Segoe Print" pitchFamily="2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057161" y="3053388"/>
              <a:ext cx="432048" cy="40011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ru-RU" sz="2000" b="1" dirty="0" smtClean="0">
                  <a:latin typeface="Segoe Print" pitchFamily="2" charset="0"/>
                </a:rPr>
                <a:t>О</a:t>
              </a:r>
              <a:endParaRPr lang="ru-RU" sz="2000" b="1" dirty="0">
                <a:latin typeface="Segoe Print" pitchFamily="2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915816" y="3053388"/>
              <a:ext cx="432048" cy="40011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ru-RU" sz="2000" b="1" dirty="0" smtClean="0">
                  <a:latin typeface="Segoe Print" pitchFamily="2" charset="0"/>
                </a:rPr>
                <a:t>О</a:t>
              </a:r>
              <a:endParaRPr lang="ru-RU" sz="2000" b="1" dirty="0">
                <a:latin typeface="Segoe Print" pitchFamily="2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778579" y="3057492"/>
              <a:ext cx="432048" cy="40011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ru-RU" sz="2000" b="1" dirty="0" smtClean="0">
                  <a:latin typeface="Segoe Print" pitchFamily="2" charset="0"/>
                </a:rPr>
                <a:t>А</a:t>
              </a:r>
              <a:endParaRPr lang="ru-RU" sz="2000" b="1" dirty="0">
                <a:latin typeface="Segoe Print" pitchFamily="2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2483768" y="2276872"/>
              <a:ext cx="432048" cy="40011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ru-RU" sz="2000" b="1" dirty="0" smtClean="0">
                  <a:latin typeface="Segoe Print" pitchFamily="2" charset="0"/>
                </a:rPr>
                <a:t>В</a:t>
              </a:r>
              <a:endParaRPr lang="ru-RU" sz="2000" b="1" dirty="0">
                <a:latin typeface="Segoe Print" pitchFamily="2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2489209" y="2668850"/>
              <a:ext cx="432048" cy="40011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ru-RU" sz="2000" b="1" dirty="0" smtClean="0">
                  <a:latin typeface="Segoe Print" pitchFamily="2" charset="0"/>
                </a:rPr>
                <a:t>О</a:t>
              </a:r>
              <a:endParaRPr lang="ru-RU" sz="2000" b="1" dirty="0">
                <a:latin typeface="Segoe Print" pitchFamily="2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3346531" y="-139462"/>
              <a:ext cx="432048" cy="40011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ru-RU" sz="2000" b="1" dirty="0" smtClean="0">
                  <a:solidFill>
                    <a:schemeClr val="tx2">
                      <a:lumMod val="50000"/>
                    </a:schemeClr>
                  </a:solidFill>
                  <a:latin typeface="Segoe Print" pitchFamily="2" charset="0"/>
                </a:rPr>
                <a:t>1</a:t>
              </a:r>
              <a:endParaRPr lang="ru-RU" sz="2000" b="1" dirty="0">
                <a:solidFill>
                  <a:schemeClr val="tx2">
                    <a:lumMod val="50000"/>
                  </a:schemeClr>
                </a:solidFill>
                <a:latin typeface="Segoe Print" pitchFamily="2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187624" y="644026"/>
              <a:ext cx="432048" cy="40011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ru-RU" sz="2000" b="1" dirty="0" smtClean="0">
                  <a:solidFill>
                    <a:schemeClr val="tx2">
                      <a:lumMod val="50000"/>
                    </a:schemeClr>
                  </a:solidFill>
                  <a:latin typeface="Segoe Print" pitchFamily="2" charset="0"/>
                </a:rPr>
                <a:t>2</a:t>
              </a:r>
              <a:endParaRPr lang="ru-RU" sz="2000" b="1" dirty="0">
                <a:solidFill>
                  <a:schemeClr val="tx2">
                    <a:lumMod val="50000"/>
                  </a:schemeClr>
                </a:solidFill>
                <a:latin typeface="Segoe Print" pitchFamily="2" charset="0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4210627" y="260648"/>
              <a:ext cx="432048" cy="40011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ru-RU" sz="2000" b="1" dirty="0" smtClean="0">
                  <a:solidFill>
                    <a:schemeClr val="tx2">
                      <a:lumMod val="50000"/>
                    </a:schemeClr>
                  </a:solidFill>
                  <a:latin typeface="Segoe Print" pitchFamily="2" charset="0"/>
                </a:rPr>
                <a:t>3</a:t>
              </a:r>
              <a:endParaRPr lang="ru-RU" sz="2000" b="1" dirty="0">
                <a:solidFill>
                  <a:schemeClr val="tx2">
                    <a:lumMod val="50000"/>
                  </a:schemeClr>
                </a:solidFill>
                <a:latin typeface="Segoe Print" pitchFamily="2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1625113" y="1428513"/>
              <a:ext cx="432048" cy="40011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ru-RU" sz="2000" b="1" dirty="0" smtClean="0">
                  <a:solidFill>
                    <a:schemeClr val="tx2">
                      <a:lumMod val="50000"/>
                    </a:schemeClr>
                  </a:solidFill>
                  <a:latin typeface="Segoe Print" pitchFamily="2" charset="0"/>
                </a:rPr>
                <a:t>4</a:t>
              </a:r>
              <a:endParaRPr lang="ru-RU" sz="2000" b="1" dirty="0">
                <a:solidFill>
                  <a:schemeClr val="tx2">
                    <a:lumMod val="50000"/>
                  </a:schemeClr>
                </a:solidFill>
                <a:latin typeface="Segoe Print" pitchFamily="2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2489209" y="1876762"/>
              <a:ext cx="432048" cy="40011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ru-RU" sz="2000" b="1" dirty="0" smtClean="0">
                  <a:solidFill>
                    <a:schemeClr val="tx2">
                      <a:lumMod val="50000"/>
                    </a:schemeClr>
                  </a:solidFill>
                  <a:latin typeface="Segoe Print" pitchFamily="2" charset="0"/>
                </a:rPr>
                <a:t>5</a:t>
              </a:r>
              <a:endParaRPr lang="ru-RU" sz="2000" b="1" dirty="0">
                <a:solidFill>
                  <a:schemeClr val="tx2">
                    <a:lumMod val="50000"/>
                  </a:schemeClr>
                </a:solidFill>
                <a:latin typeface="Segoe Print" pitchFamily="2" charset="0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1187624" y="3043626"/>
              <a:ext cx="432048" cy="40011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ru-RU" sz="2000" b="1" dirty="0" smtClean="0">
                  <a:solidFill>
                    <a:schemeClr val="tx2">
                      <a:lumMod val="50000"/>
                    </a:schemeClr>
                  </a:solidFill>
                  <a:latin typeface="Segoe Print" pitchFamily="2" charset="0"/>
                </a:rPr>
                <a:t>6</a:t>
              </a:r>
              <a:endParaRPr lang="ru-RU" sz="2000" b="1" dirty="0">
                <a:solidFill>
                  <a:schemeClr val="tx2">
                    <a:lumMod val="50000"/>
                  </a:schemeClr>
                </a:solidFill>
                <a:latin typeface="Segoe Print" pitchFamily="2" charset="0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2483768" y="3068960"/>
              <a:ext cx="432048" cy="40011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ru-RU" sz="2000" b="1" dirty="0" smtClean="0">
                  <a:latin typeface="Segoe Print" pitchFamily="2" charset="0"/>
                </a:rPr>
                <a:t>Р</a:t>
              </a:r>
              <a:endParaRPr lang="ru-RU" sz="2000" b="1" dirty="0">
                <a:latin typeface="Segoe Print" pitchFamily="2" charset="0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2483317" y="3476510"/>
              <a:ext cx="432048" cy="40011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ru-RU" sz="2000" b="1" dirty="0" smtClean="0">
                  <a:latin typeface="Segoe Print" pitchFamily="2" charset="0"/>
                </a:rPr>
                <a:t>О</a:t>
              </a:r>
              <a:endParaRPr lang="ru-RU" sz="2000" b="1" dirty="0">
                <a:latin typeface="Segoe Print" pitchFamily="2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2483317" y="3873284"/>
              <a:ext cx="432048" cy="40011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ru-RU" sz="2000" b="1" dirty="0" smtClean="0">
                  <a:latin typeface="Segoe Print" pitchFamily="2" charset="0"/>
                </a:rPr>
                <a:t>Б</a:t>
              </a:r>
              <a:endParaRPr lang="ru-RU" sz="2000" b="1" dirty="0">
                <a:latin typeface="Segoe Print" pitchFamily="2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2483317" y="4273394"/>
              <a:ext cx="432048" cy="40011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ru-RU" sz="2000" b="1" dirty="0" smtClean="0">
                  <a:latin typeface="Segoe Print" pitchFamily="2" charset="0"/>
                </a:rPr>
                <a:t>Е</a:t>
              </a:r>
              <a:endParaRPr lang="ru-RU" sz="2000" b="1" dirty="0">
                <a:latin typeface="Segoe Print" pitchFamily="2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2483317" y="4673504"/>
              <a:ext cx="432048" cy="40011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ru-RU" sz="2000" b="1" dirty="0" smtClean="0">
                  <a:latin typeface="Segoe Print" pitchFamily="2" charset="0"/>
                </a:rPr>
                <a:t>Й</a:t>
              </a:r>
              <a:endParaRPr lang="ru-RU" sz="2000" b="1" dirty="0">
                <a:latin typeface="Segoe Print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58247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37023" y="142579"/>
            <a:ext cx="3859113" cy="954107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М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не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понравилось занятие. Я доволен.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866578" y="4988238"/>
            <a:ext cx="3138993" cy="1815882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З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анятие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мне не понравилось, задания были трудные.</a:t>
            </a:r>
          </a:p>
        </p:txBody>
      </p:sp>
      <p:pic>
        <p:nvPicPr>
          <p:cNvPr id="7170" name="Picture 2" descr="C:\Users\Canis\Desktop\птицы\rfhnbyrb\5a35c3ab321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48288" y="27063"/>
            <a:ext cx="2315097" cy="2187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Canis\Desktop\птицы\rfhnbyrb\solnyshko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4036" y="980728"/>
            <a:ext cx="2705085" cy="2670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Canis\Desktop\птицы\rfhnbyrb\Sun 05.gif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29784" y="4449052"/>
            <a:ext cx="2194190" cy="2355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C:\Users\Canis\Desktop\птицы\rfhnbyrb\солнышко-300x286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5162" y="4449052"/>
            <a:ext cx="2658645" cy="253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Canis\Desktop\птицы\rfhnbyrb\x_e581a84b.jpg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33010" y="5100055"/>
            <a:ext cx="1528669" cy="144016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940152" y="1969020"/>
            <a:ext cx="3096344" cy="1384995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Я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узнал много нового и  интересного.</a:t>
            </a:r>
          </a:p>
        </p:txBody>
      </p:sp>
      <p:pic>
        <p:nvPicPr>
          <p:cNvPr id="7174" name="Picture 6" descr="C:\Users\Canis\Desktop\птицы\rfhnbyrb\солнышко-300x286.pn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63" y="-26348"/>
            <a:ext cx="2228916" cy="212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22851" y="2669528"/>
            <a:ext cx="4272531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Всё занятие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я скучал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2668" y="3484165"/>
            <a:ext cx="3339212" cy="1384995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Я слушал,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но в моей голове все перепуталось</a:t>
            </a:r>
          </a:p>
        </p:txBody>
      </p:sp>
    </p:spTree>
    <p:extLst>
      <p:ext uri="{BB962C8B-B14F-4D97-AF65-F5344CB8AC3E}">
        <p14:creationId xmlns:p14="http://schemas.microsoft.com/office/powerpoint/2010/main" val="1905686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3" grpId="0" animBg="1"/>
      <p:bldP spid="5" grpId="0" animBg="1"/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 rot="21142522">
            <a:off x="118593" y="57573"/>
            <a:ext cx="5876508" cy="3814995"/>
          </a:xfrm>
          <a:prstGeom prst="wedgeEllipseCallout">
            <a:avLst>
              <a:gd name="adj1" fmla="val 33822"/>
              <a:gd name="adj2" fmla="val 51031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numCol="1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Segoe Print" pitchFamily="2" charset="0"/>
              </a:rPr>
              <a:t>Спасибо за работу!</a:t>
            </a:r>
          </a:p>
          <a:p>
            <a:r>
              <a:rPr lang="ru-RU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Segoe Print" pitchFamily="2" charset="0"/>
              </a:rPr>
              <a:t>До свидания, ребята!</a:t>
            </a:r>
            <a:r>
              <a:rPr lang="ru-RU" sz="4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Segoe Print" pitchFamily="2" charset="0"/>
              </a:rPr>
              <a:t> </a:t>
            </a:r>
            <a:endParaRPr lang="ru-RU" sz="40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Segoe Pri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3168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3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980728"/>
            <a:ext cx="856895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Segoe Print" pitchFamily="2" charset="0"/>
              </a:rPr>
              <a:t>Источники:</a:t>
            </a:r>
          </a:p>
          <a:p>
            <a:pPr algn="ctr"/>
            <a:endParaRPr lang="ru-RU" dirty="0" smtClean="0">
              <a:latin typeface="Segoe Print" pitchFamily="2" charset="0"/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ru-RU" dirty="0">
                <a:latin typeface="Segoe Print" pitchFamily="2" charset="0"/>
              </a:rPr>
              <a:t>Энциклопедия для детей. Мир природы. Птицы. - </a:t>
            </a:r>
            <a:r>
              <a:rPr lang="ru-RU" u="sng" dirty="0">
                <a:latin typeface="Segoe Print" pitchFamily="2" charset="0"/>
                <a:hlinkClick r:id="rId3"/>
              </a:rPr>
              <a:t>www.worldofnature.ru</a:t>
            </a:r>
            <a:r>
              <a:rPr lang="ru-RU" dirty="0" smtClean="0">
                <a:latin typeface="Segoe Print" pitchFamily="2" charset="0"/>
              </a:rPr>
              <a:t>;</a:t>
            </a:r>
            <a:endParaRPr lang="ru-RU" dirty="0">
              <a:latin typeface="Segoe Print" pitchFamily="2" charset="0"/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ru-RU" dirty="0">
                <a:latin typeface="Segoe Print" pitchFamily="2" charset="0"/>
              </a:rPr>
              <a:t>Энциклопедия птиц. Птицы Хабаровского края. - </a:t>
            </a:r>
            <a:r>
              <a:rPr lang="ru-RU" u="sng" dirty="0">
                <a:latin typeface="Segoe Print" pitchFamily="2" charset="0"/>
                <a:hlinkClick r:id="rId4"/>
              </a:rPr>
              <a:t>www.birds-online.ru</a:t>
            </a:r>
            <a:endParaRPr lang="ru-RU" dirty="0">
              <a:latin typeface="Segoe Print" pitchFamily="2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latin typeface="Segoe Print" pitchFamily="2" charset="0"/>
                <a:hlinkClick r:id="rId5"/>
              </a:rPr>
              <a:t>http</a:t>
            </a:r>
            <a:r>
              <a:rPr lang="en-US" dirty="0">
                <a:latin typeface="Segoe Print" pitchFamily="2" charset="0"/>
                <a:hlinkClick r:id="rId5"/>
              </a:rPr>
              <a:t>://mishkamasha.ru/kartinki</a:t>
            </a:r>
            <a:r>
              <a:rPr lang="en-US" dirty="0" smtClean="0">
                <a:latin typeface="Segoe Print" pitchFamily="2" charset="0"/>
                <a:hlinkClick r:id="rId5"/>
              </a:rPr>
              <a:t>/</a:t>
            </a:r>
            <a:endParaRPr lang="ru-RU" dirty="0" smtClean="0">
              <a:latin typeface="Segoe Print" pitchFamily="2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latin typeface="Segoe Print" pitchFamily="2" charset="0"/>
                <a:hlinkClick r:id="rId6"/>
              </a:rPr>
              <a:t>http://</a:t>
            </a:r>
            <a:r>
              <a:rPr lang="en-US" dirty="0" smtClean="0">
                <a:latin typeface="Segoe Print" pitchFamily="2" charset="0"/>
                <a:hlinkClick r:id="rId6"/>
              </a:rPr>
              <a:t>www.radionetplus.ru/izobrazhenija/detskie_kartinki/31206-zimnie-oboi-na-rabochiy-stol-masha-i-medved.html</a:t>
            </a:r>
            <a:endParaRPr lang="ru-RU" dirty="0" smtClean="0">
              <a:latin typeface="Segoe Print" pitchFamily="2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latin typeface="Segoe Print" pitchFamily="2" charset="0"/>
                <a:hlinkClick r:id="rId7"/>
              </a:rPr>
              <a:t>http://</a:t>
            </a:r>
            <a:r>
              <a:rPr lang="en-US" dirty="0" smtClean="0">
                <a:latin typeface="Segoe Print" pitchFamily="2" charset="0"/>
                <a:hlinkClick r:id="rId7"/>
              </a:rPr>
              <a:t>asaratov.livejournal.com/788192.html</a:t>
            </a:r>
            <a:endParaRPr lang="ru-RU" dirty="0" smtClean="0">
              <a:latin typeface="Segoe Print" pitchFamily="2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latin typeface="Segoe Print" pitchFamily="2" charset="0"/>
                <a:hlinkClick r:id="rId8"/>
              </a:rPr>
              <a:t>http://</a:t>
            </a:r>
            <a:r>
              <a:rPr lang="en-US" dirty="0" smtClean="0">
                <a:latin typeface="Segoe Print" pitchFamily="2" charset="0"/>
                <a:hlinkClick r:id="rId8"/>
              </a:rPr>
              <a:t>www.porjati.ru/blog/king_ew/56394-vot-kak-zimuyut-pticy-i-zveri.html</a:t>
            </a:r>
            <a:endParaRPr lang="ru-RU" dirty="0" smtClean="0">
              <a:latin typeface="Segoe Print" pitchFamily="2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latin typeface="Segoe Print" pitchFamily="2" charset="0"/>
                <a:hlinkClick r:id="rId9"/>
              </a:rPr>
              <a:t>http://</a:t>
            </a:r>
            <a:r>
              <a:rPr lang="en-US" dirty="0" smtClean="0">
                <a:latin typeface="Segoe Print" pitchFamily="2" charset="0"/>
                <a:hlinkClick r:id="rId9"/>
              </a:rPr>
              <a:t>sinizi.narod.ru/bolshak.html</a:t>
            </a:r>
            <a:endParaRPr lang="ru-RU" dirty="0" smtClean="0">
              <a:latin typeface="Segoe Print" pitchFamily="2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latin typeface="Segoe Print" pitchFamily="2" charset="0"/>
                <a:hlinkClick r:id="rId10"/>
              </a:rPr>
              <a:t>http://gorsun.org.ru/lib/children/researcher10/birds/02</a:t>
            </a:r>
            <a:r>
              <a:rPr lang="en-US" dirty="0" smtClean="0">
                <a:latin typeface="Segoe Print" pitchFamily="2" charset="0"/>
                <a:hlinkClick r:id="rId10"/>
              </a:rPr>
              <a:t>/</a:t>
            </a:r>
            <a:endParaRPr lang="ru-RU" dirty="0" smtClean="0">
              <a:latin typeface="Segoe Print" pitchFamily="2" charset="0"/>
            </a:endParaRPr>
          </a:p>
          <a:p>
            <a:endParaRPr lang="ru-RU" dirty="0" smtClean="0">
              <a:latin typeface="Segoe Print" pitchFamily="2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14441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87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Canis\Desktop\птицы\маша\masha_bear42.pn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6106" b="-1"/>
          <a:stretch/>
        </p:blipFill>
        <p:spPr bwMode="auto">
          <a:xfrm>
            <a:off x="107504" y="-141492"/>
            <a:ext cx="2585769" cy="3608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ая прямоугольная выноска 4"/>
          <p:cNvSpPr/>
          <p:nvPr/>
        </p:nvSpPr>
        <p:spPr>
          <a:xfrm flipH="1">
            <a:off x="2500667" y="118733"/>
            <a:ext cx="6480720" cy="2520280"/>
          </a:xfrm>
          <a:prstGeom prst="wedgeRoundRectCallout">
            <a:avLst>
              <a:gd name="adj1" fmla="val 55389"/>
              <a:gd name="adj2" fmla="val -8089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Два </a:t>
            </a:r>
            <a:r>
              <a:rPr lang="ru-RU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раза родится, один раз овальный, гладкий, а во второй – пушистый, мягкий</a:t>
            </a:r>
            <a:r>
              <a:rPr lang="ru-RU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.</a:t>
            </a:r>
            <a:endParaRPr lang="ru-RU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</a:endParaRPr>
          </a:p>
        </p:txBody>
      </p:sp>
      <p:pic>
        <p:nvPicPr>
          <p:cNvPr id="1028" name="Picture 4" descr="C:\Users\Canis\Desktop\птицы\rfhnbyrb\dStulle_brown_egg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86984" y="3256943"/>
            <a:ext cx="2542054" cy="3450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Canis\Desktop\птицы\rfhnbyrb\ptenec_1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9992" y="2808369"/>
            <a:ext cx="3632076" cy="4045629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Скругленная прямоугольная выноска 7"/>
          <p:cNvSpPr/>
          <p:nvPr/>
        </p:nvSpPr>
        <p:spPr>
          <a:xfrm flipH="1">
            <a:off x="2483768" y="116632"/>
            <a:ext cx="6480720" cy="2520280"/>
          </a:xfrm>
          <a:prstGeom prst="wedgeRoundRectCallout">
            <a:avLst>
              <a:gd name="adj1" fmla="val 55389"/>
              <a:gd name="adj2" fmla="val -8089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ПТЕНЕЦ!!!</a:t>
            </a:r>
            <a:endParaRPr lang="ru-RU" sz="4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8256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5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85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21142522">
            <a:off x="964730" y="506716"/>
            <a:ext cx="6134174" cy="3814995"/>
          </a:xfrm>
        </p:spPr>
        <p:txBody>
          <a:bodyPr>
            <a:prstTxWarp prst="textCanUp">
              <a:avLst>
                <a:gd name="adj" fmla="val 89248"/>
              </a:avLst>
            </a:prstTxWarp>
            <a:noAutofit/>
          </a:bodyPr>
          <a:lstStyle/>
          <a:p>
            <a:pPr algn="l"/>
            <a:r>
              <a:rPr lang="ru-RU" sz="6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Segoe Print" pitchFamily="2" charset="0"/>
              </a:rPr>
              <a:t>Зимующие </a:t>
            </a:r>
            <a:br>
              <a:rPr lang="ru-RU" sz="6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Segoe Print" pitchFamily="2" charset="0"/>
              </a:rPr>
            </a:br>
            <a:r>
              <a:rPr lang="ru-RU" sz="6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Segoe Print" pitchFamily="2" charset="0"/>
              </a:rPr>
              <a:t>птицы</a:t>
            </a:r>
            <a:r>
              <a:rPr lang="ru-RU" sz="6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/>
            </a:r>
            <a:br>
              <a:rPr lang="ru-RU" sz="6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</a:br>
            <a:r>
              <a:rPr lang="ru-RU" sz="6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</a:t>
            </a:r>
            <a:endParaRPr lang="ru-RU" sz="60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 rot="21406894">
            <a:off x="1043576" y="3396160"/>
            <a:ext cx="6602913" cy="2749550"/>
          </a:xfrm>
          <a:prstGeom prst="rect">
            <a:avLst/>
          </a:prstGeom>
        </p:spPr>
        <p:txBody>
          <a:bodyPr wrap="none">
            <a:prstTxWarp prst="textCanDown">
              <a:avLst>
                <a:gd name="adj" fmla="val 9608"/>
              </a:avLst>
            </a:prstTxWarp>
            <a:spAutoFit/>
          </a:bodyPr>
          <a:lstStyle/>
          <a:p>
            <a:r>
              <a:rPr lang="ru-RU" sz="6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Segoe Print" pitchFamily="2" charset="0"/>
              </a:rPr>
              <a:t>Хабаровского</a:t>
            </a:r>
          </a:p>
          <a:p>
            <a:r>
              <a:rPr lang="ru-RU" sz="6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Segoe Print" pitchFamily="2" charset="0"/>
              </a:rPr>
              <a:t> края</a:t>
            </a:r>
            <a:endParaRPr lang="ru-RU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72200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62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Canis\Desktop\птицы\маша\1628054_masha_i_medved_pic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254073"/>
            <a:ext cx="1944216" cy="2627319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Canis\Desktop\птицы\rfhnbyrb\855b24ec1313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7574"/>
            <a:ext cx="4176464" cy="4059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Canis\Desktop\птицы\rfhnbyrb\img1382279053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3934" y="188640"/>
            <a:ext cx="3495675" cy="504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Скругленная прямоугольная выноска 7"/>
          <p:cNvSpPr/>
          <p:nvPr/>
        </p:nvSpPr>
        <p:spPr>
          <a:xfrm flipH="1">
            <a:off x="1619672" y="4067562"/>
            <a:ext cx="4176464" cy="2601797"/>
          </a:xfrm>
          <a:prstGeom prst="wedgeRoundRectCallout">
            <a:avLst>
              <a:gd name="adj1" fmla="val 57281"/>
              <a:gd name="adj2" fmla="val -12180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Подумайте, чем птицы отличаются от других животных?</a:t>
            </a:r>
            <a:endParaRPr lang="ru-RU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6193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58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Canis\Desktop\птицы\rfhnbyrb\0_55dc9_86c192fe_L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3136" y="0"/>
            <a:ext cx="2048962" cy="2370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1928996" y="116632"/>
            <a:ext cx="7199409" cy="1486186"/>
          </a:xfrm>
          <a:prstGeom prst="rect">
            <a:avLst/>
          </a:prstGeom>
        </p:spPr>
        <p:txBody>
          <a:bodyPr numCol="1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4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tx2">
                      <a:lumMod val="50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Segoe Print" pitchFamily="2" charset="0"/>
              </a:rPr>
              <a:t>«Птичьи разговоры»</a:t>
            </a:r>
            <a:r>
              <a:rPr lang="ru-RU" sz="4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/>
            </a:r>
            <a:br>
              <a:rPr lang="ru-RU" sz="4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</a:br>
            <a:r>
              <a:rPr lang="ru-RU" sz="6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</a:t>
            </a:r>
            <a:endParaRPr lang="ru-RU" sz="60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975753" y="908720"/>
            <a:ext cx="2229594" cy="615037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Гуси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975753" y="1589827"/>
            <a:ext cx="2229594" cy="615037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Журавли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975752" y="2237899"/>
            <a:ext cx="2229595" cy="615037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Соловьи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975753" y="4221088"/>
            <a:ext cx="2229594" cy="615037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Вороны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975753" y="6165304"/>
            <a:ext cx="2380223" cy="615037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Ласточки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989401" y="4869160"/>
            <a:ext cx="2215946" cy="615037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Утки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975753" y="2924944"/>
            <a:ext cx="2229594" cy="615037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Голуби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973287" y="3573016"/>
            <a:ext cx="2232060" cy="615037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Синицы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975753" y="5517232"/>
            <a:ext cx="2229594" cy="615037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Совы 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678395" y="3346582"/>
            <a:ext cx="2229594" cy="615037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крякают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796627" y="5133860"/>
            <a:ext cx="2229594" cy="615037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ухают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413903" y="3697192"/>
            <a:ext cx="2229594" cy="615037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гогочут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609330" y="5582621"/>
            <a:ext cx="2229594" cy="615037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воркуют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521784" y="4685098"/>
            <a:ext cx="2229594" cy="615037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свистят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6643497" y="6007739"/>
            <a:ext cx="2229594" cy="615037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кричат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6631613" y="1523757"/>
            <a:ext cx="2229594" cy="615037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каркают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6824000" y="4321981"/>
            <a:ext cx="2229594" cy="615037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пищат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6661642" y="2345707"/>
            <a:ext cx="2229594" cy="615037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щебечут</a:t>
            </a:r>
          </a:p>
        </p:txBody>
      </p:sp>
    </p:spTree>
    <p:extLst>
      <p:ext uri="{BB962C8B-B14F-4D97-AF65-F5344CB8AC3E}">
        <p14:creationId xmlns:p14="http://schemas.microsoft.com/office/powerpoint/2010/main" val="1371319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3.75578E-6 L -0.00208 -0.4192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-209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49861E-6 L -0.2382 -0.6408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10" y="-320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19981E-6 L -0.01389 -0.3536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4" y="-176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1.71138E-6 L -0.01563 -0.3776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1" y="-188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34135E-6 L -0.26007 -0.12211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03" y="-61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1.24884E-6 L -0.22899 0.3901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58" y="194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37558E-6 L -0.24027 0.24306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14" y="121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60777E-7 L -0.23125 0.08279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63" y="41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2.26642E-6 L -0.23229 0.5747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615" y="287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33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173301" y="521020"/>
            <a:ext cx="2448272" cy="7385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ПТИЦЫ</a:t>
            </a:r>
          </a:p>
        </p:txBody>
      </p:sp>
      <p:cxnSp>
        <p:nvCxnSpPr>
          <p:cNvPr id="4" name="Прямая со стрелкой 3"/>
          <p:cNvCxnSpPr/>
          <p:nvPr/>
        </p:nvCxnSpPr>
        <p:spPr>
          <a:xfrm flipH="1">
            <a:off x="2954553" y="1259540"/>
            <a:ext cx="1224136" cy="1089340"/>
          </a:xfrm>
          <a:prstGeom prst="straightConnector1">
            <a:avLst/>
          </a:prstGeom>
          <a:ln w="762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4248480" y="1259540"/>
            <a:ext cx="1115608" cy="1089340"/>
          </a:xfrm>
          <a:prstGeom prst="straightConnector1">
            <a:avLst/>
          </a:prstGeom>
          <a:ln w="762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467544" y="2364763"/>
            <a:ext cx="3528392" cy="7385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Перелетные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806284" y="2366766"/>
            <a:ext cx="3528392" cy="7385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Зимующие </a:t>
            </a:r>
          </a:p>
        </p:txBody>
      </p:sp>
      <p:cxnSp>
        <p:nvCxnSpPr>
          <p:cNvPr id="14" name="Прямая со стрелкой 13"/>
          <p:cNvCxnSpPr/>
          <p:nvPr/>
        </p:nvCxnSpPr>
        <p:spPr>
          <a:xfrm flipH="1">
            <a:off x="4499992" y="3105286"/>
            <a:ext cx="1656185" cy="1701086"/>
          </a:xfrm>
          <a:prstGeom prst="straightConnector1">
            <a:avLst/>
          </a:prstGeom>
          <a:ln w="571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6156178" y="3105286"/>
            <a:ext cx="1152126" cy="1701086"/>
          </a:xfrm>
          <a:prstGeom prst="straightConnector1">
            <a:avLst/>
          </a:prstGeom>
          <a:ln w="571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2805071" y="4806372"/>
            <a:ext cx="2523013" cy="7385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осёдлые</a:t>
            </a:r>
            <a:endParaRPr lang="ru-RU" sz="36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046797" y="4806372"/>
            <a:ext cx="2845683" cy="7385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кочующие</a:t>
            </a:r>
          </a:p>
        </p:txBody>
      </p:sp>
    </p:spTree>
    <p:extLst>
      <p:ext uri="{BB962C8B-B14F-4D97-AF65-F5344CB8AC3E}">
        <p14:creationId xmlns:p14="http://schemas.microsoft.com/office/powerpoint/2010/main" val="3048128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21" grpId="0" animBg="1"/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69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Canis\Desktop\птицы\маша\masha_bear18.pn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37694" y="2532733"/>
            <a:ext cx="2133731" cy="4297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ая прямоугольная выноска 2"/>
          <p:cNvSpPr/>
          <p:nvPr/>
        </p:nvSpPr>
        <p:spPr>
          <a:xfrm flipH="1">
            <a:off x="2483768" y="116632"/>
            <a:ext cx="6264696" cy="2376264"/>
          </a:xfrm>
          <a:prstGeom prst="wedgeRoundRectCallout">
            <a:avLst>
              <a:gd name="adj1" fmla="val 53641"/>
              <a:gd name="adj2" fmla="val 89871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Ребята, сейчас я расскажу вам каких птиц можно встретить в нашем дворе</a:t>
            </a:r>
            <a:endParaRPr lang="ru-RU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</a:endParaRPr>
          </a:p>
        </p:txBody>
      </p:sp>
      <p:sp>
        <p:nvSpPr>
          <p:cNvPr id="4" name="Скругленная прямоугольная выноска 3"/>
          <p:cNvSpPr/>
          <p:nvPr/>
        </p:nvSpPr>
        <p:spPr>
          <a:xfrm flipH="1">
            <a:off x="2915816" y="2132856"/>
            <a:ext cx="4968552" cy="2376264"/>
          </a:xfrm>
          <a:prstGeom prst="wedgeRoundRectCallout">
            <a:avLst>
              <a:gd name="adj1" fmla="val 61332"/>
              <a:gd name="adj2" fmla="val 41052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Чик – </a:t>
            </a:r>
            <a:r>
              <a:rPr lang="ru-RU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чирик</a:t>
            </a:r>
            <a:r>
              <a:rPr lang="ru-RU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!</a:t>
            </a:r>
          </a:p>
          <a:p>
            <a:r>
              <a:rPr lang="ru-RU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К </a:t>
            </a:r>
            <a:r>
              <a:rPr lang="ru-RU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зернышкам </a:t>
            </a:r>
            <a:r>
              <a:rPr lang="ru-RU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прыг!</a:t>
            </a:r>
          </a:p>
          <a:p>
            <a:r>
              <a:rPr lang="ru-RU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Клюй</a:t>
            </a:r>
            <a:r>
              <a:rPr lang="ru-RU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, не </a:t>
            </a:r>
            <a:r>
              <a:rPr lang="ru-RU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робей!</a:t>
            </a:r>
          </a:p>
          <a:p>
            <a:r>
              <a:rPr lang="ru-RU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Кто </a:t>
            </a:r>
            <a:r>
              <a:rPr lang="ru-RU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это? </a:t>
            </a:r>
          </a:p>
        </p:txBody>
      </p:sp>
      <p:sp>
        <p:nvSpPr>
          <p:cNvPr id="7" name="Скругленная прямоугольная выноска 6"/>
          <p:cNvSpPr/>
          <p:nvPr/>
        </p:nvSpPr>
        <p:spPr>
          <a:xfrm flipH="1">
            <a:off x="121664" y="111031"/>
            <a:ext cx="3658247" cy="2918458"/>
          </a:xfrm>
          <a:prstGeom prst="wedgeRoundRectCallout">
            <a:avLst>
              <a:gd name="adj1" fmla="val 39109"/>
              <a:gd name="adj2" fmla="val 59040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В нашем крае два вида воробьев  </a:t>
            </a:r>
            <a:r>
              <a:rPr lang="ru-RU" sz="3200" dirty="0" smtClean="0">
                <a:solidFill>
                  <a:schemeClr val="tx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домовой </a:t>
            </a:r>
            <a:r>
              <a:rPr lang="ru-RU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и</a:t>
            </a:r>
            <a:r>
              <a:rPr lang="ru-RU" sz="3200" dirty="0" smtClean="0">
                <a:solidFill>
                  <a:schemeClr val="tx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полевой</a:t>
            </a:r>
            <a:endParaRPr lang="ru-RU" sz="3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</a:endParaRPr>
          </a:p>
        </p:txBody>
      </p:sp>
      <p:pic>
        <p:nvPicPr>
          <p:cNvPr id="1027" name="Picture 3" descr="C:\Users\Canis\Desktop\птицы\rfhnbyrb\800px-House_Sparrow_f_3030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002957" y="158172"/>
            <a:ext cx="4980683" cy="287131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8" name="Picture 4" descr="C:\Users\Canis\Desktop\птицы\rfhnbyrb\800px-Tree_Sparrow_August_2007_Osaka_Japan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229477" y="3143281"/>
            <a:ext cx="4754163" cy="350388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TextBox 1"/>
          <p:cNvSpPr txBox="1"/>
          <p:nvPr/>
        </p:nvSpPr>
        <p:spPr>
          <a:xfrm>
            <a:off x="4208291" y="158172"/>
            <a:ext cx="43952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Самка домового воробья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499992" y="3171551"/>
            <a:ext cx="3384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Полевой воробей</a:t>
            </a:r>
          </a:p>
        </p:txBody>
      </p:sp>
    </p:spTree>
    <p:extLst>
      <p:ext uri="{BB962C8B-B14F-4D97-AF65-F5344CB8AC3E}">
        <p14:creationId xmlns:p14="http://schemas.microsoft.com/office/powerpoint/2010/main" val="298925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7" grpId="0" animBg="1"/>
      <p:bldP spid="2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Canis\Desktop\птицы\маша\masha-i-medved-kogda-vse-doma-32-seriya.html1-600x337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755641" y="2821508"/>
            <a:ext cx="2374711" cy="4279900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ая прямоугольная выноска 3"/>
          <p:cNvSpPr/>
          <p:nvPr/>
        </p:nvSpPr>
        <p:spPr>
          <a:xfrm flipH="1">
            <a:off x="2411760" y="1633376"/>
            <a:ext cx="4608512" cy="2376264"/>
          </a:xfrm>
          <a:prstGeom prst="wedgeRoundRectCallout">
            <a:avLst>
              <a:gd name="adj1" fmla="val -46554"/>
              <a:gd name="adj2" fmla="val 75512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Синяя </a:t>
            </a:r>
            <a:r>
              <a:rPr lang="ru-RU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косынка, </a:t>
            </a:r>
            <a:r>
              <a:rPr lang="ru-RU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Темненькая </a:t>
            </a:r>
            <a:r>
              <a:rPr lang="ru-RU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спинка. Маленькая птичка. Звать её ... </a:t>
            </a:r>
          </a:p>
        </p:txBody>
      </p:sp>
      <p:sp>
        <p:nvSpPr>
          <p:cNvPr id="5" name="Скругленная прямоугольная выноска 4"/>
          <p:cNvSpPr/>
          <p:nvPr/>
        </p:nvSpPr>
        <p:spPr>
          <a:xfrm flipH="1">
            <a:off x="4211960" y="188640"/>
            <a:ext cx="4752529" cy="1246663"/>
          </a:xfrm>
          <a:prstGeom prst="wedgeRoundRectCallout">
            <a:avLst>
              <a:gd name="adj1" fmla="val -29677"/>
              <a:gd name="adj2" fmla="val 116935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Синица большая</a:t>
            </a:r>
            <a:endParaRPr lang="ru-RU" sz="3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</a:endParaRPr>
          </a:p>
        </p:txBody>
      </p:sp>
      <p:pic>
        <p:nvPicPr>
          <p:cNvPr id="2050" name="Picture 2" descr="C:\Users\Canis\Desktop\птицы\rfhnbyrb\singal1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0703" y="1608073"/>
            <a:ext cx="6805553" cy="486352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691209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561</TotalTime>
  <Words>560</Words>
  <Application>Microsoft Office PowerPoint</Application>
  <PresentationFormat>Экран (4:3)</PresentationFormat>
  <Paragraphs>158</Paragraphs>
  <Slides>27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Презентация PowerPoint</vt:lpstr>
      <vt:lpstr>Презентация PowerPoint</vt:lpstr>
      <vt:lpstr>Презентация PowerPoint</vt:lpstr>
      <vt:lpstr>Зимующие  птицы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Canis</dc:creator>
  <cp:lastModifiedBy>Мой ПК</cp:lastModifiedBy>
  <cp:revision>55</cp:revision>
  <dcterms:created xsi:type="dcterms:W3CDTF">2014-02-01T10:58:01Z</dcterms:created>
  <dcterms:modified xsi:type="dcterms:W3CDTF">2017-10-03T10:08:50Z</dcterms:modified>
</cp:coreProperties>
</file>