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76" r:id="rId5"/>
    <p:sldId id="257" r:id="rId6"/>
    <p:sldId id="258" r:id="rId7"/>
    <p:sldId id="261" r:id="rId8"/>
    <p:sldId id="259" r:id="rId9"/>
    <p:sldId id="260" r:id="rId10"/>
    <p:sldId id="266" r:id="rId11"/>
    <p:sldId id="267" r:id="rId12"/>
    <p:sldId id="268" r:id="rId13"/>
    <p:sldId id="269" r:id="rId14"/>
    <p:sldId id="270" r:id="rId15"/>
    <p:sldId id="271" r:id="rId16"/>
    <p:sldId id="278" r:id="rId17"/>
    <p:sldId id="282" r:id="rId18"/>
    <p:sldId id="281" r:id="rId19"/>
    <p:sldId id="280" r:id="rId20"/>
    <p:sldId id="272" r:id="rId21"/>
    <p:sldId id="273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66"/>
    <a:srgbClr val="000000"/>
    <a:srgbClr val="F873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89A4-FF4D-4D11-BBF8-F0EEEFA6246F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B6234-C354-42C7-A3C6-A9F8CDBE5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72E5-B47A-453F-BAFA-EC70DD666211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5EBE3-21EA-4E25-AE11-07BB0E0D3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97820-60DE-4830-8B99-DBF00A578BC5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7C79A-D497-47CD-B364-D07688C32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FCE95-3138-4189-B9B9-396889BDC9E2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B1D5-A81C-4209-A6F4-239342A77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311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E9A15-7771-4107-9029-F39C550C68AD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BEBF-BE6F-4E4F-AB25-498FBF494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74D9B-3C6B-4854-9438-A48637B2DA72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25A57-2756-475F-94F2-D56815A46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ED410-CCED-41D8-B10E-2914A837271F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F6430-799D-4BE3-BC2C-C38F13565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D5803-A9F0-4C55-91E2-0507A36F9AF1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DF8F2-7E5E-4393-A036-E798E7480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80BF0-4886-4A17-AD93-800FC9560025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67FC0-A8D5-4EB7-B27A-19FC7EA94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CE0A7-7936-4744-A802-E4EF0B591D77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DDF73-CA3B-43F0-9BEB-C804B4B0F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38AD2-25E2-446C-9CE3-60413478F31D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AA46-0FC7-4AF4-B26A-33F0DF429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364848-1DCA-46FE-8E44-02237BF0DDB8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96BB90-7F04-408E-BF46-38BBCC35C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24104"/>
          </a:solidFill>
          <a:latin typeface="+mj-lt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24104"/>
          </a:solidFill>
          <a:latin typeface="Arial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5F17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5F174A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5F174A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5F174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5F17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631146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631146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631146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631146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5" Type="http://schemas.openxmlformats.org/officeDocument/2006/relationships/image" Target="../media/image11.jpe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gif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628775"/>
            <a:ext cx="8569325" cy="2232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3333FF"/>
                </a:solidFill>
              </a:rPr>
              <a:t>ВИКТОРИНА</a:t>
            </a:r>
          </a:p>
          <a:p>
            <a:pPr eaLnBrk="1" hangingPunct="1"/>
            <a:r>
              <a:rPr lang="ru-RU" b="1" smtClean="0">
                <a:solidFill>
                  <a:srgbClr val="3333FF"/>
                </a:solidFill>
              </a:rPr>
              <a:t>«ПРАВИЛА ПОЖАРНОЙ БЕЗОПАСНОСТИ»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50" y="333375"/>
            <a:ext cx="84963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3333FF"/>
                </a:solidFill>
                <a:latin typeface="+mn-lt"/>
              </a:rPr>
              <a:t>МУНИЦИПАЛЬНОЕ ДОШКОЛЬНОЕ ОБРАЗОВАТЕЛЬНОЕ УЧРЕЖДЕНИЕ</a:t>
            </a:r>
          </a:p>
          <a:p>
            <a:pPr algn="ctr">
              <a:defRPr/>
            </a:pPr>
            <a:r>
              <a:rPr lang="ru-RU" b="1" dirty="0">
                <a:solidFill>
                  <a:srgbClr val="3333FF"/>
                </a:solidFill>
                <a:latin typeface="+mn-lt"/>
              </a:rPr>
              <a:t>ДЕТСКИЙ САД «СОЛНЫШКО» п. СПИРОВО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263" y="4365625"/>
            <a:ext cx="33845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3333FF"/>
                </a:solidFill>
                <a:latin typeface="+mn-lt"/>
              </a:rPr>
              <a:t>Выполнил:</a:t>
            </a:r>
          </a:p>
          <a:p>
            <a:pPr>
              <a:defRPr/>
            </a:pPr>
            <a:r>
              <a:rPr lang="ru-RU" sz="2000" b="1" dirty="0">
                <a:solidFill>
                  <a:srgbClr val="3333FF"/>
                </a:solidFill>
                <a:latin typeface="+mn-lt"/>
              </a:rPr>
              <a:t>воспитатель Петрова А.В.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313" y="6308725"/>
            <a:ext cx="42481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3333FF"/>
                </a:solidFill>
                <a:latin typeface="+mn-lt"/>
              </a:rPr>
              <a:t>2017 год</a:t>
            </a:r>
          </a:p>
        </p:txBody>
      </p:sp>
      <p:pic>
        <p:nvPicPr>
          <p:cNvPr id="3078" name="Picture 5" descr="C:\Users\Аня\Pictures\fir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4290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250825" y="188913"/>
            <a:ext cx="8435975" cy="59372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7030A0"/>
                </a:solidFill>
              </a:rPr>
              <a:t>Крепко помните, друзья,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7030A0"/>
                </a:solidFill>
              </a:rPr>
              <a:t>Что с огнем шалить  ... .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                                  Дым увидел — не зевай.</a:t>
            </a:r>
          </a:p>
          <a:p>
            <a:pPr eaLnBrk="1" hangingPunct="1">
              <a:buFontTx/>
              <a:buNone/>
            </a:pPr>
            <a:r>
              <a:rPr lang="ru-RU" smtClean="0"/>
              <a:t>                                     И пожарных  ... 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12291" name="Текст 3"/>
          <p:cNvSpPr>
            <a:spLocks noGrp="1"/>
          </p:cNvSpPr>
          <p:nvPr>
            <p:ph type="body" sz="half" idx="2"/>
          </p:nvPr>
        </p:nvSpPr>
        <p:spPr>
          <a:xfrm>
            <a:off x="3635375" y="1268413"/>
            <a:ext cx="2357438" cy="4691062"/>
          </a:xfrm>
        </p:spPr>
        <p:txBody>
          <a:bodyPr/>
          <a:lstStyle/>
          <a:p>
            <a:pPr eaLnBrk="1" hangingPunct="1"/>
            <a:r>
              <a:rPr lang="ru-RU" smtClean="0"/>
              <a:t>           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                  </a:t>
            </a:r>
          </a:p>
          <a:p>
            <a:pPr eaLnBrk="1" hangingPunct="1"/>
            <a:r>
              <a:rPr lang="ru-RU" smtClean="0"/>
              <a:t>          </a:t>
            </a:r>
          </a:p>
        </p:txBody>
      </p:sp>
      <p:pic>
        <p:nvPicPr>
          <p:cNvPr id="3074" name="Picture 2" descr="C:\Documents and Settings\умис\Мои документы\основы безопасности\картинки пож\og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0"/>
            <a:ext cx="392906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умис\Мои документы\основы безопасности\картинки пож\1185890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33600"/>
            <a:ext cx="35655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C:\Documents and Settings\умис\Мои документы\анимашки\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28813"/>
            <a:ext cx="1905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C:\Documents and Settings\умис\Мои документы\анимашки\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13" y="5357813"/>
            <a:ext cx="1019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913"/>
            <a:ext cx="8686800" cy="5949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7030A0"/>
                </a:solidFill>
              </a:rPr>
              <a:t>Какой номер у пожарной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400" b="1" dirty="0" smtClean="0">
                <a:solidFill>
                  <a:srgbClr val="7030A0"/>
                </a:solidFill>
              </a:rPr>
              <a:t>                    охраны?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(нажми на номер)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000240"/>
            <a:ext cx="2714644" cy="15716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hlinkClick r:id="rId2" action="ppaction://hlinksldjump"/>
              </a:rPr>
              <a:t>01</a:t>
            </a:r>
            <a:endParaRPr lang="ru-RU" sz="72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4286256"/>
            <a:ext cx="2714644" cy="15716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hlinkClick r:id="rId3" action="ppaction://hlinksldjump"/>
              </a:rPr>
              <a:t>04</a:t>
            </a:r>
            <a:endParaRPr lang="ru-RU" sz="72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2143116"/>
            <a:ext cx="2714644" cy="15716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  <a:hlinkClick r:id="rId4" action="ppaction://hlinksldjump"/>
              </a:rPr>
              <a:t>02</a:t>
            </a:r>
            <a:endParaRPr lang="ru-RU" sz="72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4286256"/>
            <a:ext cx="2714644" cy="15716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hlinkClick r:id="rId5" action="ppaction://hlinksldjump"/>
              </a:rPr>
              <a:t>03</a:t>
            </a:r>
            <a:endParaRPr lang="ru-RU" sz="72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28625" y="260350"/>
            <a:ext cx="8186738" cy="594995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7030A0"/>
                </a:solidFill>
              </a:rPr>
              <a:t>Ошибка, это номер скорой помощи</a:t>
            </a:r>
          </a:p>
        </p:txBody>
      </p:sp>
      <p:sp>
        <p:nvSpPr>
          <p:cNvPr id="14339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z="7200" b="1" smtClean="0">
                <a:solidFill>
                  <a:srgbClr val="FF0000"/>
                </a:solidFill>
              </a:rPr>
              <a:t>03</a:t>
            </a: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7429520" y="6000768"/>
            <a:ext cx="1500181" cy="714371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70C0"/>
                  </a:solidFill>
                </a:ln>
                <a:solidFill>
                  <a:srgbClr val="3333FF"/>
                </a:solidFill>
                <a:hlinkClick r:id="rId2" action="ppaction://hlinksldjump"/>
              </a:rPr>
              <a:t>нажми</a:t>
            </a:r>
            <a:endParaRPr lang="ru-RU" sz="2400" b="1" dirty="0">
              <a:ln>
                <a:solidFill>
                  <a:srgbClr val="0070C0"/>
                </a:solidFill>
              </a:ln>
              <a:solidFill>
                <a:srgbClr val="3333FF"/>
              </a:solidFill>
            </a:endParaRPr>
          </a:p>
        </p:txBody>
      </p:sp>
      <p:pic>
        <p:nvPicPr>
          <p:cNvPr id="14341" name="Picture 2" descr="C:\Documents and Settings\умис\Мои документы\8d46aa203e34d28c243bec90cf00ec5f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916113"/>
            <a:ext cx="50196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14313" y="188913"/>
            <a:ext cx="8472487" cy="593725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7030A0"/>
                </a:solidFill>
              </a:rPr>
              <a:t>Подумай ещё, это телефон милиции</a:t>
            </a:r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b="1" smtClean="0"/>
              <a:t>       </a:t>
            </a:r>
            <a:r>
              <a:rPr lang="ru-RU" sz="7200" b="1" smtClean="0">
                <a:solidFill>
                  <a:srgbClr val="FF0000"/>
                </a:solidFill>
              </a:rPr>
              <a:t>02</a:t>
            </a: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7429520" y="6000768"/>
            <a:ext cx="1500168" cy="714357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70C0"/>
                  </a:solidFill>
                </a:ln>
                <a:solidFill>
                  <a:srgbClr val="000000"/>
                </a:solidFill>
                <a:hlinkClick r:id="rId2" action="ppaction://hlinksldjump"/>
              </a:rPr>
              <a:t>нажми</a:t>
            </a:r>
            <a:endParaRPr lang="ru-RU" sz="2400" b="1" dirty="0">
              <a:ln>
                <a:solidFill>
                  <a:srgbClr val="0070C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15365" name="Picture 2" descr="C:\Documents and Settings\умис\Мои документы\142353200909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571875"/>
            <a:ext cx="3619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 descr="C:\Documents and Settings\умис\Мои документы\222f9966d987b7e28e96e2a648d3d614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1071563"/>
            <a:ext cx="45720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28625" y="260350"/>
            <a:ext cx="8258175" cy="5865813"/>
          </a:xfrm>
        </p:spPr>
        <p:txBody>
          <a:bodyPr/>
          <a:lstStyle/>
          <a:p>
            <a:pPr algn="ctr" eaLnBrk="1" hangingPunct="1"/>
            <a:r>
              <a:rPr lang="ru-RU" smtClean="0"/>
              <a:t> </a:t>
            </a:r>
            <a:r>
              <a:rPr lang="ru-RU" sz="3600" b="1" smtClean="0">
                <a:solidFill>
                  <a:srgbClr val="7030A0"/>
                </a:solidFill>
              </a:rPr>
              <a:t>Будь внимателен, это номер аварийной службы  ГАЗА</a:t>
            </a:r>
          </a:p>
        </p:txBody>
      </p:sp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1428750"/>
            <a:ext cx="3008313" cy="4691063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z="7200" b="1" smtClean="0">
                <a:solidFill>
                  <a:srgbClr val="FF0000"/>
                </a:solidFill>
              </a:rPr>
              <a:t>04</a:t>
            </a: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7358082" y="5929330"/>
            <a:ext cx="1571606" cy="785795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hlinkClick r:id="rId2" action="ppaction://hlinksldjump"/>
              </a:rPr>
              <a:t>нажми</a:t>
            </a:r>
            <a:endParaRPr lang="ru-RU" sz="2400" b="1" dirty="0">
              <a:ln>
                <a:solidFill>
                  <a:srgbClr val="0070C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6389" name="Picture 3" descr="C:\Documents and Settings\умис\Мои документы\G_gorg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643063"/>
            <a:ext cx="3800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C:\Documents and Settings\умис\Мои документы\0_1f693_1cddbd1c_X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429000"/>
            <a:ext cx="42830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250825" y="260350"/>
            <a:ext cx="8435975" cy="5865813"/>
          </a:xfrm>
        </p:spPr>
        <p:txBody>
          <a:bodyPr/>
          <a:lstStyle/>
          <a:p>
            <a:pPr algn="ctr" eaLnBrk="1" hangingPunct="1"/>
            <a:r>
              <a:rPr lang="ru-RU" smtClean="0"/>
              <a:t> </a:t>
            </a:r>
            <a:r>
              <a:rPr lang="ru-RU" sz="4000" b="1" smtClean="0">
                <a:solidFill>
                  <a:srgbClr val="7030A0"/>
                </a:solidFill>
              </a:rPr>
              <a:t>Ты прав, это номер пожарной охраны</a:t>
            </a:r>
          </a:p>
        </p:txBody>
      </p:sp>
      <p:sp>
        <p:nvSpPr>
          <p:cNvPr id="17411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329613" cy="54229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z="7200" smtClean="0">
                <a:solidFill>
                  <a:srgbClr val="FF0000"/>
                </a:solidFill>
              </a:rPr>
              <a:t>  </a:t>
            </a:r>
            <a:r>
              <a:rPr lang="ru-RU" sz="7200" b="1" smtClean="0">
                <a:solidFill>
                  <a:srgbClr val="FF0000"/>
                </a:solidFill>
              </a:rPr>
              <a:t>01</a:t>
            </a:r>
          </a:p>
          <a:p>
            <a:pPr eaLnBrk="1" hangingPunct="1"/>
            <a:endParaRPr lang="ru-RU" sz="4400" smtClean="0"/>
          </a:p>
          <a:p>
            <a:pPr eaLnBrk="1" hangingPunct="1"/>
            <a:endParaRPr lang="ru-RU" sz="4400" smtClean="0"/>
          </a:p>
          <a:p>
            <a:pPr eaLnBrk="1" hangingPunct="1"/>
            <a:endParaRPr lang="ru-RU" sz="4400" smtClean="0"/>
          </a:p>
          <a:p>
            <a:pPr eaLnBrk="1" hangingPunct="1"/>
            <a:endParaRPr lang="ru-RU" sz="4400" smtClean="0"/>
          </a:p>
          <a:p>
            <a:pPr eaLnBrk="1" hangingPunct="1"/>
            <a:endParaRPr lang="ru-RU" sz="7200" smtClean="0"/>
          </a:p>
          <a:p>
            <a:pPr eaLnBrk="1" hangingPunct="1"/>
            <a:endParaRPr lang="ru-RU" sz="7200" smtClean="0"/>
          </a:p>
        </p:txBody>
      </p:sp>
      <p:pic>
        <p:nvPicPr>
          <p:cNvPr id="17412" name="Picture 2" descr="C:\Documents and Settings\умис\Мои документы\основы безопасности\картинки пож\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000375"/>
            <a:ext cx="37909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Documents and Settings\умис\Мои документы\основы безопасности\картинки пож\440a32957e997a9b755fcef9dc428b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57162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29058" y="4643446"/>
            <a:ext cx="521494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Молодец 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288" y="620713"/>
            <a:ext cx="82804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</a:rPr>
              <a:t>ВОПРОСЫ</a:t>
            </a:r>
          </a:p>
          <a:p>
            <a:pPr algn="ctr">
              <a:defRPr/>
            </a:pPr>
            <a:endParaRPr lang="ru-RU" sz="3200" b="1" dirty="0">
              <a:solidFill>
                <a:srgbClr val="FF0000"/>
              </a:solidFill>
              <a:latin typeface="+mn-lt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3200" b="1" dirty="0">
                <a:solidFill>
                  <a:srgbClr val="7030A0"/>
                </a:solidFill>
                <a:latin typeface="+mn-lt"/>
              </a:rPr>
              <a:t>ЧТО НУЖНО СДЕЛАТЬ, КОГДА УХОДИШЬ ИЗ КВАРТИРЫ, ЧТОБЫ НЕ ДОПУСТИТЬ ПОЖАРА?</a:t>
            </a:r>
          </a:p>
          <a:p>
            <a:pPr algn="ctr">
              <a:defRPr/>
            </a:pPr>
            <a:endParaRPr lang="ru-RU" sz="3200" b="1" dirty="0">
              <a:solidFill>
                <a:srgbClr val="7030A0"/>
              </a:solidFill>
              <a:latin typeface="+mn-lt"/>
            </a:endParaRPr>
          </a:p>
          <a:p>
            <a:pPr algn="ctr">
              <a:defRPr/>
            </a:pPr>
            <a:endParaRPr lang="ru-RU" sz="3200" b="1" dirty="0">
              <a:latin typeface="+mn-lt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ВЫКЛЮЧИТЬ СВЕТ, ОТКЛЮЧИТЬ ЭЛЕКТРОПРИБОРЫ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.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8435" name="Picture 2" descr="C:\Users\Аня\Pictures\82020589_large_fire__7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4797425"/>
            <a:ext cx="11525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C:\Users\Аня\Pictures\82020589_large_fire__7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941888"/>
            <a:ext cx="11525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Users\Аня\Pictures\82020589_large_fire__7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11525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288" y="1268413"/>
            <a:ext cx="8137525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</a:rPr>
              <a:t>ВОПРОСЫ</a:t>
            </a:r>
          </a:p>
          <a:p>
            <a:pPr algn="ctr">
              <a:defRPr/>
            </a:pPr>
            <a:endParaRPr lang="ru-RU" sz="3200" b="1" dirty="0">
              <a:solidFill>
                <a:srgbClr val="FF0000"/>
              </a:solidFill>
              <a:latin typeface="+mn-lt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3200" b="1" dirty="0">
                <a:solidFill>
                  <a:srgbClr val="7030A0"/>
                </a:solidFill>
                <a:latin typeface="+mn-lt"/>
              </a:rPr>
              <a:t>МОЖНО ЛИ БИТЬ ОКОННЫЕ СТЕКЛА В ОЧАГЕ ВОЗГОРАНИЯ?</a:t>
            </a:r>
          </a:p>
          <a:p>
            <a:pPr algn="ctr">
              <a:defRPr/>
            </a:pPr>
            <a:endParaRPr lang="ru-RU" sz="3200" b="1" dirty="0">
              <a:solidFill>
                <a:srgbClr val="FF0000"/>
              </a:solidFill>
              <a:latin typeface="+mn-lt"/>
            </a:endParaRPr>
          </a:p>
          <a:p>
            <a:pPr algn="ctr">
              <a:buFont typeface="Wingdings" pitchFamily="2" charset="2"/>
              <a:buChar char="Ø"/>
              <a:defRPr/>
            </a:pPr>
            <a:endParaRPr lang="ru-RU" sz="3200" b="1" dirty="0">
              <a:solidFill>
                <a:srgbClr val="FF0000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НЕЛЬЗЯ, ТАК КАК ПОСТУПАЮЩИЙ ВОЗДУХ УСИЛИВАЕТ ГОРЕНИЕ.</a:t>
            </a:r>
          </a:p>
        </p:txBody>
      </p:sp>
      <p:pic>
        <p:nvPicPr>
          <p:cNvPr id="19459" name="Picture 2" descr="C:\Users\Аня\Pictures\82020589_large_fire__7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0"/>
            <a:ext cx="11525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C:\Users\Аня\Pictures\82020589_large_fire__7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4797425"/>
            <a:ext cx="11525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C:\Users\Аня\Pictures\82020589_large_fire__7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157788"/>
            <a:ext cx="11525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1196975"/>
            <a:ext cx="8424863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</a:rPr>
              <a:t>ВОПРОСЫ</a:t>
            </a:r>
          </a:p>
          <a:p>
            <a:pPr algn="ctr">
              <a:defRPr/>
            </a:pPr>
            <a:endParaRPr lang="ru-RU" sz="3200" b="1" dirty="0">
              <a:solidFill>
                <a:srgbClr val="FF0000"/>
              </a:solidFill>
              <a:latin typeface="+mn-lt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3200" b="1" dirty="0">
                <a:solidFill>
                  <a:srgbClr val="7030A0"/>
                </a:solidFill>
                <a:latin typeface="+mn-lt"/>
              </a:rPr>
              <a:t>НАЗОВИТЕ ТРИ ЛЮБЫЕ ПРИЧИНЫ ПОЖАРА?</a:t>
            </a:r>
          </a:p>
          <a:p>
            <a:pPr algn="ctr">
              <a:defRPr/>
            </a:pPr>
            <a:endParaRPr lang="ru-RU" sz="3200" b="1" i="1" dirty="0">
              <a:solidFill>
                <a:srgbClr val="FF0000"/>
              </a:solidFill>
              <a:latin typeface="+mn-lt"/>
            </a:endParaRPr>
          </a:p>
          <a:p>
            <a:pPr algn="ctr">
              <a:buFont typeface="Wingdings" pitchFamily="2" charset="2"/>
              <a:buChar char="§"/>
              <a:defRPr/>
            </a:pP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ИГРА СО СПИЧКАМИ, НЕОТКЛЮЧЕННАЯ ЭЛЕКТРОПЛИТА, НЕПОТУШЕННЫЙ КОСТЕР.</a:t>
            </a:r>
          </a:p>
        </p:txBody>
      </p:sp>
      <p:pic>
        <p:nvPicPr>
          <p:cNvPr id="20483" name="Picture 2" descr="C:\Users\Аня\Pictures\82020589_large_fire__7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4797425"/>
            <a:ext cx="11525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Users\Аня\Pictures\82020589_large_fire__7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11525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C:\Users\Аня\Pictures\82020589_large_fire__7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404813"/>
            <a:ext cx="11525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1052513"/>
            <a:ext cx="820737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</a:rPr>
              <a:t>ВОПРОСЫ</a:t>
            </a:r>
          </a:p>
          <a:p>
            <a:pPr algn="ctr">
              <a:defRPr/>
            </a:pPr>
            <a:endParaRPr lang="ru-RU" sz="3200" b="1" dirty="0">
              <a:solidFill>
                <a:srgbClr val="FF0000"/>
              </a:solidFill>
              <a:latin typeface="+mn-lt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3200" b="1" dirty="0">
                <a:solidFill>
                  <a:srgbClr val="7030A0"/>
                </a:solidFill>
                <a:latin typeface="+mn-lt"/>
              </a:rPr>
              <a:t>ОТ ЧЕГО ЛЮДИ ГИБНУТ НА ПОЖАРЕ?</a:t>
            </a:r>
          </a:p>
          <a:p>
            <a:pPr algn="ctr">
              <a:defRPr/>
            </a:pPr>
            <a:endParaRPr lang="ru-RU" sz="3200" b="1" dirty="0">
              <a:solidFill>
                <a:srgbClr val="FF0000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ОТ ДЫМА, ОГНЯ, ЯДОВИТЫХ ГАЗОВ, ПОТЕРИ СОЗНАНИЯ.</a:t>
            </a:r>
          </a:p>
        </p:txBody>
      </p:sp>
      <p:pic>
        <p:nvPicPr>
          <p:cNvPr id="21507" name="Picture 2" descr="C:\Users\Аня\Pictures\82020589_large_fire__7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4797425"/>
            <a:ext cx="11525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C:\Users\Аня\Pictures\82020589_large_fire__7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260350"/>
            <a:ext cx="11525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C:\Users\Аня\Pictures\82020589_large_fire__7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11525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750" y="333375"/>
            <a:ext cx="80645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u="sng" dirty="0">
                <a:solidFill>
                  <a:srgbClr val="3333FF"/>
                </a:solidFill>
                <a:latin typeface="+mn-lt"/>
              </a:rPr>
              <a:t>ЦЕЛЬ</a:t>
            </a:r>
          </a:p>
          <a:p>
            <a:pPr>
              <a:defRPr/>
            </a:pPr>
            <a:endParaRPr lang="ru-RU" sz="3600" dirty="0">
              <a:latin typeface="+mn-lt"/>
            </a:endParaRPr>
          </a:p>
          <a:p>
            <a:pPr algn="ctr">
              <a:buFont typeface="Wingdings" pitchFamily="2" charset="2"/>
              <a:buChar char="§"/>
              <a:defRPr/>
            </a:pPr>
            <a:r>
              <a:rPr lang="ru-RU" sz="3600" b="1" dirty="0">
                <a:solidFill>
                  <a:srgbClr val="7030A0"/>
                </a:solidFill>
                <a:latin typeface="+mn-lt"/>
              </a:rPr>
              <a:t>Закрепить знания детей по правилам пожарной безопасности;</a:t>
            </a:r>
          </a:p>
          <a:p>
            <a:pPr algn="ctr">
              <a:buFont typeface="Wingdings" pitchFamily="2" charset="2"/>
              <a:buChar char="§"/>
              <a:defRPr/>
            </a:pPr>
            <a:r>
              <a:rPr lang="ru-RU" sz="3600" b="1" dirty="0">
                <a:solidFill>
                  <a:srgbClr val="7030A0"/>
                </a:solidFill>
                <a:latin typeface="+mn-lt"/>
              </a:rPr>
              <a:t> показать роль огня в жизни человека;</a:t>
            </a:r>
          </a:p>
          <a:p>
            <a:pPr algn="ctr">
              <a:buFont typeface="Wingdings" pitchFamily="2" charset="2"/>
              <a:buChar char="§"/>
              <a:defRPr/>
            </a:pPr>
            <a:r>
              <a:rPr lang="ru-RU" sz="3600" b="1" dirty="0">
                <a:solidFill>
                  <a:srgbClr val="7030A0"/>
                </a:solidFill>
                <a:latin typeface="+mn-lt"/>
              </a:rPr>
              <a:t> развивать память, сообразительность.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sz="2300" b="1" smtClean="0"/>
              <a:t> </a:t>
            </a:r>
            <a:r>
              <a:rPr lang="ru-RU" sz="2300" b="1" smtClean="0">
                <a:solidFill>
                  <a:srgbClr val="FF0000"/>
                </a:solidFill>
              </a:rPr>
              <a:t>Служба "Ноль один"</a:t>
            </a:r>
            <a:br>
              <a:rPr lang="ru-RU" sz="2300" b="1" smtClean="0">
                <a:solidFill>
                  <a:srgbClr val="FF0000"/>
                </a:solidFill>
              </a:rPr>
            </a:br>
            <a:endParaRPr lang="ru-RU" sz="2300" smtClean="0">
              <a:solidFill>
                <a:srgbClr val="FF0000"/>
              </a:solidFill>
            </a:endParaRPr>
          </a:p>
        </p:txBody>
      </p:sp>
      <p:sp>
        <p:nvSpPr>
          <p:cNvPr id="22531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928688"/>
            <a:ext cx="4038600" cy="5197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Я расскажу немного о службе "Ноль один",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И в праздники любые, и в выходные дни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Пожарные на службе - совсем не спят они.</a:t>
            </a:r>
          </a:p>
          <a:p>
            <a:pPr eaLnBrk="1" hangingPunct="1">
              <a:buFontTx/>
              <a:buNone/>
            </a:pPr>
            <a:r>
              <a:rPr lang="ru-RU" sz="2400" smtClean="0"/>
              <a:t> Диспетчер днём и ночью за городом следит -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Наш номер всех короче: всего лишь - "Ноль один".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Вот телефон сработал - диспетчер трубку снял, 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И слушая кого-то, в журнал всё записал:</a:t>
            </a:r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endParaRPr lang="ru-RU" sz="2400" smtClean="0"/>
          </a:p>
        </p:txBody>
      </p:sp>
      <p:sp>
        <p:nvSpPr>
          <p:cNvPr id="22532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857250"/>
            <a:ext cx="4038600" cy="5268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 Объект и его адрес, что именно горит.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И сразу кому надо об этом сообщит.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На вызов очень часто мы едем не одни,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За нами следом мчаться "Ноль два" или "Ноль три".</a:t>
            </a:r>
          </a:p>
          <a:p>
            <a:pPr eaLnBrk="1" hangingPunct="1">
              <a:buFontTx/>
              <a:buNone/>
            </a:pPr>
            <a:r>
              <a:rPr lang="ru-RU" sz="2400" smtClean="0"/>
              <a:t> "02" - чтоб за порядком на  месте проследить,</a:t>
            </a:r>
          </a:p>
          <a:p>
            <a:pPr eaLnBrk="1" hangingPunct="1">
              <a:buFontTx/>
              <a:buNone/>
            </a:pPr>
            <a:r>
              <a:rPr lang="ru-RU" sz="2400" smtClean="0"/>
              <a:t>"03" - чтоб пострадавших в больницу увозить.</a:t>
            </a: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5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7030A0"/>
                </a:solidFill>
              </a:rPr>
              <a:t>Правила пожарные без запинки знай.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7030A0"/>
                </a:solidFill>
              </a:rPr>
              <a:t>Правила пожарные строго соблюдай.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7030A0"/>
                </a:solidFill>
              </a:rPr>
              <a:t> 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87310"/>
                </a:solidFill>
              </a:rPr>
              <a:t> 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87310"/>
                </a:solidFill>
              </a:rPr>
              <a:t>                                 </a:t>
            </a:r>
            <a:r>
              <a:rPr lang="ru-RU" b="1" smtClean="0">
                <a:solidFill>
                  <a:srgbClr val="7030A0"/>
                </a:solidFill>
              </a:rPr>
              <a:t>Утром, вечером и днем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7030A0"/>
                </a:solidFill>
              </a:rPr>
              <a:t>                                  Осторожен будь с огнем!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143248"/>
            <a:ext cx="3143272" cy="31432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0" b="1" dirty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</a:rPr>
              <a:t>01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188" y="404813"/>
            <a:ext cx="8137525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solidFill>
                  <a:srgbClr val="3333FF"/>
                </a:solidFill>
                <a:latin typeface="+mn-lt"/>
              </a:rPr>
              <a:t>Спасибо </a:t>
            </a:r>
          </a:p>
          <a:p>
            <a:pPr algn="ctr">
              <a:defRPr/>
            </a:pPr>
            <a:r>
              <a:rPr lang="ru-RU" sz="8800" b="1" dirty="0">
                <a:solidFill>
                  <a:srgbClr val="3333FF"/>
                </a:solidFill>
                <a:latin typeface="+mn-lt"/>
              </a:rPr>
              <a:t>за внимание!!!</a:t>
            </a:r>
          </a:p>
        </p:txBody>
      </p:sp>
      <p:pic>
        <p:nvPicPr>
          <p:cNvPr id="24579" name="Picture 5" descr="C:\Users\Аня\Pictures\fir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141663"/>
            <a:ext cx="8424863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5" y="188913"/>
            <a:ext cx="8353425" cy="2749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latin typeface="+mn-lt"/>
              </a:rPr>
              <a:t>ОГОНЬ – ОДНО ИЗ САМЫХ БОЛЬШИХ ЧУДЕС ПРИРОДЫ, С КОТОРЫМ ЧЕЛОВЕК ПОЗНАКОМИЛСЯ. ОГОНЬ ДАРИЛ ЧЕЛОВЕКУ ТЕПЛО, СВЕТ, ЗАЩИЩАЛ ОД ДИКИХ ЗВЕРЕЙ. ОН БЫЛ ВЕЛИКИМ ПОМОЩНИКОМ ЧЕЛОВЕКА.</a:t>
            </a:r>
          </a:p>
        </p:txBody>
      </p:sp>
      <p:pic>
        <p:nvPicPr>
          <p:cNvPr id="5123" name="Picture 2" descr="C:\Users\Аня\Pictures\Fire-backgrounds-4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852738"/>
            <a:ext cx="84248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750" y="188913"/>
            <a:ext cx="3744913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rgbClr val="FF0000"/>
              </a:solidFill>
              <a:latin typeface="+mn-lt"/>
            </a:endParaRPr>
          </a:p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  <a:latin typeface="+mn-lt"/>
              </a:rPr>
              <a:t>ОГОНЬ – ХОРОШИЙ СЛУГА, </a:t>
            </a:r>
          </a:p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  <a:latin typeface="+mn-lt"/>
              </a:rPr>
              <a:t>НО ПЛОХОЙ ХОЗЯИН.</a:t>
            </a:r>
            <a:endParaRPr lang="ru-RU" sz="9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2770" name="Picture 2" descr="C:\Users\Аня\Pictures\1506637698_244-og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536504" cy="6457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3333FF"/>
                </a:solidFill>
                <a:ea typeface="+mj-ea"/>
              </a:rPr>
              <a:t>Отгадай загадку </a:t>
            </a:r>
            <a:r>
              <a:rPr lang="ru-RU" sz="2400" dirty="0" smtClean="0">
                <a:solidFill>
                  <a:srgbClr val="3333FF"/>
                </a:solidFill>
                <a:ea typeface="+mj-ea"/>
              </a:rPr>
              <a:t>(посмотри отгадку)</a:t>
            </a:r>
            <a:endParaRPr lang="ru-RU" dirty="0">
              <a:solidFill>
                <a:srgbClr val="3333FF"/>
              </a:solidFill>
              <a:ea typeface="+mj-e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38"/>
            <a:ext cx="8929688" cy="49117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С огнем бороться мы должны —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Мы смелые работники.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Мы очень людям всем нужны,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Так кто же мы ?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                                                        Если дым валит  клубами,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                                                        пламя бьется языками,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                                                        и огонь везде, и жар –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                                                        это бедствие - 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dirty="0"/>
          </a:p>
        </p:txBody>
      </p:sp>
      <p:pic>
        <p:nvPicPr>
          <p:cNvPr id="6" name="Содержимое 5" descr="5e9fb013e80613204cb4c11fd054bbcb_b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3" y="1214438"/>
            <a:ext cx="3883025" cy="2857500"/>
          </a:xfrm>
        </p:spPr>
      </p:pic>
      <p:pic>
        <p:nvPicPr>
          <p:cNvPr id="2051" name="Picture 3" descr="C:\Documents and Settings\умис\Мои документы\основы безопасности\картинки пож\aWDJZ4WIoD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068638"/>
            <a:ext cx="41783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Что лишнее? </a:t>
            </a:r>
            <a:r>
              <a:rPr lang="ru-RU" sz="2400" dirty="0" smtClean="0">
                <a:ea typeface="+mj-ea"/>
              </a:rPr>
              <a:t>(</a:t>
            </a:r>
            <a:r>
              <a:rPr lang="ru-RU" sz="2000" dirty="0" smtClean="0">
                <a:ea typeface="+mj-ea"/>
              </a:rPr>
              <a:t>нажми на картинку)</a:t>
            </a:r>
            <a:endParaRPr lang="ru-RU" dirty="0">
              <a:ea typeface="+mj-ea"/>
            </a:endParaRPr>
          </a:p>
        </p:txBody>
      </p:sp>
      <p:pic>
        <p:nvPicPr>
          <p:cNvPr id="8195" name="Содержимое 5" descr="pushca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75" y="3643313"/>
            <a:ext cx="4038600" cy="3011487"/>
          </a:xfrm>
        </p:spPr>
      </p:pic>
      <p:pic>
        <p:nvPicPr>
          <p:cNvPr id="8196" name="Содержимое 4" descr="tanc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86313" y="3714750"/>
            <a:ext cx="4038600" cy="2959100"/>
          </a:xfrm>
        </p:spPr>
      </p:pic>
      <p:pic>
        <p:nvPicPr>
          <p:cNvPr id="8197" name="Picture 2" descr="C:\Documents and Settings\умис\Мои документы\основы безопасности\картинки пож\32602117_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" y="1071563"/>
            <a:ext cx="36401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" descr="C:\Documents and Settings\умис\Мои документы\основы безопасности\картинки пож\5568009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000125"/>
            <a:ext cx="39290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5"/>
          <p:cNvSpPr>
            <a:spLocks noGrp="1"/>
          </p:cNvSpPr>
          <p:nvPr>
            <p:ph idx="1"/>
          </p:nvPr>
        </p:nvSpPr>
        <p:spPr>
          <a:xfrm>
            <a:off x="457200" y="188913"/>
            <a:ext cx="7786688" cy="5937250"/>
          </a:xfrm>
        </p:spPr>
        <p:txBody>
          <a:bodyPr/>
          <a:lstStyle/>
          <a:p>
            <a:pPr algn="ctr" eaLnBrk="1" hangingPunct="1"/>
            <a:r>
              <a:rPr lang="ru-RU" sz="4400" b="1" smtClean="0">
                <a:solidFill>
                  <a:srgbClr val="7030A0"/>
                </a:solidFill>
              </a:rPr>
              <a:t>Да, ты прав, это средства пожаротушения, а все остальное -техника</a:t>
            </a:r>
          </a:p>
        </p:txBody>
      </p:sp>
      <p:pic>
        <p:nvPicPr>
          <p:cNvPr id="9219" name="Picture 2" descr="C:\Documents and Settings\умис\Мои документы\основы безопасности\картинки пож\32602117_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2786063"/>
            <a:ext cx="48133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с вырезом 7"/>
          <p:cNvSpPr/>
          <p:nvPr/>
        </p:nvSpPr>
        <p:spPr>
          <a:xfrm>
            <a:off x="7072330" y="5929330"/>
            <a:ext cx="1857358" cy="785795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hlinkClick r:id="rId4" action="ppaction://hlinksldjump"/>
              </a:rPr>
              <a:t>нажми</a:t>
            </a:r>
            <a:endParaRPr lang="ru-RU" sz="2400" b="1" dirty="0">
              <a:ln>
                <a:solidFill>
                  <a:srgbClr val="0070C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3333FF"/>
                </a:solidFill>
                <a:ea typeface="+mj-ea"/>
              </a:rPr>
              <a:t>Подскажи словечко  </a:t>
            </a:r>
            <a:r>
              <a:rPr lang="ru-RU" sz="2400" dirty="0" smtClean="0">
                <a:solidFill>
                  <a:srgbClr val="3333FF"/>
                </a:solidFill>
                <a:ea typeface="+mj-ea"/>
              </a:rPr>
              <a:t/>
            </a:r>
            <a:br>
              <a:rPr lang="ru-RU" sz="2400" dirty="0" smtClean="0">
                <a:solidFill>
                  <a:srgbClr val="3333FF"/>
                </a:solidFill>
                <a:ea typeface="+mj-ea"/>
              </a:rPr>
            </a:br>
            <a:r>
              <a:rPr lang="ru-RU" sz="2400" dirty="0" smtClean="0">
                <a:ea typeface="+mj-ea"/>
              </a:rPr>
              <a:t>(нажми, увидишь правильный ответ)</a:t>
            </a:r>
            <a:endParaRPr lang="ru-RU" dirty="0">
              <a:ea typeface="+mj-ea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524986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7030A0"/>
                </a:solidFill>
              </a:rPr>
              <a:t>Где с огнем беспечны люди,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7030A0"/>
                </a:solidFill>
              </a:rPr>
              <a:t>Там взовьется в небо шар,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7030A0"/>
                </a:solidFill>
              </a:rPr>
              <a:t>Там всегда грозить нам будет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7030A0"/>
                </a:solidFill>
              </a:rPr>
              <a:t>Злой...  ….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7030A0"/>
                </a:solidFill>
              </a:rPr>
              <a:t>Дым столбом поднялся вдруг. 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7030A0"/>
                </a:solidFill>
              </a:rPr>
              <a:t>Кто не выключил ... ?</a:t>
            </a:r>
          </a:p>
        </p:txBody>
      </p:sp>
      <p:pic>
        <p:nvPicPr>
          <p:cNvPr id="5" name="Содержимое 4" descr="house-on-fir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0" y="1428750"/>
            <a:ext cx="3810000" cy="2857500"/>
          </a:xfrm>
        </p:spPr>
      </p:pic>
      <p:pic>
        <p:nvPicPr>
          <p:cNvPr id="1026" name="Picture 2" descr="C:\Documents and Settings\умис\Мои документы\1_14346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4786313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4019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3286125"/>
            <a:ext cx="4672012" cy="3357563"/>
          </a:xfrm>
        </p:spPr>
      </p:pic>
      <p:sp>
        <p:nvSpPr>
          <p:cNvPr id="1126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472488" cy="4691063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7030A0"/>
                </a:solidFill>
              </a:rPr>
              <a:t>Стол и шкаф сгорели разом. </a:t>
            </a:r>
          </a:p>
          <a:p>
            <a:pPr eaLnBrk="1" hangingPunct="1"/>
            <a:r>
              <a:rPr lang="ru-RU" sz="2400" b="1" smtClean="0">
                <a:solidFill>
                  <a:srgbClr val="7030A0"/>
                </a:solidFill>
              </a:rPr>
              <a:t>Кто сушил белье над  ... ?</a:t>
            </a:r>
          </a:p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                                                                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                                                               Пламя прыгнуло в листву. </a:t>
            </a:r>
          </a:p>
          <a:p>
            <a:pPr eaLnBrk="1" hangingPunct="1"/>
            <a:r>
              <a:rPr lang="ru-RU" sz="2400" smtClean="0"/>
              <a:t>                                                                Кто у дома жег  ... ?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mtClean="0"/>
              <a:t> </a:t>
            </a:r>
          </a:p>
          <a:p>
            <a:pPr eaLnBrk="1" hangingPunct="1"/>
            <a:endParaRPr lang="ru-RU" smtClean="0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7429520" y="6072206"/>
            <a:ext cx="1500198" cy="642919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hlinkClick r:id="rId3" action="ppaction://hlinksldjump"/>
              </a:rPr>
              <a:t>нажми</a:t>
            </a:r>
            <a:endParaRPr lang="ru-RU" sz="2400" b="1" dirty="0">
              <a:ln>
                <a:solidFill>
                  <a:srgbClr val="0070C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0" name="Picture 8" descr="MCj039691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15000" y="857250"/>
            <a:ext cx="2103438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Mj02363570000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357313"/>
            <a:ext cx="27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MMj02363570000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1285875"/>
            <a:ext cx="27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MMj02363570000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0" y="4699000"/>
            <a:ext cx="5000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3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323</TotalTime>
  <Words>433</Words>
  <Application>Microsoft Office PowerPoint</Application>
  <PresentationFormat>Экран (4:3)</PresentationFormat>
  <Paragraphs>148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Verdana</vt:lpstr>
      <vt:lpstr>Times New Roman</vt:lpstr>
      <vt:lpstr>Calibri</vt:lpstr>
      <vt:lpstr>Wingdings</vt:lpstr>
      <vt:lpstr>Тема3</vt:lpstr>
      <vt:lpstr>Слайд 1</vt:lpstr>
      <vt:lpstr>Слайд 2</vt:lpstr>
      <vt:lpstr>Слайд 3</vt:lpstr>
      <vt:lpstr>Слайд 4</vt:lpstr>
      <vt:lpstr>Отгадай загадку (посмотри отгадку)</vt:lpstr>
      <vt:lpstr>Что лишнее? (нажми на картинку)</vt:lpstr>
      <vt:lpstr>Слайд 7</vt:lpstr>
      <vt:lpstr>Подскажи словечко   (нажми, увидишь правильный ответ)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Служба "Ноль один" </vt:lpstr>
      <vt:lpstr>Слайд 21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? Где? Когда?</dc:title>
  <dc:creator>Лариса</dc:creator>
  <cp:lastModifiedBy>Аня</cp:lastModifiedBy>
  <cp:revision>37</cp:revision>
  <dcterms:created xsi:type="dcterms:W3CDTF">2010-04-26T11:56:39Z</dcterms:created>
  <dcterms:modified xsi:type="dcterms:W3CDTF">2017-10-19T18:41:03Z</dcterms:modified>
</cp:coreProperties>
</file>