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  <p:sldId id="283" r:id="rId7"/>
    <p:sldId id="284" r:id="rId8"/>
    <p:sldId id="290" r:id="rId9"/>
    <p:sldId id="289" r:id="rId10"/>
    <p:sldId id="285" r:id="rId11"/>
    <p:sldId id="268" r:id="rId12"/>
    <p:sldId id="261" r:id="rId13"/>
    <p:sldId id="278" r:id="rId14"/>
    <p:sldId id="270" r:id="rId15"/>
    <p:sldId id="276" r:id="rId16"/>
    <p:sldId id="288" r:id="rId17"/>
    <p:sldId id="275" r:id="rId18"/>
    <p:sldId id="274" r:id="rId19"/>
    <p:sldId id="282" r:id="rId20"/>
    <p:sldId id="279" r:id="rId21"/>
    <p:sldId id="286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-9.4275754354500672E-3"/>
                  <c:y val="2.2503454368841477E-3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 smtClean="0"/>
                      <a:t>1</a:t>
                    </a:r>
                    <a:r>
                      <a:rPr lang="en-US" sz="2800" b="1" dirty="0" smtClean="0"/>
                      <a:t>0</a:t>
                    </a:r>
                    <a:r>
                      <a:rPr lang="ru-RU" sz="2800" b="1" dirty="0"/>
                      <a:t>%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2800" b="1" dirty="0" smtClean="0"/>
                      <a:t>6</a:t>
                    </a:r>
                    <a:r>
                      <a:rPr lang="en-US" sz="2800" b="1" dirty="0" smtClean="0"/>
                      <a:t>0</a:t>
                    </a:r>
                    <a:r>
                      <a:rPr lang="ru-RU" sz="2800" b="1" dirty="0"/>
                      <a:t>%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800" b="1" dirty="0" smtClean="0"/>
                      <a:t>3</a:t>
                    </a:r>
                    <a:r>
                      <a:rPr lang="en-US" sz="2800" b="1" dirty="0" smtClean="0"/>
                      <a:t>0</a:t>
                    </a:r>
                    <a:r>
                      <a:rPr lang="ru-RU" sz="2800" b="1" dirty="0"/>
                      <a:t>%</a:t>
                    </a:r>
                    <a:endParaRPr lang="en-US" sz="28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10</c:v>
                </c:pt>
                <c:pt idx="1">
                  <c:v>60</c:v>
                </c:pt>
                <c:pt idx="2">
                  <c:v>30</c:v>
                </c:pt>
              </c:numCache>
            </c:numRef>
          </c:val>
        </c:ser>
        <c:shape val="box"/>
        <c:axId val="63936384"/>
        <c:axId val="68497408"/>
        <c:axId val="0"/>
      </c:bar3DChart>
      <c:catAx>
        <c:axId val="63936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2400" dirty="0"/>
                  <a:t>Уровень</a:t>
                </a:r>
                <a:r>
                  <a:rPr lang="ru-RU" sz="2400" baseline="0" dirty="0"/>
                  <a:t> </a:t>
                </a:r>
                <a:r>
                  <a:rPr lang="ru-RU" sz="2400" baseline="0" dirty="0" smtClean="0"/>
                  <a:t>развития </a:t>
                </a:r>
                <a:endParaRPr lang="ru-RU" sz="2400" dirty="0"/>
              </a:p>
            </c:rich>
          </c:tx>
        </c:title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68497408"/>
        <c:crosses val="autoZero"/>
        <c:auto val="1"/>
        <c:lblAlgn val="ctr"/>
        <c:lblOffset val="100"/>
      </c:catAx>
      <c:valAx>
        <c:axId val="6849740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2000" dirty="0"/>
                  <a:t>Количество</a:t>
                </a:r>
                <a:r>
                  <a:rPr lang="ru-RU" sz="2000" baseline="0" dirty="0"/>
                  <a:t> детей %</a:t>
                </a:r>
                <a:endParaRPr lang="ru-RU" sz="20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93638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299"/>
            <a:ext cx="864396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ЮНЫЙ </a:t>
            </a:r>
          </a:p>
          <a:p>
            <a:pPr>
              <a:defRPr/>
            </a:pPr>
            <a:endParaRPr lang="ru-RU" sz="48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ИССЛЕДОВАТЕЛЬ</a:t>
            </a:r>
            <a:r>
              <a:rPr lang="ru-RU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 algn="ctr">
              <a:lnSpc>
                <a:spcPct val="150000"/>
              </a:lnSpc>
              <a:defRPr/>
            </a:pPr>
            <a:endParaRPr lang="ru-RU" sz="28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(поисково-исследовательская </a:t>
            </a:r>
            <a:r>
              <a:rPr lang="ru-RU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деятельность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средство познавательной активности дошкольника)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этап - практический: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358246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проведение работы с детьми по экспериментальной деятельности;</a:t>
            </a:r>
          </a:p>
          <a:p>
            <a:pPr>
              <a:buNone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привлечение родителей в экспериментальную деятельность детей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Формы организации: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358246" cy="60007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рассматривание;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наблюдение;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беседа;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экскурсии;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конструирование;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экспериментирование;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исследовательская деятельность;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коллекционирование;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развлечения, викторины, конкурсы.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4348" y="357166"/>
            <a:ext cx="7072362" cy="1276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Исследовательская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деятельность: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0" y="1928802"/>
            <a:ext cx="3276600" cy="2667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Живая природа:</a:t>
            </a:r>
          </a:p>
          <a:p>
            <a:pPr algn="ctr">
              <a:defRPr/>
            </a:pPr>
            <a: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многообразие </a:t>
            </a:r>
          </a:p>
          <a:p>
            <a:pPr algn="ctr">
              <a:defRPr/>
            </a:pPr>
            <a: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живых </a:t>
            </a:r>
          </a:p>
          <a:p>
            <a:pPr algn="ctr">
              <a:defRPr/>
            </a:pPr>
            <a: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организмов и др.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857752" y="1928802"/>
            <a:ext cx="3429000" cy="2667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Неживая природа:</a:t>
            </a:r>
          </a:p>
          <a:p>
            <a:pPr algn="ctr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воздух, вода,</a:t>
            </a:r>
          </a:p>
          <a:p>
            <a:pPr algn="ctr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почва, камни и др.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357422" y="4038600"/>
            <a:ext cx="3424238" cy="2819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Человек: </a:t>
            </a:r>
          </a:p>
          <a:p>
            <a:pPr algn="ctr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его организм, </a:t>
            </a:r>
          </a:p>
          <a:p>
            <a:pPr algn="ctr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материалы,</a:t>
            </a:r>
          </a:p>
          <a:p>
            <a:pPr algn="ctr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рукотворный мир.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393009" y="175020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071802" y="2643182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323025" y="17494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фото экспер\SAM_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3894066"/>
            <a:ext cx="4071933" cy="2963934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фото экспер\SAM_1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857232"/>
            <a:ext cx="3714776" cy="2786082"/>
          </a:xfrm>
          <a:prstGeom prst="rect">
            <a:avLst/>
          </a:prstGeom>
          <a:noFill/>
        </p:spPr>
      </p:pic>
      <p:pic>
        <p:nvPicPr>
          <p:cNvPr id="3074" name="Picture 2" descr="http://cs627929.vk.me/v627929740/365f/SjFfzZ4vLK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58398"/>
            <a:ext cx="3857620" cy="289960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фото экспер\SAM_1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836952"/>
            <a:ext cx="3918788" cy="280636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Опыты  водой, песком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Лаборатория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«Почемучка»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4" descr="C:\Users\Пользователь\Desktop\15(4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85861"/>
            <a:ext cx="9144000" cy="55721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mel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98120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зрения: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143000" y="2286000"/>
            <a:ext cx="7696200" cy="411480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76199"/>
          <a:ext cx="9143999" cy="7108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31"/>
                <a:gridCol w="2561133"/>
                <a:gridCol w="6143635"/>
              </a:tblGrid>
              <a:tr h="7683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4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Оборудование:</a:t>
                      </a:r>
                      <a:r>
                        <a:rPr lang="ru-RU" sz="4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4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223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приборы – «помощники»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лабораторная посуда, весы, ёмкости разного объёма 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природный материал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камешки, глина, песок, ракушки, спил и листья, мох, семена и т.д.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12453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бросовый</a:t>
                      </a:r>
                      <a:r>
                        <a:rPr lang="ru-RU" sz="28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материал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проволока, кусочки кожи, меха, ткани, пробки; разные виды бумаги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62234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красители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гуашь, акварельные краски.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97553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медицинские материалы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пипетки, колбы, мерные ложки, резиновые груши, шприцы (без игл) 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140341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прочие материалы</a:t>
                      </a:r>
                      <a:endParaRPr lang="ru-R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зеркала, воздушные шары, масло, мука, соль, сахар, цветные и прозрачные стёкла, сито, свечи.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«Лес»</a:t>
            </a:r>
          </a:p>
        </p:txBody>
      </p:sp>
      <p:pic>
        <p:nvPicPr>
          <p:cNvPr id="13315" name="Picture 2" descr="D:\фото\SAM_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071546"/>
            <a:ext cx="8429684" cy="578645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«Насекомые»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D:\фото\SAM_1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214422"/>
            <a:ext cx="8358246" cy="56435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«Коллекция камней»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3794" name="Picture 2" descr="D:\работа\S73R7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Эпиграф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«Люди, научившиеся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</a:t>
            </a:r>
          </a:p>
          <a:p>
            <a:pPr algn="ctr"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К.Е.Тимирязев.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uhni-meb.ru/blog.php?nufbw=qsetota/obschestvoznanie-9-klass-rabochaya-tetrad-reshebnik70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00528" cy="4857760"/>
          </a:xfrm>
          <a:prstGeom prst="rect">
            <a:avLst/>
          </a:prstGeom>
          <a:noFill/>
        </p:spPr>
      </p:pic>
      <p:pic>
        <p:nvPicPr>
          <p:cNvPr id="32772" name="Picture 4" descr="http://900igr.net/datai/doshkolnoe-obrazovanie/Razvitie-poznavatelnykh-interesov-doshkolnikov/0014-018-Formy-raboty-s-roditelj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286248" cy="38576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Опыты родителей и детей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III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этап - обобщающий: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858280" cy="5929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результате реализации проекта «Юный исследователь»: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были созданы условия по формированию предпосылок поисковой деятельности, интеллектуальной инициативы;</a:t>
            </a:r>
          </a:p>
          <a:p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наблюдениям и промежуточному мониторингу выявлено повышение познавательной активности детей, интереса к экспериментальной деятельности.</a:t>
            </a:r>
          </a:p>
          <a:p>
            <a:pPr>
              <a:buNone/>
            </a:pP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98120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зрения: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143000" y="2286000"/>
            <a:ext cx="7696200" cy="411480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76200"/>
          <a:ext cx="9144000" cy="7589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05800"/>
              </a:tblGrid>
              <a:tr h="14478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Дальнейшая работа:</a:t>
                      </a:r>
                      <a:r>
                        <a:rPr lang="ru-RU" sz="4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4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3773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1.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Обогащение развивающей среды группы;</a:t>
                      </a:r>
                      <a:endParaRPr lang="ru-R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25188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2.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Продолжение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сотрудничества с родителями через п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роведение мини-проектов по исследовательским темам;</a:t>
                      </a:r>
                    </a:p>
                    <a:p>
                      <a:endParaRPr lang="ru-R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25188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3.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Распространение педагогического</a:t>
                      </a:r>
                      <a:r>
                        <a:rPr lang="ru-RU" sz="3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опыта.</a:t>
                      </a:r>
                      <a:endParaRPr lang="ru-R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736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Пользователь\Desktop\работа\dipl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452098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Актуальность 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358246" cy="53578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ru-RU" sz="4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Федеральном законе          «Об образовании» указано, на то, что каждый ребенок должен расти инициативным, думающим, способным на творческий подход к любому делу. </a:t>
            </a:r>
          </a:p>
          <a:p>
            <a:pPr algn="ctr">
              <a:buNone/>
            </a:pPr>
            <a:r>
              <a:rPr lang="ru-RU" sz="4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algn="ctr">
              <a:buNone/>
            </a:pPr>
            <a:r>
              <a:rPr lang="ru-RU" sz="4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ru-RU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Цель работы: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algn="ctr">
              <a:buNone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Создание условий для развития у детей познавательной активности, наблюдательности, любознательности и способности к самостоятельному экспериментированию.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Задачи: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- создать условия по формированию предпосылок поисковой деятельности, интеллектуальной инициативы;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- развить умение определять возможные методы решения проблемы с помощью взрослого, а затем самостоятельно;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- развить навыки ведения конструктивной беседы, способность выдвигать гипотезы и самостоятельно формулировать выводы;</a:t>
            </a:r>
          </a:p>
          <a:p>
            <a:pPr>
              <a:buNone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выстроить эффективное взаимодействие с  родителями воспитанников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Предполагаемые результаты: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858280" cy="535782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Расширение возможностей предметно-пространственной развивающей среды;</a:t>
            </a:r>
          </a:p>
          <a:p>
            <a:pPr lvl="0"/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Повышение уровня мотивации к занятиям;</a:t>
            </a:r>
          </a:p>
          <a:p>
            <a:pPr lvl="0"/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Усвоение детьми знаний, представлений об окружающем мире;</a:t>
            </a:r>
          </a:p>
          <a:p>
            <a:pPr lvl="0"/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Вовлечение родителей в детское экспериментирование.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этап - подготовительный: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изучение и анализ методической литературы по теме;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подбор основного оборудования для оснащения центра экспериментальной      деятельности;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составление планирования детской экспериментальной деятельности.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Критерии оценки: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/>
          </a:bodyPr>
          <a:lstStyle/>
          <a:p>
            <a:pPr lvl="0"/>
            <a:r>
              <a:rPr lang="ru-RU" sz="3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Интерес к экспериментированию;</a:t>
            </a:r>
          </a:p>
          <a:p>
            <a:pPr lvl="0"/>
            <a:r>
              <a:rPr lang="ru-RU" sz="3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Самостоятельность, инициативность в поисковых действиях;</a:t>
            </a:r>
          </a:p>
          <a:p>
            <a:pPr lvl="0"/>
            <a:r>
              <a:rPr lang="ru-RU" sz="3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Способы решения проблемы;</a:t>
            </a:r>
          </a:p>
          <a:p>
            <a:pPr lvl="0"/>
            <a:r>
              <a:rPr lang="ru-RU" sz="3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Результативность решения проблемы;</a:t>
            </a:r>
          </a:p>
          <a:p>
            <a:pPr lvl="0"/>
            <a:r>
              <a:rPr lang="ru-RU" sz="3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Настойчивость, вариативность исследовательского поиска;</a:t>
            </a:r>
          </a:p>
          <a:p>
            <a:pPr lvl="0"/>
            <a:r>
              <a:rPr lang="ru-RU" sz="3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Положительно-эмоциональное отношение к экспериментированию.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Результаты мониторинга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285784" y="1214422"/>
          <a:ext cx="9429784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450</Words>
  <Application>Microsoft Office PowerPoint</Application>
  <PresentationFormat>Экран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Эпиграф </vt:lpstr>
      <vt:lpstr>Актуальность  </vt:lpstr>
      <vt:lpstr>Цель работы: </vt:lpstr>
      <vt:lpstr>Задачи: </vt:lpstr>
      <vt:lpstr>Предполагаемые результаты: </vt:lpstr>
      <vt:lpstr>I этап - подготовительный: </vt:lpstr>
      <vt:lpstr>Критерии оценки: </vt:lpstr>
      <vt:lpstr>Результаты мониторинга</vt:lpstr>
      <vt:lpstr>IIэтап - практический: </vt:lpstr>
      <vt:lpstr>Формы организации: </vt:lpstr>
      <vt:lpstr>Слайд 12</vt:lpstr>
      <vt:lpstr>Опыты  водой, песком</vt:lpstr>
      <vt:lpstr>Лаборатория  «Почемучка» </vt:lpstr>
      <vt:lpstr>Слайд 15</vt:lpstr>
      <vt:lpstr>зрения:</vt:lpstr>
      <vt:lpstr>«Лес»</vt:lpstr>
      <vt:lpstr>«Насекомые»</vt:lpstr>
      <vt:lpstr>«Коллекция камней»</vt:lpstr>
      <vt:lpstr>Опыты родителей и детей</vt:lpstr>
      <vt:lpstr>III этап - обобщающий: </vt:lpstr>
      <vt:lpstr>зрения: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</dc:creator>
  <cp:lastModifiedBy>Пользователь</cp:lastModifiedBy>
  <cp:revision>55</cp:revision>
  <dcterms:created xsi:type="dcterms:W3CDTF">2014-06-15T09:49:01Z</dcterms:created>
  <dcterms:modified xsi:type="dcterms:W3CDTF">2017-10-25T15:40:45Z</dcterms:modified>
</cp:coreProperties>
</file>