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76" r:id="rId5"/>
    <p:sldId id="258" r:id="rId6"/>
    <p:sldId id="265" r:id="rId7"/>
    <p:sldId id="262" r:id="rId8"/>
    <p:sldId id="273" r:id="rId9"/>
    <p:sldId id="266" r:id="rId10"/>
    <p:sldId id="274" r:id="rId11"/>
    <p:sldId id="275" r:id="rId12"/>
    <p:sldId id="267" r:id="rId13"/>
    <p:sldId id="278" r:id="rId14"/>
    <p:sldId id="269" r:id="rId15"/>
    <p:sldId id="272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2148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5994-7CA7-4367-899B-63E8E828BA3D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1ECF-8D64-4A0C-8EAA-485FB21B1F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1ECF-8D64-4A0C-8EAA-485FB21B1FC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7404" y="0"/>
            <a:ext cx="9181404" cy="6858000"/>
          </a:xfrm>
          <a:prstGeom prst="rect">
            <a:avLst/>
          </a:prstGeom>
          <a:noFill/>
        </p:spPr>
      </p:pic>
      <p:pic>
        <p:nvPicPr>
          <p:cNvPr id="10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115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980728"/>
            <a:ext cx="4762500" cy="42672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7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600" y="3573016"/>
            <a:ext cx="1080120" cy="710719"/>
          </a:xfrm>
          <a:prstGeom prst="rect">
            <a:avLst/>
          </a:prstGeom>
          <a:noFill/>
        </p:spPr>
      </p:pic>
      <p:pic>
        <p:nvPicPr>
          <p:cNvPr id="12" name="Picture 2" descr="9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800" y="4221088"/>
            <a:ext cx="1224136" cy="1224136"/>
          </a:xfrm>
          <a:prstGeom prst="rect">
            <a:avLst/>
          </a:prstGeom>
          <a:noFill/>
        </p:spPr>
      </p:pic>
      <p:pic>
        <p:nvPicPr>
          <p:cNvPr id="11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99792" y="5085184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9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696" y="3933056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6" descr="http://li-web.ru/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47664" y="3356992"/>
            <a:ext cx="1080120" cy="710719"/>
          </a:xfrm>
          <a:prstGeom prst="rect">
            <a:avLst/>
          </a:prstGeom>
          <a:noFill/>
        </p:spPr>
      </p:pic>
      <p:pic>
        <p:nvPicPr>
          <p:cNvPr id="614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47664" y="4869160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3925" y="260648"/>
            <a:ext cx="8496944" cy="97496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МДОУ «Детский сад №10 комбинированного вида»</a:t>
            </a:r>
            <a:b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подготовительная группа «Звёздочка» </a:t>
            </a:r>
            <a:b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компенсирующей направленности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649" y="2348880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</a:t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«ПЕСОК И ГЛИНА»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84168" y="4898777"/>
            <a:ext cx="2708417" cy="1224136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Провела:</a:t>
            </a:r>
            <a:endParaRPr lang="ru-RU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Пронина Е.А.</a:t>
            </a:r>
            <a:endParaRPr lang="ru-RU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77104" y="5661248"/>
            <a:ext cx="153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Ухта 2017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79938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Эксперимент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«Что под водой?»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Дети насыпают песок и сухую глину в воду.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Вывод: песок тяжелый - он опускается на дно баночки, пыль легкая, она осталась на поверхности. При намокании </a:t>
            </a:r>
            <a:r>
              <a:rPr lang="ru-RU" b="1" i="1" dirty="0" smtClean="0">
                <a:solidFill>
                  <a:srgbClr val="002060"/>
                </a:solidFill>
              </a:rPr>
              <a:t>песок и глина меняют </a:t>
            </a:r>
            <a:r>
              <a:rPr lang="ru-RU" b="1" i="1" dirty="0">
                <a:solidFill>
                  <a:srgbClr val="002060"/>
                </a:solidFill>
              </a:rPr>
              <a:t>цвет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48985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90" y="1964932"/>
            <a:ext cx="3507782" cy="467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978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Эксперимент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«А где вода?»</a:t>
            </a:r>
            <a:endParaRPr lang="ru-RU" sz="2800" b="1" i="1" dirty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Дети </a:t>
            </a:r>
            <a:r>
              <a:rPr lang="ru-RU" sz="2000" b="1" i="1" dirty="0" smtClean="0">
                <a:solidFill>
                  <a:srgbClr val="002060"/>
                </a:solidFill>
              </a:rPr>
              <a:t>поливают песок и глину одновременно водой.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Вывод: вода проходит сквозь песок быстрее. Глина намокает медленнее. Песок и глина меняют цвет.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830" y="2730611"/>
            <a:ext cx="4205976" cy="3154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5858" y="2730611"/>
            <a:ext cx="4205976" cy="31544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145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861" y="381472"/>
            <a:ext cx="80905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Рисование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Познакомить детей с техникой рисование песком. 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7" y="1412776"/>
            <a:ext cx="3761127" cy="50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744155" cy="499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0750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861" y="381472"/>
            <a:ext cx="80905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Рисование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Познакомить детей с техникой рисование песком. 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243246"/>
            <a:ext cx="6946787" cy="52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614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05678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Лепка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Дети закрепляют свойства песка и глины.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Вывод: после высыхания песка поделки рассыпаются, а с глиняными – можно играть. 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916" y="2974626"/>
            <a:ext cx="3853857" cy="2890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340" y="2974627"/>
            <a:ext cx="3853857" cy="289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12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99959"/>
            <a:ext cx="820891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Заключительный </a:t>
            </a:r>
            <a:r>
              <a:rPr lang="ru-RU" sz="3200" b="1" i="1" dirty="0" smtClean="0">
                <a:solidFill>
                  <a:srgbClr val="002060"/>
                </a:solidFill>
              </a:rPr>
              <a:t>этап</a:t>
            </a:r>
            <a:endParaRPr lang="ru-RU" sz="3200" b="1" i="1" dirty="0">
              <a:solidFill>
                <a:srgbClr val="002060"/>
              </a:solidFill>
            </a:endParaRPr>
          </a:p>
          <a:p>
            <a:r>
              <a:rPr lang="ru-RU" sz="2200" b="1" i="1" dirty="0">
                <a:solidFill>
                  <a:srgbClr val="002060"/>
                </a:solidFill>
              </a:rPr>
              <a:t>Д</a:t>
            </a:r>
            <a:r>
              <a:rPr lang="ru-RU" sz="2200" b="1" i="1" dirty="0" smtClean="0">
                <a:solidFill>
                  <a:srgbClr val="002060"/>
                </a:solidFill>
              </a:rPr>
              <a:t>ети </a:t>
            </a:r>
            <a:r>
              <a:rPr lang="ru-RU" sz="2200" b="1" i="1" dirty="0">
                <a:solidFill>
                  <a:srgbClr val="002060"/>
                </a:solidFill>
              </a:rPr>
              <a:t>закрепили знания о свойствах </a:t>
            </a:r>
            <a:r>
              <a:rPr lang="ru-RU" sz="2200" b="1" i="1" dirty="0" smtClean="0">
                <a:solidFill>
                  <a:srgbClr val="002060"/>
                </a:solidFill>
              </a:rPr>
              <a:t>песка </a:t>
            </a:r>
            <a:r>
              <a:rPr lang="ru-RU" sz="2200" b="1" i="1" dirty="0">
                <a:solidFill>
                  <a:srgbClr val="002060"/>
                </a:solidFill>
              </a:rPr>
              <a:t>и </a:t>
            </a:r>
            <a:r>
              <a:rPr lang="ru-RU" sz="2200" b="1" i="1" dirty="0" smtClean="0">
                <a:solidFill>
                  <a:srgbClr val="002060"/>
                </a:solidFill>
              </a:rPr>
              <a:t>глины</a:t>
            </a:r>
            <a:r>
              <a:rPr lang="ru-RU" sz="2200" b="1" i="1" dirty="0">
                <a:solidFill>
                  <a:srgbClr val="002060"/>
                </a:solidFill>
              </a:rPr>
              <a:t>. </a:t>
            </a:r>
            <a:r>
              <a:rPr lang="ru-RU" sz="2200" b="1" i="1" dirty="0" smtClean="0">
                <a:solidFill>
                  <a:srgbClr val="002060"/>
                </a:solidFill>
              </a:rPr>
              <a:t>Дети проявили интерес к тому, что песок и глину можно использовать не только в природе, а так же в художественном творчестве У </a:t>
            </a:r>
            <a:r>
              <a:rPr lang="ru-RU" sz="2200" b="1" i="1" dirty="0">
                <a:solidFill>
                  <a:srgbClr val="002060"/>
                </a:solidFill>
              </a:rPr>
              <a:t>детей </a:t>
            </a:r>
            <a:r>
              <a:rPr lang="ru-RU" sz="2200" b="1" i="1" dirty="0" smtClean="0">
                <a:solidFill>
                  <a:srgbClr val="002060"/>
                </a:solidFill>
              </a:rPr>
              <a:t>повысился </a:t>
            </a:r>
            <a:r>
              <a:rPr lang="ru-RU" sz="2200" b="1" i="1" dirty="0">
                <a:solidFill>
                  <a:srgbClr val="002060"/>
                </a:solidFill>
              </a:rPr>
              <a:t>интерес к </a:t>
            </a:r>
            <a:r>
              <a:rPr lang="ru-RU" sz="2200" b="1" i="1" dirty="0" smtClean="0">
                <a:solidFill>
                  <a:srgbClr val="002060"/>
                </a:solidFill>
              </a:rPr>
              <a:t>исследовательской </a:t>
            </a:r>
            <a:r>
              <a:rPr lang="ru-RU" sz="2200" b="1" i="1" dirty="0">
                <a:solidFill>
                  <a:srgbClr val="002060"/>
                </a:solidFill>
              </a:rPr>
              <a:t>- экспериментальной деятельности</a:t>
            </a:r>
            <a:r>
              <a:rPr lang="ru-RU" sz="2200" b="1" i="1" dirty="0" smtClean="0">
                <a:solidFill>
                  <a:srgbClr val="002060"/>
                </a:solidFill>
              </a:rPr>
              <a:t>.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739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511384"/>
            <a:ext cx="81243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>Спасибо за </a:t>
            </a:r>
            <a:r>
              <a:rPr lang="ru-RU" sz="6000" b="1" i="1" dirty="0" smtClean="0">
                <a:solidFill>
                  <a:srgbClr val="002060"/>
                </a:solidFill>
              </a:rPr>
              <a:t>внимание!!!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36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482" y="332657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</a:rPr>
              <a:t>Тип проекта: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/>
              <a:t> </a:t>
            </a:r>
            <a:r>
              <a:rPr lang="ru-RU" sz="2400" i="1" dirty="0">
                <a:solidFill>
                  <a:srgbClr val="002060"/>
                </a:solidFill>
              </a:rPr>
              <a:t>познавательно-исследовательский 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 smtClean="0"/>
              <a:t> </a:t>
            </a:r>
            <a:r>
              <a:rPr lang="ru-RU" sz="2400" b="1" i="1" u="sng" dirty="0">
                <a:solidFill>
                  <a:srgbClr val="002060"/>
                </a:solidFill>
              </a:rPr>
              <a:t>Участники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проекта:</a:t>
            </a:r>
            <a:r>
              <a:rPr lang="ru-RU" sz="2400" i="1" dirty="0" smtClean="0">
                <a:solidFill>
                  <a:srgbClr val="002060"/>
                </a:solidFill>
              </a:rPr>
              <a:t>  педагог, дети, родители </a:t>
            </a:r>
            <a:r>
              <a:rPr lang="ru-RU" sz="2400" i="1" dirty="0">
                <a:solidFill>
                  <a:srgbClr val="002060"/>
                </a:solidFill>
              </a:rPr>
              <a:t> 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 smtClean="0"/>
              <a:t> </a:t>
            </a:r>
            <a:r>
              <a:rPr lang="ru-RU" sz="2400" b="1" i="1" u="sng" dirty="0">
                <a:solidFill>
                  <a:srgbClr val="002060"/>
                </a:solidFill>
              </a:rPr>
              <a:t>Длительность:</a:t>
            </a:r>
            <a:r>
              <a:rPr lang="ru-RU" sz="2400" i="1" u="sng" dirty="0"/>
              <a:t> </a:t>
            </a:r>
            <a:r>
              <a:rPr lang="ru-RU" sz="2400" i="1" dirty="0">
                <a:solidFill>
                  <a:srgbClr val="002060"/>
                </a:solidFill>
              </a:rPr>
              <a:t>кратковременный, 1 неделя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Цель</a:t>
            </a:r>
            <a:r>
              <a:rPr lang="ru-RU" sz="2800" b="1" i="1" dirty="0">
                <a:solidFill>
                  <a:srgbClr val="002060"/>
                </a:solidFill>
              </a:rPr>
              <a:t>:</a:t>
            </a:r>
            <a:r>
              <a:rPr lang="ru-RU" sz="2800" b="1" i="1" dirty="0"/>
              <a:t>   </a:t>
            </a:r>
            <a:r>
              <a:rPr lang="ru-RU" sz="2200" b="1" i="1" dirty="0">
                <a:solidFill>
                  <a:srgbClr val="002060"/>
                </a:solidFill>
              </a:rPr>
              <a:t>развитие познавательного интереса к неживой природе.</a:t>
            </a:r>
            <a:r>
              <a:rPr lang="ru-RU" sz="2200" b="1" i="1" dirty="0">
                <a:solidFill>
                  <a:srgbClr val="0070C0"/>
                </a:solidFill>
              </a:rPr>
              <a:t> </a:t>
            </a:r>
            <a:r>
              <a:rPr lang="ru-RU" sz="2800" i="1" dirty="0">
                <a:solidFill>
                  <a:srgbClr val="0070C0"/>
                </a:solidFill>
              </a:rPr>
              <a:t/>
            </a:r>
            <a:br>
              <a:rPr lang="ru-RU" sz="2800" i="1" dirty="0">
                <a:solidFill>
                  <a:srgbClr val="0070C0"/>
                </a:solidFill>
              </a:rPr>
            </a:b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214554"/>
            <a:ext cx="83529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Задачи: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200" b="1" i="1" dirty="0">
                <a:solidFill>
                  <a:srgbClr val="002060"/>
                </a:solidFill>
              </a:rPr>
              <a:t>1. Формировать у детей представление о неживой природе и ее свойствах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2. Развивать умение наблюдать, обследовать, сравнивать, обобщать и делать выводы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3.Систематизировать элементарные знания о свойствах песка (сыпучесть, рыхлость, способность пропускать воду и т.д.), глины (вязкость, пластичность, неспособность пропускать воду); об использовании человеком песка (строительство, песочные часы и т.д.), глины (производство посуды, игрушек, строительство);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4. Воспитывать бережное отношение к объектам неживой 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247" y="476672"/>
            <a:ext cx="83529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Ожидаемые результаты :</a:t>
            </a:r>
            <a:r>
              <a:rPr lang="ru-RU" sz="2800" i="1" dirty="0">
                <a:solidFill>
                  <a:srgbClr val="002060"/>
                </a:solidFill>
              </a:rPr>
              <a:t/>
            </a:r>
            <a:br>
              <a:rPr lang="ru-RU" sz="2800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У детей повысится интерес к </a:t>
            </a:r>
            <a:r>
              <a:rPr lang="ru-RU" sz="2200" b="1" i="1" dirty="0" smtClean="0">
                <a:solidFill>
                  <a:srgbClr val="002060"/>
                </a:solidFill>
              </a:rPr>
              <a:t>исследовательской </a:t>
            </a:r>
            <a:r>
              <a:rPr lang="ru-RU" sz="2200" b="1" i="1" dirty="0">
                <a:solidFill>
                  <a:srgbClr val="002060"/>
                </a:solidFill>
              </a:rPr>
              <a:t>- экспериментальной </a:t>
            </a:r>
            <a:r>
              <a:rPr lang="ru-RU" sz="2200" b="1" i="1" dirty="0" smtClean="0">
                <a:solidFill>
                  <a:srgbClr val="002060"/>
                </a:solidFill>
              </a:rPr>
              <a:t>деятельности.</a:t>
            </a:r>
            <a:r>
              <a:rPr lang="ru-RU" sz="2200" b="1" i="1" dirty="0">
                <a:solidFill>
                  <a:srgbClr val="002060"/>
                </a:solidFill>
              </a:rPr>
              <a:t/>
            </a:r>
            <a:br>
              <a:rPr lang="ru-RU" sz="2200" b="1" i="1" dirty="0">
                <a:solidFill>
                  <a:srgbClr val="002060"/>
                </a:solidFill>
              </a:rPr>
            </a:b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4239" y="1916832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Актуальность</a:t>
            </a:r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К шести летнему возрасту </a:t>
            </a:r>
            <a:r>
              <a:rPr lang="ru-RU" sz="2200" b="1" i="1" dirty="0">
                <a:solidFill>
                  <a:srgbClr val="002060"/>
                </a:solidFill>
              </a:rPr>
              <a:t>заметно возрастают </a:t>
            </a:r>
            <a:r>
              <a:rPr lang="ru-RU" sz="2200" b="1" i="1" dirty="0" smtClean="0">
                <a:solidFill>
                  <a:srgbClr val="002060"/>
                </a:solidFill>
              </a:rPr>
              <a:t>возможность инициативной </a:t>
            </a:r>
            <a:r>
              <a:rPr lang="ru-RU" sz="2200" b="1" i="1" dirty="0">
                <a:solidFill>
                  <a:srgbClr val="002060"/>
                </a:solidFill>
              </a:rPr>
              <a:t>преобразующей активности ребенка. Этот возрастной период важен для развития познавательной потребности, которая находит отражение в форме поисковой, исследовательской деятельности, направленной на «открытие» нового, которая развивает продуктивные формы мышления. </a:t>
            </a:r>
            <a:r>
              <a:rPr lang="ru-RU" sz="2200" b="1" i="1" dirty="0" smtClean="0">
                <a:solidFill>
                  <a:srgbClr val="002060"/>
                </a:solidFill>
              </a:rPr>
              <a:t>Поэтому </a:t>
            </a:r>
            <a:r>
              <a:rPr lang="ru-RU" sz="2200" b="1" i="1" dirty="0">
                <a:solidFill>
                  <a:srgbClr val="002060"/>
                </a:solidFill>
              </a:rPr>
              <a:t>очень важно </a:t>
            </a:r>
            <a:r>
              <a:rPr lang="ru-RU" sz="2200" b="1" i="1" dirty="0" smtClean="0">
                <a:solidFill>
                  <a:srgbClr val="002060"/>
                </a:solidFill>
              </a:rPr>
              <a:t>знакомить </a:t>
            </a:r>
            <a:r>
              <a:rPr lang="ru-RU" sz="2200" b="1" i="1" dirty="0">
                <a:solidFill>
                  <a:srgbClr val="002060"/>
                </a:solidFill>
              </a:rPr>
              <a:t>детей со свойствами песка и глины таким образом, чтобы не только преподносить им готовые знания, но и помогать им, добывать эти знания самим с помощью игровых методов, экспериментирования, исследования</a:t>
            </a:r>
            <a:r>
              <a:rPr lang="ru-RU" sz="2200" i="1" dirty="0"/>
              <a:t>. </a:t>
            </a:r>
          </a:p>
        </p:txBody>
      </p:sp>
    </p:spTree>
    <p:extLst>
      <p:ext uri="{BB962C8B-B14F-4D97-AF65-F5344CB8AC3E}">
        <p14:creationId xmlns="" xmlns:p14="http://schemas.microsoft.com/office/powerpoint/2010/main" val="39190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Проблема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В следствии снижения познавательной активности у детей низкий объем представления об окружающем мире. Дети имеют трудности установления причинно-следственных связей.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Мало внимания уделено родителями этой теме.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Важно выяснить, чем отличается песок от глины, их взаимосвязь в природе.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3571876"/>
            <a:ext cx="707239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Организационный этап</a:t>
            </a:r>
          </a:p>
          <a:p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dirty="0"/>
              <a:t> </a:t>
            </a:r>
            <a:r>
              <a:rPr lang="ru-RU" sz="2200" b="1" i="1" dirty="0" smtClean="0">
                <a:solidFill>
                  <a:srgbClr val="002060"/>
                </a:solidFill>
              </a:rPr>
              <a:t>1. Постановка </a:t>
            </a:r>
            <a:r>
              <a:rPr lang="ru-RU" sz="2200" b="1" i="1" dirty="0">
                <a:solidFill>
                  <a:srgbClr val="002060"/>
                </a:solidFill>
              </a:rPr>
              <a:t>целей, определение актуальности </a:t>
            </a:r>
          </a:p>
          <a:p>
            <a:r>
              <a:rPr lang="ru-RU" sz="2200" b="1" i="1" dirty="0">
                <a:solidFill>
                  <a:srgbClr val="002060"/>
                </a:solidFill>
              </a:rPr>
              <a:t>и значимости проекта; 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 2.  Подбор наглядно-исследовательского материала, </a:t>
            </a:r>
            <a:endParaRPr lang="ru-RU" sz="2200" b="1" i="1" dirty="0">
              <a:solidFill>
                <a:srgbClr val="002060"/>
              </a:solidFill>
            </a:endParaRPr>
          </a:p>
          <a:p>
            <a:r>
              <a:rPr lang="ru-RU" sz="2200" b="1" i="1" dirty="0">
                <a:solidFill>
                  <a:srgbClr val="002060"/>
                </a:solidFill>
              </a:rPr>
              <a:t>литературного и иллюстрированного </a:t>
            </a:r>
          </a:p>
          <a:p>
            <a:r>
              <a:rPr lang="ru-RU" sz="2200" b="1" i="1" dirty="0">
                <a:solidFill>
                  <a:srgbClr val="002060"/>
                </a:solidFill>
              </a:rPr>
              <a:t>м</a:t>
            </a:r>
            <a:r>
              <a:rPr lang="ru-RU" sz="2200" b="1" i="1" dirty="0" smtClean="0">
                <a:solidFill>
                  <a:srgbClr val="002060"/>
                </a:solidFill>
              </a:rPr>
              <a:t>атериала;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 3. Разработка </a:t>
            </a:r>
            <a:r>
              <a:rPr lang="ru-RU" sz="2200" b="1" i="1" dirty="0">
                <a:solidFill>
                  <a:srgbClr val="002060"/>
                </a:solidFill>
              </a:rPr>
              <a:t>конспектов </a:t>
            </a:r>
            <a:r>
              <a:rPr lang="ru-RU" sz="2200" b="1" i="1" dirty="0" smtClean="0">
                <a:solidFill>
                  <a:srgbClr val="002060"/>
                </a:solidFill>
              </a:rPr>
              <a:t>занятий</a:t>
            </a:r>
            <a:r>
              <a:rPr lang="ru-RU" sz="2200" b="1" i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220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980728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Основной этап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1. Беседы</a:t>
            </a:r>
            <a:r>
              <a:rPr lang="ru-RU" sz="2200" b="1" i="1" dirty="0">
                <a:solidFill>
                  <a:srgbClr val="002060"/>
                </a:solidFill>
              </a:rPr>
              <a:t>: «Песок и глина в природе», «Где используют песок и глину</a:t>
            </a:r>
            <a:r>
              <a:rPr lang="ru-RU" sz="2200" b="1" i="1" dirty="0" smtClean="0">
                <a:solidFill>
                  <a:srgbClr val="002060"/>
                </a:solidFill>
              </a:rPr>
              <a:t>».</a:t>
            </a:r>
            <a:r>
              <a:rPr lang="ru-RU" sz="2200" b="1" i="1" dirty="0">
                <a:solidFill>
                  <a:srgbClr val="002060"/>
                </a:solidFill>
              </a:rPr>
              <a:t/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2. Наблюдение: «Песок  после дождя и в сухую погоду».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3. </a:t>
            </a:r>
            <a:r>
              <a:rPr lang="ru-RU" sz="2200" b="1" i="1" dirty="0">
                <a:solidFill>
                  <a:srgbClr val="002060"/>
                </a:solidFill>
              </a:rPr>
              <a:t>Практическая деятельность: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опыты с песком и глиной;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игры-эксперименты: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• «Песчаные бури»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• «Свойства мокрого песка»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• «Волшебный материал»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• «Ветер» 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4</a:t>
            </a:r>
            <a:r>
              <a:rPr lang="ru-RU" sz="2200" b="1" i="1" dirty="0" smtClean="0">
                <a:solidFill>
                  <a:srgbClr val="002060"/>
                </a:solidFill>
              </a:rPr>
              <a:t>. Физкультминутки «Песчинки», «Песок и глина»</a:t>
            </a:r>
          </a:p>
          <a:p>
            <a:r>
              <a:rPr lang="ru-RU" sz="2200" b="1" i="1" dirty="0">
                <a:solidFill>
                  <a:srgbClr val="002060"/>
                </a:solidFill>
              </a:rPr>
              <a:t>5</a:t>
            </a:r>
            <a:r>
              <a:rPr lang="ru-RU" sz="2200" b="1" i="1" dirty="0" smtClean="0">
                <a:solidFill>
                  <a:srgbClr val="002060"/>
                </a:solidFill>
              </a:rPr>
              <a:t>. Рисование «Рисуем песком»</a:t>
            </a:r>
          </a:p>
          <a:p>
            <a:r>
              <a:rPr lang="ru-RU" sz="2200" b="1" i="1" dirty="0">
                <a:solidFill>
                  <a:srgbClr val="002060"/>
                </a:solidFill>
              </a:rPr>
              <a:t>6</a:t>
            </a:r>
            <a:r>
              <a:rPr lang="ru-RU" sz="2200" b="1" i="1" dirty="0" smtClean="0">
                <a:solidFill>
                  <a:srgbClr val="002060"/>
                </a:solidFill>
              </a:rPr>
              <a:t>. Лепим из глины посуду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7. Стихи о песке и глине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719" y="404664"/>
            <a:ext cx="84310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Эксперимент «Мы исследователи»</a:t>
            </a:r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200" b="1" i="1" dirty="0">
                <a:solidFill>
                  <a:srgbClr val="002060"/>
                </a:solidFill>
              </a:rPr>
              <a:t>С помощью лупы дети  внимательно рассматривают, из чего состоит </a:t>
            </a:r>
            <a:r>
              <a:rPr lang="ru-RU" sz="2200" b="1" i="1" dirty="0" smtClean="0">
                <a:solidFill>
                  <a:srgbClr val="002060"/>
                </a:solidFill>
              </a:rPr>
              <a:t>песок. Вывод: из зернышек-песчинок. 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Затем </a:t>
            </a:r>
            <a:r>
              <a:rPr lang="ru-RU" sz="2200" b="1" i="1" dirty="0">
                <a:solidFill>
                  <a:srgbClr val="002060"/>
                </a:solidFill>
              </a:rPr>
              <a:t>дети рассматривают </a:t>
            </a:r>
            <a:r>
              <a:rPr lang="ru-RU" sz="2200" b="1" i="1" dirty="0" smtClean="0">
                <a:solidFill>
                  <a:srgbClr val="002060"/>
                </a:solidFill>
              </a:rPr>
              <a:t>сухую глину. Вывод: из мелких частиц(пыль).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994025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3036" y="2920506"/>
            <a:ext cx="3996932" cy="29976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69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199" y="620688"/>
            <a:ext cx="83907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Эксперимент «Это интересно!»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Дети насыпают ложкой песок и глину в стаканчик.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Вывод: </a:t>
            </a:r>
            <a:r>
              <a:rPr lang="ru-RU" sz="2000" b="1" i="1" dirty="0">
                <a:solidFill>
                  <a:srgbClr val="002060"/>
                </a:solidFill>
              </a:rPr>
              <a:t>песок сыпучий, песчинки не держатся друг за </a:t>
            </a:r>
            <a:r>
              <a:rPr lang="ru-RU" sz="2000" b="1" i="1" dirty="0" smtClean="0">
                <a:solidFill>
                  <a:srgbClr val="002060"/>
                </a:solidFill>
              </a:rPr>
              <a:t>друга. Частички глины, скреплённые между собой, падают в стаканчик быстро и резко.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2" y="2060848"/>
            <a:ext cx="3327834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80" y="2043336"/>
            <a:ext cx="3340968" cy="445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838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199" y="620688"/>
            <a:ext cx="8390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Эксперимент «Сухой бассейн»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Дети прячут игрушки в песке.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344" y="2753120"/>
            <a:ext cx="4386043" cy="32895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76291"/>
            <a:ext cx="3312368" cy="44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75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2743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Эксперимент «Ветерок»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Дети дуют через соломинку на писок. 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Делают вывод, что песчинки легкие и свободно </a:t>
            </a:r>
            <a:r>
              <a:rPr lang="ru-RU" sz="2200" b="1" i="1" dirty="0">
                <a:solidFill>
                  <a:srgbClr val="002060"/>
                </a:solidFill>
              </a:rPr>
              <a:t>перекатываются. Кусочки глины сдуваются труднее, потому что тяжелее.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05" y="2782365"/>
            <a:ext cx="4211960" cy="3158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967" y="2813677"/>
            <a:ext cx="4128457" cy="3096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1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446</Words>
  <Application>Microsoft Office PowerPoint</Application>
  <PresentationFormat>Экран (4:3)</PresentationFormat>
  <Paragraphs>57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МДОУ «Детский сад №10 комбинированного вида» подготовительная группа «Звёздочка»  компенсирующей направленности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Георгий</cp:lastModifiedBy>
  <cp:revision>47</cp:revision>
  <dcterms:created xsi:type="dcterms:W3CDTF">2014-08-12T18:36:10Z</dcterms:created>
  <dcterms:modified xsi:type="dcterms:W3CDTF">2017-10-28T12:48:05Z</dcterms:modified>
</cp:coreProperties>
</file>