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CC0000"/>
    <a:srgbClr val="FFCC00"/>
    <a:srgbClr val="FF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-44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9142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200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24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660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838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993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429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0046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1855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469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170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335C-8B69-4103-A74F-CF60942DB05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58DD-8C49-48A8-A7FA-889FC637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153E"/>
                </a:solidFill>
              </a:rPr>
              <a:t>Мораль</a:t>
            </a:r>
            <a:endParaRPr lang="ru-RU" sz="66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78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53E"/>
                </a:solidFill>
              </a:rPr>
              <a:t>Счастье:</a:t>
            </a:r>
            <a:endParaRPr lang="ru-RU" sz="36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15566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каждый понимает по своему, но все хотят его иметь;</a:t>
            </a:r>
          </a:p>
          <a:p>
            <a:r>
              <a:rPr lang="ru-RU" sz="2800" dirty="0" smtClean="0"/>
              <a:t>является важнейшим мотивом деятельности;</a:t>
            </a:r>
          </a:p>
          <a:p>
            <a:r>
              <a:rPr lang="ru-RU" sz="2800" dirty="0" smtClean="0"/>
              <a:t>нельзя найти, выиграть, получить в подарок;</a:t>
            </a:r>
          </a:p>
          <a:p>
            <a:r>
              <a:rPr lang="ru-RU" sz="2800" dirty="0" smtClean="0"/>
              <a:t>невозможно без преодоления собственной лени;</a:t>
            </a:r>
          </a:p>
          <a:p>
            <a:r>
              <a:rPr lang="ru-RU" sz="2800" dirty="0" smtClean="0"/>
              <a:t>«звёздный час» человека.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9582"/>
            <a:ext cx="339047" cy="287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851670"/>
            <a:ext cx="339047" cy="287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7061"/>
            <a:ext cx="339047" cy="287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9862"/>
            <a:ext cx="339047" cy="287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3958"/>
            <a:ext cx="339047" cy="28732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83518"/>
            <a:ext cx="2614147" cy="318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06988" y="3664064"/>
            <a:ext cx="271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ПАМЯТНИК СЧАСТЬЮ, ТОМСК</a:t>
            </a:r>
            <a:endParaRPr lang="ru-RU" sz="2000" dirty="0">
              <a:solidFill>
                <a:srgbClr val="00153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72" y="1489047"/>
            <a:ext cx="2460352" cy="2823355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580112" y="339502"/>
            <a:ext cx="1883618" cy="720080"/>
          </a:xfrm>
          <a:prstGeom prst="wedgeRoundRectCallout">
            <a:avLst>
              <a:gd name="adj1" fmla="val 50117"/>
              <a:gd name="adj2" fmla="val 1129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C0000"/>
                </a:solidFill>
              </a:rPr>
              <a:t>Счастье </a:t>
            </a:r>
            <a:endParaRPr lang="ru-RU" sz="2800" i="1" dirty="0">
              <a:solidFill>
                <a:srgbClr val="CC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09" y="454414"/>
            <a:ext cx="2129478" cy="293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98991" y="3363838"/>
            <a:ext cx="212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ОЛИМПИЙСКИЙ ЧЕМПИОН РОМАН </a:t>
            </a:r>
            <a:r>
              <a:rPr lang="ru-RU" sz="2000" dirty="0">
                <a:solidFill>
                  <a:srgbClr val="00153E"/>
                </a:solidFill>
              </a:rPr>
              <a:t>ВЛАСОВ</a:t>
            </a:r>
          </a:p>
        </p:txBody>
      </p:sp>
    </p:spTree>
    <p:extLst>
      <p:ext uri="{BB962C8B-B14F-4D97-AF65-F5344CB8AC3E}">
        <p14:creationId xmlns:p14="http://schemas.microsoft.com/office/powerpoint/2010/main" val="764418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 animBg="1"/>
      <p:bldP spid="11" grpId="1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" y="339502"/>
            <a:ext cx="8650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/>
            <a:r>
              <a:rPr lang="ru-RU" sz="2800" b="1" dirty="0" smtClean="0">
                <a:solidFill>
                  <a:srgbClr val="00153E"/>
                </a:solidFill>
              </a:rPr>
              <a:t>Счастье </a:t>
            </a:r>
            <a:r>
              <a:rPr lang="ru-RU" sz="2800" dirty="0" smtClean="0"/>
              <a:t>– состояние человека, связанное с чувством глубокой моральной удовлетворённости, полноты бытия.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1539" y="1779662"/>
            <a:ext cx="8650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7288" indent="-2427288"/>
            <a:r>
              <a:rPr lang="ru-RU" sz="2800" b="1" dirty="0" smtClean="0">
                <a:solidFill>
                  <a:srgbClr val="00153E"/>
                </a:solidFill>
              </a:rPr>
              <a:t>Смысл жизни </a:t>
            </a:r>
            <a:r>
              <a:rPr lang="ru-RU" sz="2800" dirty="0" smtClean="0"/>
              <a:t>– определяется значимыми целями и ценностями человека.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6529" y="2769771"/>
            <a:ext cx="8650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/>
            <a:r>
              <a:rPr lang="ru-RU" sz="2800" b="1" dirty="0" smtClean="0">
                <a:solidFill>
                  <a:srgbClr val="00153E"/>
                </a:solidFill>
              </a:rPr>
              <a:t>Свобода </a:t>
            </a:r>
            <a:r>
              <a:rPr lang="ru-RU" sz="2800" dirty="0" smtClean="0"/>
              <a:t>– возможность делать самостоятельный осознанный выбор.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6529" y="3713360"/>
            <a:ext cx="8650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/>
            <a:r>
              <a:rPr lang="ru-RU" sz="2800" dirty="0" smtClean="0"/>
              <a:t>К ценностям морали относят также </a:t>
            </a:r>
          </a:p>
          <a:p>
            <a:pPr marL="2157413"/>
            <a:r>
              <a:rPr lang="ru-RU" sz="2800" b="1" dirty="0" smtClean="0">
                <a:solidFill>
                  <a:srgbClr val="00153E"/>
                </a:solidFill>
              </a:rPr>
              <a:t>нравственные нормы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5873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749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53E"/>
                </a:solidFill>
              </a:rPr>
              <a:t>Специфика моральных </a:t>
            </a:r>
            <a:r>
              <a:rPr lang="ru-RU" sz="3600" b="1" dirty="0" smtClean="0">
                <a:solidFill>
                  <a:srgbClr val="00153E"/>
                </a:solidFill>
              </a:rPr>
              <a:t>норм:</a:t>
            </a:r>
            <a:endParaRPr lang="ru-RU" sz="36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9582"/>
            <a:ext cx="5616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носят обобщённый характер;</a:t>
            </a:r>
          </a:p>
          <a:p>
            <a:r>
              <a:rPr lang="ru-RU" sz="2800" dirty="0" smtClean="0"/>
              <a:t>различаются у разных народов, но есть и общечеловеческие;</a:t>
            </a:r>
          </a:p>
          <a:p>
            <a:r>
              <a:rPr lang="ru-RU" sz="2800" dirty="0" smtClean="0"/>
              <a:t>«неписанные» правила;</a:t>
            </a:r>
          </a:p>
          <a:p>
            <a:r>
              <a:rPr lang="ru-RU" sz="2800" dirty="0" smtClean="0"/>
              <a:t>исполняются человеком добровольно;</a:t>
            </a:r>
          </a:p>
          <a:p>
            <a:r>
              <a:rPr lang="ru-RU" sz="2800" dirty="0" smtClean="0"/>
              <a:t>нет специальных учреждений, которые следят за их исполнением.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3" y="1131590"/>
            <a:ext cx="424847" cy="360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2" y="1563638"/>
            <a:ext cx="424847" cy="360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3" y="2427734"/>
            <a:ext cx="424847" cy="360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3" y="2859782"/>
            <a:ext cx="424847" cy="360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3" y="3723878"/>
            <a:ext cx="424847" cy="360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8184" y="843558"/>
            <a:ext cx="2736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C0000"/>
                </a:solidFill>
              </a:rPr>
              <a:t>«Поступай по отношению к другим так, как хотел бы, чтобы поступали по отношению к тебе».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34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39" y="19548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53E"/>
                </a:solidFill>
              </a:rPr>
              <a:t>Гуманизм</a:t>
            </a:r>
            <a:endParaRPr lang="ru-RU" sz="36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39" y="843558"/>
            <a:ext cx="8650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7538" indent="-1887538"/>
            <a:r>
              <a:rPr lang="ru-RU" sz="2800" b="1" dirty="0" smtClean="0">
                <a:solidFill>
                  <a:srgbClr val="00153E"/>
                </a:solidFill>
              </a:rPr>
              <a:t>Гуманизм </a:t>
            </a:r>
            <a:r>
              <a:rPr lang="ru-RU" sz="2800" dirty="0" smtClean="0"/>
              <a:t>– мировоззренческая идея, которая утверждает достоинство и самоценность человека, его свободу и право на счастье. 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2" y="2499743"/>
            <a:ext cx="1594463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13" y="2499742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587869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0000"/>
                </a:solidFill>
              </a:rPr>
              <a:t>Эпоха Возрождения:</a:t>
            </a:r>
          </a:p>
          <a:p>
            <a:r>
              <a:rPr lang="ru-RU" sz="2800" dirty="0" smtClean="0"/>
              <a:t>«</a:t>
            </a:r>
            <a:r>
              <a:rPr lang="ru-RU" sz="2800" i="1" dirty="0" smtClean="0"/>
              <a:t>Человек – центр  мироздания».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9414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4" r="1"/>
          <a:stretch/>
        </p:blipFill>
        <p:spPr bwMode="auto">
          <a:xfrm>
            <a:off x="323528" y="759842"/>
            <a:ext cx="1949100" cy="276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651870"/>
            <a:ext cx="229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ЮЗЕФ БОХЕНЬСКИЙ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483518"/>
            <a:ext cx="63367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« … Гуманизм </a:t>
            </a:r>
            <a:r>
              <a:rPr lang="ru-RU" sz="2600" dirty="0" smtClean="0"/>
              <a:t>этот </a:t>
            </a:r>
            <a:r>
              <a:rPr lang="ru-RU" sz="2600" dirty="0"/>
              <a:t>несколько подозрителен, </a:t>
            </a:r>
            <a:r>
              <a:rPr lang="ru-RU" sz="2600" dirty="0" smtClean="0"/>
              <a:t>слишком </a:t>
            </a:r>
            <a:r>
              <a:rPr lang="ru-RU" sz="2600" dirty="0"/>
              <a:t>уж он льстит самому субъекту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Если </a:t>
            </a:r>
            <a:r>
              <a:rPr lang="ru-RU" sz="2600" dirty="0"/>
              <a:t>бы крокодилы умели философствовать, они бы наверняка придумали </a:t>
            </a:r>
            <a:r>
              <a:rPr lang="ru-RU" sz="2600" dirty="0" err="1"/>
              <a:t>крокодилизм</a:t>
            </a:r>
            <a:r>
              <a:rPr lang="ru-RU" sz="2600" dirty="0"/>
              <a:t>: ведь так приятно ощущать себя существом высшего сорта</a:t>
            </a:r>
            <a:r>
              <a:rPr lang="ru-RU" sz="2600" dirty="0" smtClean="0"/>
              <a:t>».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888" y="3279178"/>
            <a:ext cx="3176733" cy="164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64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8351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53E"/>
                </a:solidFill>
              </a:rPr>
              <a:t>МОРАЛЬ = НРАВСТВЕННОСТЬ</a:t>
            </a:r>
            <a:endParaRPr lang="ru-RU" sz="36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12052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СТРОГИЕ ДУХОВНЫЕ ПРАВИЛА ПОВЕДЕНИЯ, ОБЩЕСТВЕННЫЙ ИИДЕАЛ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2412052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СОВОКУПНОСТЬ ЛЮДСКИХ НРАВОВ, ПРАКТИЧЕСКОЕ ПОВЕДЕНИЕ ЛЮДЕЙ</a:t>
            </a:r>
            <a:endParaRPr lang="ru-RU" sz="2800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6536883">
            <a:off x="1881000" y="1226958"/>
            <a:ext cx="1248115" cy="11391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15063117" flipH="1">
            <a:off x="5985456" y="1219667"/>
            <a:ext cx="1248115" cy="11391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4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Достижим ли нравственный идеал?</a:t>
            </a:r>
            <a:endParaRPr lang="ru-RU" sz="3200" i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48714" y="2142282"/>
            <a:ext cx="2208818" cy="2517156"/>
            <a:chOff x="431540" y="2061212"/>
            <a:chExt cx="2232248" cy="261093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291830"/>
              <a:ext cx="936104" cy="138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Скругленная прямоугольная выноска 2"/>
            <p:cNvSpPr/>
            <p:nvPr/>
          </p:nvSpPr>
          <p:spPr>
            <a:xfrm rot="20605768">
              <a:off x="431540" y="2061212"/>
              <a:ext cx="2232248" cy="936104"/>
            </a:xfrm>
            <a:prstGeom prst="wedgeRoundRectCallout">
              <a:avLst>
                <a:gd name="adj1" fmla="val -3796"/>
                <a:gd name="adj2" fmla="val 9252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i="1" dirty="0" smtClean="0">
                  <a:solidFill>
                    <a:schemeClr val="tx1"/>
                  </a:solidFill>
                </a:rPr>
                <a:t>нравственный человек </a:t>
              </a:r>
              <a:endParaRPr lang="ru-RU" sz="22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427984" y="1192932"/>
            <a:ext cx="3137535" cy="2883924"/>
            <a:chOff x="4427984" y="1192932"/>
            <a:chExt cx="3137535" cy="288392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192932"/>
              <a:ext cx="1712913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Скругленная прямоугольная выноска 5"/>
            <p:cNvSpPr/>
            <p:nvPr/>
          </p:nvSpPr>
          <p:spPr>
            <a:xfrm rot="20981928">
              <a:off x="5333271" y="3140752"/>
              <a:ext cx="2232248" cy="936104"/>
            </a:xfrm>
            <a:prstGeom prst="wedgeRoundRectCallout">
              <a:avLst>
                <a:gd name="adj1" fmla="val -36961"/>
                <a:gd name="adj2" fmla="val -11584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i="1" dirty="0" smtClean="0">
                  <a:solidFill>
                    <a:schemeClr val="tx1"/>
                  </a:solidFill>
                </a:rPr>
                <a:t>нравственный идеал</a:t>
              </a:r>
              <a:endParaRPr lang="ru-RU" sz="22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Стрелка вправо с вырезом 6"/>
          <p:cNvSpPr/>
          <p:nvPr/>
        </p:nvSpPr>
        <p:spPr>
          <a:xfrm rot="19829159">
            <a:off x="2421650" y="2953412"/>
            <a:ext cx="2291682" cy="775171"/>
          </a:xfrm>
          <a:prstGeom prst="notchedRightArrow">
            <a:avLst>
              <a:gd name="adj1" fmla="val 50000"/>
              <a:gd name="adj2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99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26959E-6 L 0.12066 -0.09099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-4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5978E-6 L 0.10417 -0.13788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69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10981E-6 L 0.1099 -0.12122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60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7" grpId="2" animBg="1"/>
      <p:bldP spid="7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5357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ru-RU" sz="2400" dirty="0" smtClean="0"/>
              <a:t>Мораль – это система норм и правил поведения, принятых в обществе и основанных на представлениях о добре и долге.</a:t>
            </a:r>
          </a:p>
          <a:p>
            <a:pPr marL="269875" indent="-269875"/>
            <a:r>
              <a:rPr lang="ru-RU" sz="2400" dirty="0" smtClean="0"/>
              <a:t>Добро – всё, что приближает человека к жизненному идеалу, способствует его самореализации.</a:t>
            </a:r>
          </a:p>
          <a:p>
            <a:pPr marL="269875" indent="-269875"/>
            <a:r>
              <a:rPr lang="ru-RU" sz="2400" dirty="0" smtClean="0"/>
              <a:t>К высшим нравственным ценностям относят добро, счастье, свободу, смысл жизни, гуманизм.</a:t>
            </a:r>
          </a:p>
          <a:p>
            <a:pPr marL="269875" indent="-269875"/>
            <a:r>
              <a:rPr lang="ru-RU" sz="2400" dirty="0" smtClean="0"/>
              <a:t>Современный гуманизм наивысшей ценностью считает право человека на счастье, развитие и проявление его положительных способностей.</a:t>
            </a:r>
          </a:p>
          <a:p>
            <a:pPr marL="269875" indent="-269875"/>
            <a:r>
              <a:rPr lang="ru-RU" sz="2400" dirty="0" smtClean="0"/>
              <a:t>Моральные нормы – представления о должном отношении человека к обществу, другим людям и самому себе.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8" y="267494"/>
            <a:ext cx="424432" cy="359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8" y="1059582"/>
            <a:ext cx="424432" cy="359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8" y="1780014"/>
            <a:ext cx="424432" cy="35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8" y="2499742"/>
            <a:ext cx="424432" cy="359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8" y="3579862"/>
            <a:ext cx="424432" cy="3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51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74" y="627534"/>
            <a:ext cx="59315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/>
            <a:r>
              <a:rPr lang="ru-RU" sz="3200" b="1" i="1" dirty="0" smtClean="0"/>
              <a:t>«Когда</a:t>
            </a:r>
            <a:r>
              <a:rPr lang="ru-RU" sz="3200" b="1" i="1" dirty="0"/>
              <a:t>, содеяв зло, человек боится, что о том узнают люди, он еще может найти путь к добру. Когда, сделав добро, человек старается, чтобы о том узнали люди, он порождает </a:t>
            </a:r>
            <a:r>
              <a:rPr lang="ru-RU" sz="3200" b="1" i="1" dirty="0" smtClean="0"/>
              <a:t>зло».</a:t>
            </a:r>
            <a:endParaRPr lang="ru-RU" sz="3200" b="1" i="1" dirty="0"/>
          </a:p>
          <a:p>
            <a:endParaRPr lang="ru-RU" sz="3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2" y="483518"/>
            <a:ext cx="1793277" cy="344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2410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ХУН ЦЗЫЧЕН</a:t>
            </a:r>
          </a:p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КИТАЙ, </a:t>
            </a:r>
            <a:r>
              <a:rPr lang="en-US" sz="2000" dirty="0" smtClean="0">
                <a:solidFill>
                  <a:srgbClr val="00153E"/>
                </a:solidFill>
              </a:rPr>
              <a:t>XVII</a:t>
            </a:r>
            <a:r>
              <a:rPr lang="ru-RU" sz="2000" dirty="0" smtClean="0">
                <a:solidFill>
                  <a:srgbClr val="00153E"/>
                </a:solidFill>
              </a:rPr>
              <a:t> в.</a:t>
            </a:r>
            <a:endParaRPr lang="ru-RU" sz="2000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46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756"/>
            <a:ext cx="209550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5606"/>
            <a:ext cx="4752528" cy="325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3363838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153E"/>
                </a:solidFill>
              </a:rPr>
              <a:t>СОКРАТ</a:t>
            </a:r>
            <a:endParaRPr lang="ru-RU" sz="2400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27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66" y="555526"/>
            <a:ext cx="3647306" cy="363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9502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– Дождь – это добро?</a:t>
            </a:r>
          </a:p>
          <a:p>
            <a:pPr marL="269875" indent="-269875"/>
            <a:r>
              <a:rPr lang="ru-RU" sz="3200" i="1" dirty="0" smtClean="0"/>
              <a:t>– Да, ведь без дождя мы не сможем вырастить хороший урожай.</a:t>
            </a:r>
          </a:p>
          <a:p>
            <a:pPr marL="269875" indent="-269875"/>
            <a:r>
              <a:rPr lang="ru-RU" sz="3200" i="1" dirty="0" smtClean="0"/>
              <a:t>– А если дождь пойдёт во время уборки?</a:t>
            </a:r>
          </a:p>
          <a:p>
            <a:pPr marL="269875" indent="-269875"/>
            <a:r>
              <a:rPr lang="ru-RU" sz="3200" i="1" dirty="0" smtClean="0"/>
              <a:t>– Тогда он – зло.</a:t>
            </a:r>
          </a:p>
          <a:p>
            <a:pPr marL="269875" indent="-269875"/>
            <a:r>
              <a:rPr lang="ru-RU" sz="3200" i="1" dirty="0"/>
              <a:t>– </a:t>
            </a:r>
            <a:r>
              <a:rPr lang="ru-RU" sz="3200" i="1" dirty="0" smtClean="0"/>
              <a:t>Так что же такое дождь – добро или зло?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986642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39" y="26749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53E"/>
                </a:solidFill>
              </a:rPr>
              <a:t>Добро и зло</a:t>
            </a:r>
            <a:endParaRPr lang="ru-RU" sz="36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141" y="987574"/>
            <a:ext cx="86509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/>
            <a:r>
              <a:rPr lang="ru-RU" sz="2800" b="1" dirty="0" smtClean="0">
                <a:solidFill>
                  <a:srgbClr val="00153E"/>
                </a:solidFill>
              </a:rPr>
              <a:t>Мораль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система норм и правил поведения, принятых в обществе и основанных на представлении о добре и зле, о должных и недолжных поступках.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0544" y="2770931"/>
            <a:ext cx="86509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/>
            <a:r>
              <a:rPr lang="ru-RU" sz="2800" b="1" dirty="0" smtClean="0">
                <a:solidFill>
                  <a:srgbClr val="00153E"/>
                </a:solidFill>
              </a:rPr>
              <a:t>Добро </a:t>
            </a:r>
            <a:r>
              <a:rPr lang="ru-RU" sz="2800" dirty="0" smtClean="0"/>
              <a:t>– всё то, что приближает человека к жизненному идеалу; то, что способствует его самораскрытию, самореализации; то, что приносит нам счастье.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7934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950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ДОБРО</a:t>
            </a:r>
            <a:endParaRPr lang="ru-RU" sz="2800" b="1" dirty="0">
              <a:solidFill>
                <a:srgbClr val="CC0000"/>
              </a:solidFill>
            </a:endParaRPr>
          </a:p>
        </p:txBody>
      </p:sp>
      <p:cxnSp>
        <p:nvCxnSpPr>
          <p:cNvPr id="4" name="Прямая со стрелкой 3"/>
          <p:cNvCxnSpPr>
            <a:stCxn id="2" idx="2"/>
            <a:endCxn id="6" idx="0"/>
          </p:cNvCxnSpPr>
          <p:nvPr/>
        </p:nvCxnSpPr>
        <p:spPr>
          <a:xfrm flipH="1">
            <a:off x="1583668" y="862722"/>
            <a:ext cx="3024336" cy="700916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2" idx="2"/>
            <a:endCxn id="7" idx="0"/>
          </p:cNvCxnSpPr>
          <p:nvPr/>
        </p:nvCxnSpPr>
        <p:spPr>
          <a:xfrm>
            <a:off x="4608004" y="862722"/>
            <a:ext cx="2970330" cy="700916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156363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ПОТЕНЦИАЛЬНОЕ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204" y="1563638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РЕАЛЬНОЕ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508" y="208221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БЛАГИЕ НАМЕРЕНИЯ, </a:t>
            </a:r>
          </a:p>
          <a:p>
            <a:pPr algn="ctr"/>
            <a:r>
              <a:rPr lang="ru-RU" sz="2400" dirty="0" smtClean="0"/>
              <a:t>НЕ ПРОЯВИВШИЕСЯ В ДЕЙСТВИЯХ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208221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БЛАГИЕ НАМЕРЕНИЯ, </a:t>
            </a:r>
          </a:p>
          <a:p>
            <a:pPr algn="ctr"/>
            <a:r>
              <a:rPr lang="ru-RU" sz="2400" dirty="0" smtClean="0"/>
              <a:t>ПРОЯВИВШИЕСЯ </a:t>
            </a:r>
          </a:p>
          <a:p>
            <a:pPr algn="ctr"/>
            <a:r>
              <a:rPr lang="ru-RU" sz="2400" dirty="0" smtClean="0"/>
              <a:t>В ДЕЙСТВИЯХ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" r="2697"/>
          <a:stretch/>
        </p:blipFill>
        <p:spPr bwMode="auto">
          <a:xfrm>
            <a:off x="3095836" y="2094697"/>
            <a:ext cx="3132348" cy="244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88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539" y="411510"/>
            <a:ext cx="86509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/>
            <a:r>
              <a:rPr lang="ru-RU" sz="2800" b="1" dirty="0" smtClean="0">
                <a:solidFill>
                  <a:srgbClr val="00153E"/>
                </a:solidFill>
              </a:rPr>
              <a:t>Добро </a:t>
            </a:r>
            <a:r>
              <a:rPr lang="ru-RU" sz="2800" dirty="0" smtClean="0"/>
              <a:t>– всё то, что приближает человека к жизненному идеалу; то, что способствует его самораскрытию, самореализации; то, что приносит нам счастье.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1537" y="3147814"/>
            <a:ext cx="8650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3288" indent="-903288"/>
            <a:r>
              <a:rPr lang="ru-RU" sz="2800" b="1" dirty="0" smtClean="0">
                <a:solidFill>
                  <a:srgbClr val="00153E"/>
                </a:solidFill>
              </a:rPr>
              <a:t>Зло </a:t>
            </a:r>
            <a:r>
              <a:rPr lang="ru-RU" sz="2800" dirty="0" smtClean="0"/>
              <a:t>– то, что противоположно добру; то, что разрушает благо; то, что достойно осуждения.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538" y="2408570"/>
            <a:ext cx="865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3288" indent="-903288"/>
            <a:r>
              <a:rPr lang="ru-RU" sz="2800" b="1" dirty="0" smtClean="0">
                <a:solidFill>
                  <a:srgbClr val="00153E"/>
                </a:solidFill>
              </a:rPr>
              <a:t>Благо </a:t>
            </a:r>
            <a:r>
              <a:rPr lang="ru-RU" sz="2800" dirty="0" smtClean="0"/>
              <a:t>– то, что полезно людям.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2513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1" y="771550"/>
            <a:ext cx="354279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867894"/>
            <a:ext cx="380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153E"/>
                </a:solidFill>
              </a:rPr>
              <a:t>ДЖОН ДЬЮИ</a:t>
            </a:r>
            <a:endParaRPr lang="ru-RU" sz="2400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915566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«Мораль – не перечень поступков и не сборник правил, которыми можно пользоваться, как аптекарскими или кулинарными рецептами».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66625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39" y="26749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53E"/>
                </a:solidFill>
              </a:rPr>
              <a:t>Основные ценности морали</a:t>
            </a:r>
            <a:endParaRPr lang="ru-RU" sz="36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547" y="1131590"/>
            <a:ext cx="6346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ru-RU" sz="3200" b="1" dirty="0" smtClean="0">
                <a:solidFill>
                  <a:srgbClr val="00153E"/>
                </a:solidFill>
              </a:rPr>
              <a:t>Ценность</a:t>
            </a:r>
            <a:r>
              <a:rPr lang="ru-RU" sz="3200" dirty="0" smtClean="0"/>
              <a:t> – важность, значимость, польза, полезность чего-либо.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3078708"/>
            <a:ext cx="6346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ru-RU" sz="3200" b="1" dirty="0" smtClean="0">
                <a:solidFill>
                  <a:srgbClr val="00153E"/>
                </a:solidFill>
              </a:rPr>
              <a:t>Ценность</a:t>
            </a:r>
            <a:r>
              <a:rPr lang="ru-RU" sz="3200" dirty="0" smtClean="0"/>
              <a:t> – значимость, которую предмет имеет для человека.</a:t>
            </a:r>
            <a:endParaRPr lang="ru-RU" sz="3200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2958881">
            <a:off x="1360128" y="2325924"/>
            <a:ext cx="1368152" cy="108302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67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950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ЦЕННОСТИ</a:t>
            </a:r>
            <a:endParaRPr lang="ru-RU" sz="2800" b="1" dirty="0">
              <a:solidFill>
                <a:srgbClr val="CC0000"/>
              </a:solidFill>
            </a:endParaRPr>
          </a:p>
        </p:txBody>
      </p:sp>
      <p:cxnSp>
        <p:nvCxnSpPr>
          <p:cNvPr id="4" name="Прямая со стрелкой 3"/>
          <p:cNvCxnSpPr>
            <a:stCxn id="2" idx="2"/>
            <a:endCxn id="7" idx="0"/>
          </p:cNvCxnSpPr>
          <p:nvPr/>
        </p:nvCxnSpPr>
        <p:spPr>
          <a:xfrm flipH="1">
            <a:off x="1583668" y="862722"/>
            <a:ext cx="3024336" cy="391651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2" idx="2"/>
            <a:endCxn id="9" idx="0"/>
          </p:cNvCxnSpPr>
          <p:nvPr/>
        </p:nvCxnSpPr>
        <p:spPr>
          <a:xfrm>
            <a:off x="4608004" y="862722"/>
            <a:ext cx="2952328" cy="391651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  <a:endCxn id="8" idx="0"/>
          </p:cNvCxnSpPr>
          <p:nvPr/>
        </p:nvCxnSpPr>
        <p:spPr>
          <a:xfrm>
            <a:off x="4608004" y="862722"/>
            <a:ext cx="0" cy="916940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125437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ПРАКТИЧЕСКИЕ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779662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ВЫСШИЕ НРАВСТВЕННЫЕ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125437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ДУХОВНЫЕ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77966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МАТЕРИАЛЬНЫЕ БЛАГА,</a:t>
            </a:r>
          </a:p>
          <a:p>
            <a:pPr marL="363538" indent="-363538" algn="ctr"/>
            <a:r>
              <a:rPr lang="ru-RU" sz="2400" dirty="0" smtClean="0"/>
              <a:t>ДОСТИЖЕНИЯ НТР,</a:t>
            </a:r>
          </a:p>
          <a:p>
            <a:pPr algn="ctr"/>
            <a:r>
              <a:rPr lang="ru-RU" sz="2400" dirty="0" smtClean="0"/>
              <a:t>КАРЬЕРА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88224" y="177966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ctr"/>
            <a:r>
              <a:rPr lang="ru-RU" sz="2400" dirty="0" smtClean="0"/>
              <a:t>ВЕРА,</a:t>
            </a:r>
          </a:p>
          <a:p>
            <a:pPr marL="363538" indent="-363538" algn="ctr"/>
            <a:r>
              <a:rPr lang="ru-RU" sz="2400" dirty="0" smtClean="0"/>
              <a:t>ЗНАНИЕ, </a:t>
            </a:r>
          </a:p>
          <a:p>
            <a:pPr marL="363538" indent="-363538" algn="ctr"/>
            <a:r>
              <a:rPr lang="ru-RU" sz="2400" dirty="0" smtClean="0"/>
              <a:t>ТВОРЧЕСТВО,</a:t>
            </a:r>
          </a:p>
          <a:p>
            <a:pPr marL="363538" indent="-363538" algn="ctr"/>
            <a:r>
              <a:rPr lang="ru-RU" sz="2400" dirty="0" smtClean="0"/>
              <a:t>ОБЩЕНИЕ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67844" y="2859782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ДОБРО,</a:t>
            </a:r>
          </a:p>
          <a:p>
            <a:pPr algn="ctr"/>
            <a:r>
              <a:rPr lang="ru-RU" sz="2800" dirty="0" smtClean="0"/>
              <a:t>СЧАСТЬЕ, </a:t>
            </a:r>
          </a:p>
          <a:p>
            <a:pPr algn="ctr"/>
            <a:r>
              <a:rPr lang="ru-RU" sz="2800" dirty="0" smtClean="0"/>
              <a:t>СВОБОДА, СМЫСЛ ЖИЗНИ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0559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621</Words>
  <Application>Microsoft Office PowerPoint</Application>
  <PresentationFormat>Экран (16:9)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Мораль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Мораль</dc:title>
  <dc:creator>user</dc:creator>
  <cp:lastModifiedBy>user</cp:lastModifiedBy>
  <cp:revision>29</cp:revision>
  <dcterms:created xsi:type="dcterms:W3CDTF">2013-10-11T13:56:46Z</dcterms:created>
  <dcterms:modified xsi:type="dcterms:W3CDTF">2013-10-12T09:27:02Z</dcterms:modified>
</cp:coreProperties>
</file>