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74" r:id="rId8"/>
    <p:sldId id="266" r:id="rId9"/>
    <p:sldId id="269" r:id="rId10"/>
    <p:sldId id="268" r:id="rId11"/>
    <p:sldId id="270" r:id="rId12"/>
    <p:sldId id="279" r:id="rId13"/>
    <p:sldId id="271" r:id="rId14"/>
    <p:sldId id="272" r:id="rId15"/>
    <p:sldId id="273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88" autoAdjust="0"/>
  </p:normalViewPr>
  <p:slideViewPr>
    <p:cSldViewPr>
      <p:cViewPr varScale="1">
        <p:scale>
          <a:sx n="90" d="100"/>
          <a:sy n="90" d="100"/>
        </p:scale>
        <p:origin x="-5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11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1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Documents and Settings\User\Мои документы\Downloads\80 лет ро\sss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57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395536" y="188640"/>
            <a:ext cx="8424936" cy="1296144"/>
          </a:xfrm>
          <a:prstGeom prst="rect">
            <a:avLst/>
          </a:prstGeom>
          <a:noFill/>
        </p:spPr>
      </p:pic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Географическое положение области очень удобно. Ростов-на-Дону называют «Воротами Кавказа», а через Азовское море есть выход в Черное море. На территории Ростовской области могли бы разместиться одновременно государства: Бельгия, Нидерланды и Дания.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User\Мои документы\Downloads\80 лет ро\b20fab6fa06b3f7449885bb77b6c52f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0104"/>
          <a:stretch>
            <a:fillRect/>
          </a:stretch>
        </p:blipFill>
        <p:spPr bwMode="auto">
          <a:xfrm>
            <a:off x="2195736" y="1700808"/>
            <a:ext cx="4561110" cy="4861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User\Мои документы\Downloads\80 лет ро\7554760.jpg"/>
          <p:cNvPicPr>
            <a:picLocks noChangeAspect="1" noChangeArrowheads="1"/>
          </p:cNvPicPr>
          <p:nvPr/>
        </p:nvPicPr>
        <p:blipFill>
          <a:blip r:embed="rId2" cstate="print"/>
          <a:srcRect l="21443" r="15879"/>
          <a:stretch>
            <a:fillRect/>
          </a:stretch>
        </p:blipFill>
        <p:spPr bwMode="auto">
          <a:xfrm>
            <a:off x="2771800" y="836712"/>
            <a:ext cx="2762340" cy="3371930"/>
          </a:xfrm>
          <a:prstGeom prst="rect">
            <a:avLst/>
          </a:prstGeom>
          <a:noFill/>
        </p:spPr>
      </p:pic>
      <p:pic>
        <p:nvPicPr>
          <p:cNvPr id="1032" name="Picture 8" descr="C:\Documents and Settings\User\Мои документы\Downloads\80 лет ро\2015.06.03.авп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92128"/>
            <a:ext cx="4752528" cy="2665871"/>
          </a:xfrm>
          <a:prstGeom prst="rect">
            <a:avLst/>
          </a:prstGeom>
          <a:noFill/>
        </p:spPr>
      </p:pic>
      <p:pic>
        <p:nvPicPr>
          <p:cNvPr id="19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5399585" y="1052736"/>
            <a:ext cx="3744415" cy="53285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Население Ростовской области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471592" y="1196752"/>
            <a:ext cx="3672408" cy="515817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Население области составляет </a:t>
            </a:r>
            <a:r>
              <a:rPr lang="ru-RU" dirty="0" smtClean="0">
                <a:solidFill>
                  <a:schemeClr val="bg1"/>
                </a:solidFill>
              </a:rPr>
              <a:t>4 242 080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человек (данные переписи </a:t>
            </a:r>
            <a:r>
              <a:rPr lang="ru-RU" dirty="0" smtClean="0">
                <a:solidFill>
                  <a:schemeClr val="bg1"/>
                </a:solidFill>
              </a:rPr>
              <a:t>2015 </a:t>
            </a:r>
            <a:r>
              <a:rPr lang="ru-RU" dirty="0" smtClean="0">
                <a:solidFill>
                  <a:schemeClr val="bg1"/>
                </a:solidFill>
              </a:rPr>
              <a:t>года). Из них в городах проживают </a:t>
            </a:r>
            <a:r>
              <a:rPr lang="ru-RU" dirty="0" smtClean="0">
                <a:solidFill>
                  <a:schemeClr val="bg1"/>
                </a:solidFill>
              </a:rPr>
              <a:t>2 878 </a:t>
            </a:r>
            <a:r>
              <a:rPr lang="ru-RU" dirty="0" smtClean="0">
                <a:solidFill>
                  <a:schemeClr val="bg1"/>
                </a:solidFill>
              </a:rPr>
              <a:t>935 </a:t>
            </a:r>
            <a:r>
              <a:rPr lang="ru-RU" dirty="0" smtClean="0">
                <a:solidFill>
                  <a:schemeClr val="bg1"/>
                </a:solidFill>
              </a:rPr>
              <a:t>человек, в сельской местности </a:t>
            </a:r>
            <a:r>
              <a:rPr lang="ru-RU" dirty="0" smtClean="0">
                <a:solidFill>
                  <a:schemeClr val="bg1"/>
                </a:solidFill>
              </a:rPr>
              <a:t>1 363 </a:t>
            </a:r>
            <a:r>
              <a:rPr lang="ru-RU" dirty="0" smtClean="0">
                <a:solidFill>
                  <a:schemeClr val="bg1"/>
                </a:solidFill>
              </a:rPr>
              <a:t>145 человек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Регион занимает 6 место в России по численности постоянного населения после г. Москва, Московской области, Краснодарского края, г. Санкт-Петербурга и Свердловской области. Среди субъектов, входящих в Южный федеральный округ, область находится на втором месте после Краснодарского края.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Русские – 89,3 % населения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Украинцы – 2,7 %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Армяне – 2,5 %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Белорусы – 0,6 %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целом в области проживают представители около 100 национальностей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31" name="Picture 7" descr="C:\Documents and Settings\User\Мои документы\Downloads\80 лет ро\159525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 l="37699"/>
          <a:stretch>
            <a:fillRect/>
          </a:stretch>
        </p:blipFill>
        <p:spPr bwMode="auto">
          <a:xfrm>
            <a:off x="0" y="692696"/>
            <a:ext cx="2811333" cy="3384376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0" y="764704"/>
            <a:ext cx="16196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Русские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67544" y="4221088"/>
            <a:ext cx="154766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Армяне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71800" y="3573016"/>
            <a:ext cx="151216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Украинцы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158417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честь юбилея Донского края учрежден памятный знак «80 лет Ростовской области». Награда будет вручаться гражданам, обеспечившим своим трудом, государственной, общественно-политической, научной, образовательной, культурной и иной деятельностью социально-экономическое развитие региона.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484137246_c233adb98eeeb6e3427ebfb3600e09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916832"/>
            <a:ext cx="6840760" cy="45426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0c82816a5e8f8f940e6a4a3d18968bd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3366124" cy="2162644"/>
          </a:xfrm>
        </p:spPr>
      </p:pic>
      <p:pic>
        <p:nvPicPr>
          <p:cNvPr id="12" name="Рисунок 11" descr="rostov-na-donu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700808"/>
            <a:ext cx="3454223" cy="2592288"/>
          </a:xfrm>
          <a:prstGeom prst="rect">
            <a:avLst/>
          </a:prstGeom>
        </p:spPr>
      </p:pic>
      <p:pic>
        <p:nvPicPr>
          <p:cNvPr id="14" name="Рисунок 13" descr="357d68d498fec6ddd14f4b3aa4552858.jpg"/>
          <p:cNvPicPr>
            <a:picLocks noChangeAspect="1"/>
          </p:cNvPicPr>
          <p:nvPr/>
        </p:nvPicPr>
        <p:blipFill>
          <a:blip r:embed="rId4" cstate="print"/>
          <a:srcRect b="6134"/>
          <a:stretch>
            <a:fillRect/>
          </a:stretch>
        </p:blipFill>
        <p:spPr>
          <a:xfrm>
            <a:off x="4716016" y="4581128"/>
            <a:ext cx="3635896" cy="2276872"/>
          </a:xfrm>
          <a:prstGeom prst="rect">
            <a:avLst/>
          </a:prstGeom>
        </p:spPr>
      </p:pic>
      <p:pic>
        <p:nvPicPr>
          <p:cNvPr id="8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5220749" y="0"/>
            <a:ext cx="3923251" cy="489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122912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Промышленность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9584" y="188641"/>
            <a:ext cx="3744416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Ростовская область лидирует в России по производству многих видов промышленной продукции: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Зерноуборочные комбайны – 62,3 % от общероссийского выпуска (ОРВ)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Магистральные электровозы – 57,5 % от ОРВ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Машины и приспособления для уборки зерновых культур – 82,2 % от ОРВ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Трубы бурильные для бурения нефтяных или газовых скважин из черных металлов 0 50,4 от ОРВ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Пряжа из синтетических штапельных волокон – 85,7 % от ОРВ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DETAIL_PICTURE_721200_95407657.jpg"/>
          <p:cNvPicPr>
            <a:picLocks noChangeAspect="1"/>
          </p:cNvPicPr>
          <p:nvPr/>
        </p:nvPicPr>
        <p:blipFill>
          <a:blip r:embed="rId6" cstate="print"/>
          <a:srcRect b="5723"/>
          <a:stretch>
            <a:fillRect/>
          </a:stretch>
        </p:blipFill>
        <p:spPr>
          <a:xfrm>
            <a:off x="179512" y="3861048"/>
            <a:ext cx="4067944" cy="287432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ostov-festival-vospetaya-step6.jpg"/>
          <p:cNvPicPr>
            <a:picLocks noChangeAspect="1"/>
          </p:cNvPicPr>
          <p:nvPr/>
        </p:nvPicPr>
        <p:blipFill>
          <a:blip r:embed="rId2" cstate="print"/>
          <a:srcRect l="13281"/>
          <a:stretch>
            <a:fillRect/>
          </a:stretch>
        </p:blipFill>
        <p:spPr>
          <a:xfrm>
            <a:off x="0" y="764704"/>
            <a:ext cx="3529658" cy="2713484"/>
          </a:xfrm>
          <a:prstGeom prst="rect">
            <a:avLst/>
          </a:prstGeom>
        </p:spPr>
      </p:pic>
      <p:pic>
        <p:nvPicPr>
          <p:cNvPr id="2051" name="Picture 3" descr="C:\Documents and Settings\User\Мои документы\Downloads\80 лет ро\1474408216.jpg"/>
          <p:cNvPicPr>
            <a:picLocks noChangeAspect="1" noChangeArrowheads="1"/>
          </p:cNvPicPr>
          <p:nvPr/>
        </p:nvPicPr>
        <p:blipFill>
          <a:blip r:embed="rId3" cstate="print"/>
          <a:srcRect l="5644" r="27197"/>
          <a:stretch>
            <a:fillRect/>
          </a:stretch>
        </p:blipFill>
        <p:spPr bwMode="auto">
          <a:xfrm>
            <a:off x="2267744" y="1844824"/>
            <a:ext cx="2952328" cy="2473507"/>
          </a:xfrm>
          <a:prstGeom prst="rect">
            <a:avLst/>
          </a:prstGeom>
          <a:noFill/>
        </p:spPr>
      </p:pic>
      <p:pic>
        <p:nvPicPr>
          <p:cNvPr id="16" name="Содержимое 15" descr="p21976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3168352" cy="1782198"/>
          </a:xfrm>
        </p:spPr>
      </p:pic>
      <p:pic>
        <p:nvPicPr>
          <p:cNvPr id="18" name="Рисунок 17" descr="0-1467795612-2867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773558"/>
            <a:ext cx="3960440" cy="2084442"/>
          </a:xfrm>
          <a:prstGeom prst="rect">
            <a:avLst/>
          </a:prstGeom>
        </p:spPr>
      </p:pic>
      <p:pic>
        <p:nvPicPr>
          <p:cNvPr id="14" name="Рисунок 13" descr="apk-minselhoz-volgograd-obla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653136"/>
            <a:ext cx="3031597" cy="2022573"/>
          </a:xfrm>
          <a:prstGeom prst="rect">
            <a:avLst/>
          </a:prstGeom>
        </p:spPr>
      </p:pic>
      <p:pic>
        <p:nvPicPr>
          <p:cNvPr id="9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5148064" y="476672"/>
            <a:ext cx="3995936" cy="4680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06888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Сельское хозяйство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476672"/>
            <a:ext cx="3851920" cy="5112568"/>
          </a:xfrm>
        </p:spPr>
        <p:txBody>
          <a:bodyPr>
            <a:normAutofit fontScale="62500" lnSpcReduction="20000"/>
          </a:bodyPr>
          <a:lstStyle/>
          <a:p>
            <a:pPr marL="0" indent="179388">
              <a:buNone/>
            </a:pPr>
            <a:r>
              <a:rPr lang="ru-RU" dirty="0" smtClean="0">
                <a:solidFill>
                  <a:schemeClr val="bg1"/>
                </a:solidFill>
              </a:rPr>
              <a:t>Главное богатство Ростовской области – ее почвенные ресурсы. Черноземы составляют почти 65 %. Более 60% продукции области производится в отраслях растениеводства. Первостепенное значение в его структуре имеет зерновое хозяйство. Главная зерновая культура – озимая пшеница.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Урожай зерна в 2016 году – более 10,5 млн. тонн – лучший показатель в России!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Широко распространены посевы кукурузы, риса, проса, гречихи, подсолнечника -2016 год -Первое место в России по производству растительного масла!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животноводстве развиты: молочное и мясное скотоводство, овцеводство, коневодство и птицеводство -2016 год – 1 место в России по производству мяса индейки и утки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img_user_file_5703546fc35be_6.jpg"/>
          <p:cNvPicPr>
            <a:picLocks noChangeAspect="1"/>
          </p:cNvPicPr>
          <p:nvPr/>
        </p:nvPicPr>
        <p:blipFill>
          <a:blip r:embed="rId8" cstate="print"/>
          <a:srcRect l="14563" t="62994" r="51772" b="3932"/>
          <a:stretch>
            <a:fillRect/>
          </a:stretch>
        </p:blipFill>
        <p:spPr>
          <a:xfrm>
            <a:off x="0" y="5399265"/>
            <a:ext cx="1979712" cy="14587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18.jpg"/>
          <p:cNvPicPr>
            <a:picLocks noChangeAspect="1"/>
          </p:cNvPicPr>
          <p:nvPr/>
        </p:nvPicPr>
        <p:blipFill>
          <a:blip r:embed="rId2" cstate="print"/>
          <a:srcRect l="9838" t="21650" r="13776" b="5823"/>
          <a:stretch>
            <a:fillRect/>
          </a:stretch>
        </p:blipFill>
        <p:spPr>
          <a:xfrm>
            <a:off x="5402584" y="836712"/>
            <a:ext cx="3741416" cy="2664296"/>
          </a:xfrm>
          <a:prstGeom prst="rect">
            <a:avLst/>
          </a:prstGeom>
        </p:spPr>
      </p:pic>
      <p:pic>
        <p:nvPicPr>
          <p:cNvPr id="9" name="Рисунок 8" descr="pic-music.jpg"/>
          <p:cNvPicPr>
            <a:picLocks noChangeAspect="1"/>
          </p:cNvPicPr>
          <p:nvPr/>
        </p:nvPicPr>
        <p:blipFill>
          <a:blip r:embed="rId3" cstate="print"/>
          <a:srcRect r="3331"/>
          <a:stretch>
            <a:fillRect/>
          </a:stretch>
        </p:blipFill>
        <p:spPr>
          <a:xfrm>
            <a:off x="0" y="4437112"/>
            <a:ext cx="3744416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Животный мир Ростовской области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bg1"/>
                </a:solidFill>
              </a:rPr>
              <a:t>Еще в  недалеком прошлом донские степи были пристанищем огромных стад копытных, в настоящее время насчитывается всего 4 вида копытных: кабан, косуля, олень благородный, лось. Все эти животные охраняются. Обитают они на территории охотничьих заказников. Охота на них запрещена.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" name="Содержимое 6" descr="img1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937" t="2863" r="5707" b="16753"/>
          <a:stretch>
            <a:fillRect/>
          </a:stretch>
        </p:blipFill>
        <p:spPr>
          <a:xfrm>
            <a:off x="971600" y="1412776"/>
            <a:ext cx="3816424" cy="2633870"/>
          </a:xfrm>
        </p:spPr>
      </p:pic>
      <p:pic>
        <p:nvPicPr>
          <p:cNvPr id="10" name="Рисунок 9" descr="img17 (1).jpg"/>
          <p:cNvPicPr>
            <a:picLocks noChangeAspect="1"/>
          </p:cNvPicPr>
          <p:nvPr/>
        </p:nvPicPr>
        <p:blipFill>
          <a:blip r:embed="rId5" cstate="print"/>
          <a:srcRect l="7476" t="17172" r="9437" b="3801"/>
          <a:stretch>
            <a:fillRect/>
          </a:stretch>
        </p:blipFill>
        <p:spPr>
          <a:xfrm>
            <a:off x="4067944" y="3717032"/>
            <a:ext cx="3990040" cy="28462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836166158_64591e569e_o-crop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836712"/>
            <a:ext cx="3779912" cy="3022208"/>
          </a:xfrm>
          <a:prstGeom prst="rect">
            <a:avLst/>
          </a:prstGeom>
        </p:spPr>
      </p:pic>
      <p:pic>
        <p:nvPicPr>
          <p:cNvPr id="6" name="Содержимое 5" descr="7169_html_m190652e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212468" cy="2808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Хищники представлены 12 видами: волк, лисица, хорек, ласка горностай, перевязка, норка, барсук, выдра. В настоящее время довольно часто встречается енотовидная собака.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41256_html_3d7a0c77.png"/>
          <p:cNvPicPr>
            <a:picLocks noChangeAspect="1"/>
          </p:cNvPicPr>
          <p:nvPr/>
        </p:nvPicPr>
        <p:blipFill>
          <a:blip r:embed="rId4" cstate="print"/>
          <a:srcRect l="1208" t="51758" r="58935" b="7806"/>
          <a:stretch>
            <a:fillRect/>
          </a:stretch>
        </p:blipFill>
        <p:spPr>
          <a:xfrm>
            <a:off x="2771800" y="2852936"/>
            <a:ext cx="3410299" cy="2583560"/>
          </a:xfrm>
          <a:prstGeom prst="rect">
            <a:avLst/>
          </a:prstGeom>
        </p:spPr>
      </p:pic>
      <p:pic>
        <p:nvPicPr>
          <p:cNvPr id="10" name="Рисунок 9" descr="img29.jpg"/>
          <p:cNvPicPr>
            <a:picLocks noChangeAspect="1"/>
          </p:cNvPicPr>
          <p:nvPr/>
        </p:nvPicPr>
        <p:blipFill>
          <a:blip r:embed="rId5" cstate="print"/>
          <a:srcRect l="20706" t="32360" r="15980" b="9681"/>
          <a:stretch>
            <a:fillRect/>
          </a:stretch>
        </p:blipFill>
        <p:spPr>
          <a:xfrm>
            <a:off x="251521" y="4221088"/>
            <a:ext cx="3630956" cy="2492896"/>
          </a:xfrm>
          <a:prstGeom prst="rect">
            <a:avLst/>
          </a:prstGeom>
        </p:spPr>
      </p:pic>
      <p:pic>
        <p:nvPicPr>
          <p:cNvPr id="11" name="Рисунок 10" descr="img3.jpg"/>
          <p:cNvPicPr>
            <a:picLocks noChangeAspect="1"/>
          </p:cNvPicPr>
          <p:nvPr/>
        </p:nvPicPr>
        <p:blipFill>
          <a:blip r:embed="rId6" cstate="print"/>
          <a:srcRect l="8421" t="26060" r="66064" b="39920"/>
          <a:stretch>
            <a:fillRect/>
          </a:stretch>
        </p:blipFill>
        <p:spPr>
          <a:xfrm>
            <a:off x="6191672" y="3905672"/>
            <a:ext cx="295232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17 (2).jpg"/>
          <p:cNvPicPr>
            <a:picLocks noChangeAspect="1"/>
          </p:cNvPicPr>
          <p:nvPr/>
        </p:nvPicPr>
        <p:blipFill>
          <a:blip r:embed="rId2" cstate="print"/>
          <a:srcRect l="18107" r="1181" b="21358"/>
          <a:stretch>
            <a:fillRect/>
          </a:stretch>
        </p:blipFill>
        <p:spPr>
          <a:xfrm>
            <a:off x="179513" y="3861048"/>
            <a:ext cx="3694737" cy="2700000"/>
          </a:xfrm>
          <a:prstGeom prst="rect">
            <a:avLst/>
          </a:prstGeom>
        </p:spPr>
      </p:pic>
      <p:pic>
        <p:nvPicPr>
          <p:cNvPr id="5" name="Содержимое 4" descr="img15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780" b="20034"/>
          <a:stretch>
            <a:fillRect/>
          </a:stretch>
        </p:blipFill>
        <p:spPr>
          <a:xfrm>
            <a:off x="179512" y="836712"/>
            <a:ext cx="3779912" cy="2724095"/>
          </a:xfrm>
        </p:spPr>
      </p:pic>
      <p:pic>
        <p:nvPicPr>
          <p:cNvPr id="8" name="Рисунок 7" descr="img19.jpg"/>
          <p:cNvPicPr>
            <a:picLocks noChangeAspect="1"/>
          </p:cNvPicPr>
          <p:nvPr/>
        </p:nvPicPr>
        <p:blipFill>
          <a:blip r:embed="rId4" cstate="print"/>
          <a:srcRect l="17221" b="20857"/>
          <a:stretch>
            <a:fillRect/>
          </a:stretch>
        </p:blipFill>
        <p:spPr>
          <a:xfrm>
            <a:off x="5148064" y="548680"/>
            <a:ext cx="3765417" cy="27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Птицы</a:t>
            </a:r>
            <a:r>
              <a:rPr lang="ru-RU" dirty="0" smtClean="0"/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Ростовской области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mg18 (1).jpg"/>
          <p:cNvPicPr>
            <a:picLocks noChangeAspect="1"/>
          </p:cNvPicPr>
          <p:nvPr/>
        </p:nvPicPr>
        <p:blipFill>
          <a:blip r:embed="rId5" cstate="print"/>
          <a:srcRect l="17221" b="6294"/>
          <a:stretch>
            <a:fillRect/>
          </a:stretch>
        </p:blipFill>
        <p:spPr>
          <a:xfrm>
            <a:off x="2771800" y="2204864"/>
            <a:ext cx="3180227" cy="2700000"/>
          </a:xfrm>
          <a:prstGeom prst="rect">
            <a:avLst/>
          </a:prstGeom>
        </p:spPr>
      </p:pic>
      <p:pic>
        <p:nvPicPr>
          <p:cNvPr id="9" name="Рисунок 8" descr="img20.jpg"/>
          <p:cNvPicPr>
            <a:picLocks noChangeAspect="1"/>
          </p:cNvPicPr>
          <p:nvPr/>
        </p:nvPicPr>
        <p:blipFill>
          <a:blip r:embed="rId6" cstate="print"/>
          <a:srcRect l="17221" b="20469"/>
          <a:stretch>
            <a:fillRect/>
          </a:stretch>
        </p:blipFill>
        <p:spPr>
          <a:xfrm>
            <a:off x="5148064" y="3645024"/>
            <a:ext cx="3747038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5.jpg"/>
          <p:cNvPicPr>
            <a:picLocks noChangeAspect="1"/>
          </p:cNvPicPr>
          <p:nvPr/>
        </p:nvPicPr>
        <p:blipFill>
          <a:blip r:embed="rId2" cstate="print"/>
          <a:srcRect l="4641" t="18500" r="61340" b="51260"/>
          <a:stretch>
            <a:fillRect/>
          </a:stretch>
        </p:blipFill>
        <p:spPr>
          <a:xfrm>
            <a:off x="3275856" y="764704"/>
            <a:ext cx="2592288" cy="17281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Рыбы, обитающие в реках Ростовской области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g15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043" t="15545" r="54844" b="48583"/>
          <a:stretch>
            <a:fillRect/>
          </a:stretch>
        </p:blipFill>
        <p:spPr>
          <a:xfrm>
            <a:off x="179512" y="980728"/>
            <a:ext cx="3101883" cy="2520280"/>
          </a:xfrm>
        </p:spPr>
      </p:pic>
      <p:pic>
        <p:nvPicPr>
          <p:cNvPr id="5" name="Рисунок 4" descr="img15 (2).jpg"/>
          <p:cNvPicPr>
            <a:picLocks noChangeAspect="1"/>
          </p:cNvPicPr>
          <p:nvPr/>
        </p:nvPicPr>
        <p:blipFill>
          <a:blip r:embed="rId3" cstate="print"/>
          <a:srcRect l="53780" t="13461" r="10311" b="47480"/>
          <a:stretch>
            <a:fillRect/>
          </a:stretch>
        </p:blipFill>
        <p:spPr>
          <a:xfrm>
            <a:off x="5831632" y="836712"/>
            <a:ext cx="3312368" cy="2702195"/>
          </a:xfrm>
          <a:prstGeom prst="rect">
            <a:avLst/>
          </a:prstGeom>
        </p:spPr>
      </p:pic>
      <p:pic>
        <p:nvPicPr>
          <p:cNvPr id="6" name="Рисунок 5" descr="img15 (2).jpg"/>
          <p:cNvPicPr>
            <a:picLocks noChangeAspect="1"/>
          </p:cNvPicPr>
          <p:nvPr/>
        </p:nvPicPr>
        <p:blipFill>
          <a:blip r:embed="rId3" cstate="print"/>
          <a:srcRect l="2835" t="56300" r="63146" b="4641"/>
          <a:stretch>
            <a:fillRect/>
          </a:stretch>
        </p:blipFill>
        <p:spPr>
          <a:xfrm>
            <a:off x="0" y="3717032"/>
            <a:ext cx="3456384" cy="2976331"/>
          </a:xfrm>
          <a:prstGeom prst="rect">
            <a:avLst/>
          </a:prstGeom>
        </p:spPr>
      </p:pic>
      <p:pic>
        <p:nvPicPr>
          <p:cNvPr id="7" name="Рисунок 6" descr="img15 (2).jpg"/>
          <p:cNvPicPr>
            <a:picLocks noChangeAspect="1"/>
          </p:cNvPicPr>
          <p:nvPr/>
        </p:nvPicPr>
        <p:blipFill>
          <a:blip r:embed="rId3" cstate="print"/>
          <a:srcRect l="38660" t="56300" r="40550"/>
          <a:stretch>
            <a:fillRect/>
          </a:stretch>
        </p:blipFill>
        <p:spPr>
          <a:xfrm>
            <a:off x="3563888" y="1988840"/>
            <a:ext cx="2088232" cy="3292106"/>
          </a:xfrm>
          <a:prstGeom prst="rect">
            <a:avLst/>
          </a:prstGeom>
        </p:spPr>
      </p:pic>
      <p:pic>
        <p:nvPicPr>
          <p:cNvPr id="8" name="Рисунок 7" descr="img15 (2).jpg"/>
          <p:cNvPicPr>
            <a:picLocks noChangeAspect="1"/>
          </p:cNvPicPr>
          <p:nvPr/>
        </p:nvPicPr>
        <p:blipFill>
          <a:blip r:embed="rId3" cstate="print"/>
          <a:srcRect l="60395" t="56300" r="2751" b="4641"/>
          <a:stretch>
            <a:fillRect/>
          </a:stretch>
        </p:blipFill>
        <p:spPr>
          <a:xfrm>
            <a:off x="5792144" y="4005064"/>
            <a:ext cx="3351856" cy="2664296"/>
          </a:xfrm>
          <a:prstGeom prst="rect">
            <a:avLst/>
          </a:prstGeom>
        </p:spPr>
      </p:pic>
      <p:pic>
        <p:nvPicPr>
          <p:cNvPr id="9" name="Рисунок 8" descr="img5.jpg"/>
          <p:cNvPicPr>
            <a:picLocks noChangeAspect="1"/>
          </p:cNvPicPr>
          <p:nvPr/>
        </p:nvPicPr>
        <p:blipFill>
          <a:blip r:embed="rId2" cstate="print"/>
          <a:srcRect l="60395" t="18500" r="5586" b="51260"/>
          <a:stretch>
            <a:fillRect/>
          </a:stretch>
        </p:blipFill>
        <p:spPr>
          <a:xfrm>
            <a:off x="3347864" y="5013176"/>
            <a:ext cx="2592288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Люби и знай свой край –частицу великой РОССИИ!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Изучай его природу борись за ее чистоту!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Умножай ее обитателей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Пусть воздух и вода будут чистыми и прозрачными!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Оставь добрый след на земле!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User\Мои документы\Downloads\80 лет ро\138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6096000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\Мои документы\Downloads\80 лет ро\=Вольная степь= Бородулин Николай Маркович г.Сальс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5"/>
          <a:stretch>
            <a:fillRect/>
          </a:stretch>
        </p:blipFill>
        <p:spPr bwMode="auto">
          <a:xfrm>
            <a:off x="5220072" y="1516176"/>
            <a:ext cx="3923928" cy="26964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1215008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На юге Русской равнины привольно раскинулся край Тихого Дона. Ранее эти места называли </a:t>
            </a:r>
            <a:r>
              <a:rPr lang="ru-RU" sz="1600" i="1" dirty="0" smtClean="0">
                <a:solidFill>
                  <a:schemeClr val="bg1"/>
                </a:solidFill>
              </a:rPr>
              <a:t>Областью Войска Донского</a:t>
            </a:r>
            <a:r>
              <a:rPr lang="ru-RU" sz="1600" dirty="0" smtClean="0">
                <a:solidFill>
                  <a:schemeClr val="bg1"/>
                </a:solidFill>
              </a:rPr>
              <a:t>, затем </a:t>
            </a:r>
            <a:r>
              <a:rPr lang="ru-RU" sz="1600" i="1" dirty="0" smtClean="0">
                <a:solidFill>
                  <a:schemeClr val="bg1"/>
                </a:solidFill>
              </a:rPr>
              <a:t>Азово-Черноморским краем</a:t>
            </a:r>
            <a:r>
              <a:rPr lang="ru-RU" sz="1600" dirty="0" smtClean="0">
                <a:solidFill>
                  <a:schemeClr val="bg1"/>
                </a:solidFill>
              </a:rPr>
              <a:t>, а с 1937 года называют </a:t>
            </a:r>
            <a:r>
              <a:rPr lang="ru-RU" sz="1600" i="1" dirty="0" smtClean="0">
                <a:solidFill>
                  <a:schemeClr val="bg1"/>
                </a:solidFill>
              </a:rPr>
              <a:t>Ростовской областью</a:t>
            </a:r>
            <a:r>
              <a:rPr lang="ru-RU" sz="1600" dirty="0" smtClean="0">
                <a:solidFill>
                  <a:schemeClr val="bg1"/>
                </a:solidFill>
              </a:rPr>
              <a:t>. Это волнистая равнина, с прекрасными пахотными землями (черноземы) удобна для ведения сельского хозяйства, строительства городов, заводов, дорог, газопроводов.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Documents and Settings\User\Мои документы\Downloads\80 лет ро\2384312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4248472" cy="2832315"/>
          </a:xfrm>
          <a:prstGeom prst="rect">
            <a:avLst/>
          </a:prstGeom>
          <a:noFill/>
        </p:spPr>
      </p:pic>
      <p:pic>
        <p:nvPicPr>
          <p:cNvPr id="2054" name="Picture 6" descr="C:\Documents and Settings\User\Мои документы\Downloads\80 лет ро\0d1b071d4e5a07b9b63adfb9d4d69f55 (1).jpg"/>
          <p:cNvPicPr>
            <a:picLocks noChangeAspect="1" noChangeArrowheads="1"/>
          </p:cNvPicPr>
          <p:nvPr/>
        </p:nvPicPr>
        <p:blipFill>
          <a:blip r:embed="rId4" cstate="print"/>
          <a:srcRect l="27320" t="65672"/>
          <a:stretch>
            <a:fillRect/>
          </a:stretch>
        </p:blipFill>
        <p:spPr bwMode="auto">
          <a:xfrm>
            <a:off x="0" y="4079413"/>
            <a:ext cx="4283968" cy="2778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СИМВОЛЫ РОСТОВСКОЙ ОБЛАСТИ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        ГЕРБ              </a:t>
            </a:r>
            <a:r>
              <a:rPr lang="ru-RU" sz="4000" dirty="0" smtClean="0">
                <a:solidFill>
                  <a:schemeClr val="accent1"/>
                </a:solidFill>
              </a:rPr>
              <a:t>ФЛАГ  </a:t>
            </a:r>
            <a:r>
              <a:rPr lang="ru-RU" sz="4000" dirty="0" smtClean="0">
                <a:solidFill>
                  <a:schemeClr val="bg1"/>
                </a:solidFill>
              </a:rPr>
              <a:t>       ГИМН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User\Мои документы\Downloads\80 лет ро\599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952328" cy="3542794"/>
          </a:xfrm>
          <a:prstGeom prst="rect">
            <a:avLst/>
          </a:prstGeom>
          <a:noFill/>
        </p:spPr>
      </p:pic>
      <p:pic>
        <p:nvPicPr>
          <p:cNvPr id="5123" name="Picture 3" descr="C:\Documents and Settings\User\Мои документы\Downloads\80 лет ро\Rostov_Oblast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21088"/>
            <a:ext cx="3672408" cy="2446742"/>
          </a:xfrm>
          <a:prstGeom prst="rect">
            <a:avLst/>
          </a:prstGeom>
          <a:noFill/>
        </p:spPr>
      </p:pic>
      <p:pic>
        <p:nvPicPr>
          <p:cNvPr id="5124" name="Picture 4" descr="C:\Documents and Settings\User\Мои документы\Downloads\80 лет ро\slide_7.jpg"/>
          <p:cNvPicPr>
            <a:picLocks noChangeAspect="1" noChangeArrowheads="1"/>
          </p:cNvPicPr>
          <p:nvPr/>
        </p:nvPicPr>
        <p:blipFill>
          <a:blip r:embed="rId4" cstate="print"/>
          <a:srcRect l="40550" t="8421" r="3696"/>
          <a:stretch>
            <a:fillRect/>
          </a:stretch>
        </p:blipFill>
        <p:spPr bwMode="auto">
          <a:xfrm>
            <a:off x="5940152" y="1916832"/>
            <a:ext cx="2987824" cy="3680751"/>
          </a:xfrm>
          <a:prstGeom prst="rect">
            <a:avLst/>
          </a:prstGeom>
          <a:noFill/>
        </p:spPr>
      </p:pic>
      <p:pic>
        <p:nvPicPr>
          <p:cNvPr id="5125" name="Picture 5" descr="C:\Documents and Settings\User\Мои документы\Downloads\80 лет ро\img14.jpg"/>
          <p:cNvPicPr>
            <a:picLocks noChangeAspect="1" noChangeArrowheads="1"/>
          </p:cNvPicPr>
          <p:nvPr/>
        </p:nvPicPr>
        <p:blipFill>
          <a:blip r:embed="rId5" cstate="print"/>
          <a:srcRect l="19104" t="8989" r="23582" b="2923"/>
          <a:stretch>
            <a:fillRect/>
          </a:stretch>
        </p:blipFill>
        <p:spPr bwMode="auto">
          <a:xfrm>
            <a:off x="5508104" y="1844824"/>
            <a:ext cx="3499589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4788024" y="764704"/>
            <a:ext cx="3960440" cy="51845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692696"/>
            <a:ext cx="3837112" cy="5112568"/>
          </a:xfrm>
        </p:spPr>
        <p:txBody>
          <a:bodyPr>
            <a:normAutofit fontScale="90000"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</a:rPr>
              <a:t>Герб Ростовской области представляет собой геральдический щит, в лазоревом (голубом) фоне которого – серебряный столб с поставленной на лазоревый волнистый пояс червленой (красной) крепостной стеной о трех башнях, из которых средняя – выше, в оконечности – золотой колос, накрывающий лазоревый волнистый пояс.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Столб сопровожден историческими донскими регалиями: справа – серебряным перначом поверх серебряных </a:t>
            </a:r>
            <a:r>
              <a:rPr lang="ru-RU" sz="1600" dirty="0" err="1" smtClean="0">
                <a:solidFill>
                  <a:schemeClr val="bg1"/>
                </a:solidFill>
              </a:rPr>
              <a:t>бобылева</a:t>
            </a:r>
            <a:r>
              <a:rPr lang="ru-RU" sz="1600" dirty="0" smtClean="0">
                <a:solidFill>
                  <a:schemeClr val="bg1"/>
                </a:solidFill>
              </a:rPr>
              <a:t> хвоста и насеки накрест; слева – серебряной булавой поверх таковых же насеки с орлом и бунчука накрест.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err="1" smtClean="0">
                <a:solidFill>
                  <a:schemeClr val="bg1"/>
                </a:solidFill>
              </a:rPr>
              <a:t>Щитодержатель</a:t>
            </a:r>
            <a:r>
              <a:rPr lang="ru-RU" sz="1600" dirty="0" smtClean="0">
                <a:solidFill>
                  <a:schemeClr val="bg1"/>
                </a:solidFill>
              </a:rPr>
              <a:t> – возникающий над щитом черный двуглавый орел с золотыми клювами и червлеными языками, имеющий на каждой из голов Российскую императорскую корону и </a:t>
            </a:r>
            <a:r>
              <a:rPr lang="ru-RU" sz="1600" dirty="0" err="1" smtClean="0">
                <a:solidFill>
                  <a:schemeClr val="bg1"/>
                </a:solidFill>
              </a:rPr>
              <a:t>увенчаный</a:t>
            </a:r>
            <a:r>
              <a:rPr lang="ru-RU" sz="1600" dirty="0" smtClean="0">
                <a:solidFill>
                  <a:schemeClr val="bg1"/>
                </a:solidFill>
              </a:rPr>
              <a:t> посередине большой Российской короной с лазоревыми лентами. За щитом – четыре сложенных накрест флага Ростовской области на золотых знаменных древках с копейными наконечниками, шнурами и кистями.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Знаменитые древки перевиты лентой ордена Ленина.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User\Мои документы\Downloads\80 лет ро\599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657864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5220072" y="1196752"/>
            <a:ext cx="3491203" cy="48965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704088"/>
            <a:ext cx="3322712" cy="538920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dirty="0" smtClean="0">
                <a:solidFill>
                  <a:schemeClr val="bg1"/>
                </a:solidFill>
              </a:rPr>
              <a:t>Флаг Ростовской области представляет собой прямоугольное полотнище из трех равновеликих горизонтальных полос: верхней – синего, средней – желтого и нижней – алого цвета. Вертикально вдоль древка расположена белая полоса, составляющая 1/5 часть ширины флага. Отношение ширины флага к его длине 2:3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Флаг Ростовской области впервые был принят атаманом Крановым в 1918 году. </a:t>
            </a:r>
            <a:r>
              <a:rPr lang="ru-RU" sz="1800" dirty="0" smtClean="0">
                <a:solidFill>
                  <a:schemeClr val="bg1"/>
                </a:solidFill>
              </a:rPr>
              <a:t>Цвета </a:t>
            </a:r>
            <a:r>
              <a:rPr lang="ru-RU" sz="1800" dirty="0" smtClean="0">
                <a:solidFill>
                  <a:schemeClr val="bg1"/>
                </a:solidFill>
              </a:rPr>
              <a:t>флага символизировали единство трех народов (синий – донских казаков, желтый – калмыков,  красный – русских), живших на Дону.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В 1996 году флаг был дополнен белой полосой –  символом единства </a:t>
            </a:r>
            <a:r>
              <a:rPr lang="ru-RU" sz="1800" dirty="0" smtClean="0">
                <a:solidFill>
                  <a:schemeClr val="bg1"/>
                </a:solidFill>
              </a:rPr>
              <a:t>всех народов.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102" name="Picture 6" descr="C:\Documents and Settings\User\Мои документы\Downloads\80 лет ро\Rostov_Oblast_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967080" cy="3309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Ростовская область образована 13 сентября 1937 года. Сегодня ее главой является губернатор Василий Голубев. Донской столицей является город Ростов-на-Дону.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6149" name="Picture 5" descr="C:\Documents and Settings\User\Мои документы\Downloads\80 лет ро\golubev_biogr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84784"/>
            <a:ext cx="3557476" cy="4984205"/>
          </a:xfrm>
          <a:prstGeom prst="rect">
            <a:avLst/>
          </a:prstGeom>
          <a:noFill/>
        </p:spPr>
      </p:pic>
      <p:pic>
        <p:nvPicPr>
          <p:cNvPr id="6150" name="Picture 6" descr="C:\Documents and Settings\User\Мои документы\Downloads\80 лет ро\water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03006"/>
            <a:ext cx="4638675" cy="466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rostov-na-donu_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17032"/>
            <a:ext cx="4394728" cy="2924944"/>
          </a:xfrm>
          <a:prstGeom prst="rect">
            <a:avLst/>
          </a:prstGeom>
        </p:spPr>
      </p:pic>
      <p:pic>
        <p:nvPicPr>
          <p:cNvPr id="8" name="Рисунок 7" descr="rostov-na-donu_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5066928" cy="3377952"/>
          </a:xfrm>
          <a:prstGeom prst="rect">
            <a:avLst/>
          </a:prstGeom>
        </p:spPr>
      </p:pic>
      <p:pic>
        <p:nvPicPr>
          <p:cNvPr id="5" name="Рисунок 4" descr="rostov-na-donu_25.jpg"/>
          <p:cNvPicPr>
            <a:picLocks noChangeAspect="1"/>
          </p:cNvPicPr>
          <p:nvPr/>
        </p:nvPicPr>
        <p:blipFill>
          <a:blip r:embed="rId4" cstate="print"/>
          <a:srcRect b="35741"/>
          <a:stretch>
            <a:fillRect/>
          </a:stretch>
        </p:blipFill>
        <p:spPr>
          <a:xfrm>
            <a:off x="3347864" y="4687903"/>
            <a:ext cx="4499992" cy="2170097"/>
          </a:xfrm>
          <a:prstGeom prst="rect">
            <a:avLst/>
          </a:prstGeom>
        </p:spPr>
      </p:pic>
      <p:pic>
        <p:nvPicPr>
          <p:cNvPr id="7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5004048" y="1340769"/>
            <a:ext cx="3816424" cy="37444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Административный центр Ростовской области – город Ростов-на-Дону с населением свыше 1 млн. человек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6bcaded23a64370040211dc73a93a1c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rcRect l="78452" t="74753" r="1935"/>
          <a:stretch>
            <a:fillRect/>
          </a:stretch>
        </p:blipFill>
        <p:spPr>
          <a:xfrm>
            <a:off x="7884368" y="5661248"/>
            <a:ext cx="1090434" cy="105273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6056" y="1484784"/>
            <a:ext cx="3826768" cy="39604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2002 году город становится столицей Южного федерального округа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2008 год – Указом Президента РФ присвоено звание «Город воинской славы»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2017 год – город празднует 268 годовщину со дня своего основания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84984"/>
            <a:ext cx="3430688" cy="2573016"/>
          </a:xfrm>
          <a:prstGeom prst="rect">
            <a:avLst/>
          </a:prstGeom>
          <a:noFill/>
        </p:spPr>
      </p:pic>
      <p:pic>
        <p:nvPicPr>
          <p:cNvPr id="1032" name="Picture 8" descr="C:\Documents and Settings\User\Мои документы\Downloads\80 лет ро\таганро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36912"/>
            <a:ext cx="3454098" cy="1944216"/>
          </a:xfrm>
          <a:prstGeom prst="rect">
            <a:avLst/>
          </a:prstGeom>
          <a:noFill/>
        </p:spPr>
      </p:pic>
      <p:pic>
        <p:nvPicPr>
          <p:cNvPr id="1031" name="Picture 7" descr="C:\Documents and Settings\User\Мои документы\Downloads\80 лет ро\Новочеркасскe.jpg"/>
          <p:cNvPicPr>
            <a:picLocks noChangeAspect="1" noChangeArrowheads="1"/>
          </p:cNvPicPr>
          <p:nvPr/>
        </p:nvPicPr>
        <p:blipFill>
          <a:blip r:embed="rId4" cstate="print"/>
          <a:srcRect t="6424"/>
          <a:stretch>
            <a:fillRect/>
          </a:stretch>
        </p:blipFill>
        <p:spPr bwMode="auto">
          <a:xfrm>
            <a:off x="5508104" y="548680"/>
            <a:ext cx="3456384" cy="209775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Downloads\80 лет ро\1001371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38889"/>
            <a:ext cx="3528392" cy="2646295"/>
          </a:xfrm>
          <a:prstGeom prst="rect">
            <a:avLst/>
          </a:prstGeom>
          <a:noFill/>
        </p:spPr>
      </p:pic>
      <p:pic>
        <p:nvPicPr>
          <p:cNvPr id="1030" name="Picture 6" descr="C:\Documents and Settings\User\Мои документы\Downloads\80 лет ро\Novocherkassk_gorod-620x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450726"/>
            <a:ext cx="3528392" cy="2407274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80 лет ро\rostov-na-donu_71.jpg"/>
          <p:cNvPicPr>
            <a:picLocks noChangeAspect="1" noChangeArrowheads="1"/>
          </p:cNvPicPr>
          <p:nvPr/>
        </p:nvPicPr>
        <p:blipFill>
          <a:blip r:embed="rId7" cstate="print"/>
          <a:srcRect b="7565"/>
          <a:stretch>
            <a:fillRect/>
          </a:stretch>
        </p:blipFill>
        <p:spPr bwMode="auto">
          <a:xfrm>
            <a:off x="179512" y="620688"/>
            <a:ext cx="3511415" cy="2160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Крупные города Ростовской области: 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48680"/>
            <a:ext cx="4040188" cy="7200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Ростов-на-Дону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548681"/>
            <a:ext cx="4041775" cy="648071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 Новочеркасск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2708920"/>
            <a:ext cx="4040188" cy="39604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Шахты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Новошахтинск 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708920"/>
            <a:ext cx="4041775" cy="3651400"/>
          </a:xfrm>
        </p:spPr>
        <p:txBody>
          <a:bodyPr/>
          <a:lstStyle/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Таганрог</a:t>
            </a: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endParaRPr lang="ru-RU" sz="2400" dirty="0" smtClean="0">
              <a:solidFill>
                <a:schemeClr val="bg1"/>
              </a:solidFill>
            </a:endParaRPr>
          </a:p>
          <a:p>
            <a:pPr algn="r"/>
            <a:r>
              <a:rPr lang="ru-RU" sz="2400" dirty="0" smtClean="0">
                <a:solidFill>
                  <a:schemeClr val="bg1"/>
                </a:solidFill>
              </a:rPr>
              <a:t>Волгодонск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Documents and Settings\User\Мои документы\Downloads\80 лет ро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939480" cy="2614382"/>
          </a:xfrm>
          <a:prstGeom prst="rect">
            <a:avLst/>
          </a:prstGeom>
          <a:noFill/>
        </p:spPr>
      </p:pic>
      <p:pic>
        <p:nvPicPr>
          <p:cNvPr id="12" name="Picture 6" descr="C:\Documents and Settings\User\Мои документы\Downloads\80 лет ро\original.jpg"/>
          <p:cNvPicPr>
            <a:picLocks noChangeAspect="1" noChangeArrowheads="1"/>
          </p:cNvPicPr>
          <p:nvPr/>
        </p:nvPicPr>
        <p:blipFill>
          <a:blip r:embed="rId3" cstate="print"/>
          <a:srcRect r="4509"/>
          <a:stretch>
            <a:fillRect/>
          </a:stretch>
        </p:blipFill>
        <p:spPr bwMode="auto">
          <a:xfrm>
            <a:off x="3851920" y="332656"/>
            <a:ext cx="5292080" cy="3528392"/>
          </a:xfrm>
          <a:prstGeom prst="rect">
            <a:avLst/>
          </a:prstGeom>
          <a:noFill/>
        </p:spPr>
      </p:pic>
      <p:pic>
        <p:nvPicPr>
          <p:cNvPr id="15" name="Picture 3" descr="C:\Documents and Settings\User\Мои документы\Downloads\80 лет ро\1041162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77877"/>
          <a:stretch>
            <a:fillRect/>
          </a:stretch>
        </p:blipFill>
        <p:spPr bwMode="auto">
          <a:xfrm>
            <a:off x="611560" y="188640"/>
            <a:ext cx="7811683" cy="129614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Древнейший город Ростовской области: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Азов -950 лет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7" descr="C:\Documents and Settings\User\Мои документы\Downloads\80 лет ро\62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563634"/>
            <a:ext cx="4392488" cy="3294366"/>
          </a:xfrm>
          <a:prstGeom prst="rect">
            <a:avLst/>
          </a:prstGeom>
          <a:noFill/>
        </p:spPr>
      </p:pic>
      <p:pic>
        <p:nvPicPr>
          <p:cNvPr id="13" name="Picture 4" descr="C:\Documents and Settings\User\Мои документы\Downloads\80 лет ро\h45c7f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645024"/>
            <a:ext cx="4283968" cy="3212976"/>
          </a:xfrm>
          <a:prstGeom prst="rect">
            <a:avLst/>
          </a:prstGeom>
          <a:noFill/>
        </p:spPr>
      </p:pic>
      <p:pic>
        <p:nvPicPr>
          <p:cNvPr id="14" name="Picture 2" descr="C:\Documents and Settings\User\Мои документы\Downloads\80 лет ро\006_image_(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852936"/>
            <a:ext cx="3474891" cy="235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1440</TotalTime>
  <Words>662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На юге Русской равнины привольно раскинулся край Тихого Дона. Ранее эти места называли Областью Войска Донского, затем Азово-Черноморским краем, а с 1937 года называют Ростовской областью. Это волнистая равнина, с прекрасными пахотными землями (черноземы) удобна для ведения сельского хозяйства, строительства городов, заводов, дорог, газопроводов.</vt:lpstr>
      <vt:lpstr>СИМВОЛЫ РОСТОВСКОЙ ОБЛАСТИ         ГЕРБ              ФЛАГ         ГИМН</vt:lpstr>
      <vt:lpstr>Герб Ростовской области представляет собой геральдический щит, в лазоревом (голубом) фоне которого – серебряный столб с поставленной на лазоревый волнистый пояс червленой (красной) крепостной стеной о трех башнях, из которых средняя – выше, в оконечности – золотой колос, накрывающий лазоревый волнистый пояс. Столб сопровожден историческими донскими регалиями: справа – серебряным перначом поверх серебряных бобылева хвоста и насеки накрест; слева – серебряной булавой поверх таковых же насеки с орлом и бунчука накрест. Щитодержатель – возникающий над щитом черный двуглавый орел с золотыми клювами и червлеными языками, имеющий на каждой из голов Российскую императорскую корону и увенчаный посередине большой Российской короной с лазоревыми лентами. За щитом – четыре сложенных накрест флага Ростовской области на золотых знаменных древках с копейными наконечниками, шнурами и кистями. Знаменитые древки перевиты лентой ордена Ленина.</vt:lpstr>
      <vt:lpstr>Флаг Ростовской области представляет собой прямоугольное полотнище из трех равновеликих горизонтальных полос: верхней – синего, средней – желтого и нижней – алого цвета. Вертикально вдоль древка расположена белая полоса, составляющая 1/5 часть ширины флага. Отношение ширины флага к его длине 2:3 Флаг Ростовской области впервые был принят атаманом Крановым в 1918 году. Цвета флага символизировали единство трех народов (синий – донских казаков, желтый – калмыков,  красный – русских), живших на Дону. В 1996 году флаг был дополнен белой полосой –  символом единства всех народов.</vt:lpstr>
      <vt:lpstr>Ростовская область образована 13 сентября 1937 года. Сегодня ее главой является губернатор Василий Голубев. Донской столицей является город Ростов-на-Дону.</vt:lpstr>
      <vt:lpstr>Административный центр Ростовской области – город Ростов-на-Дону с населением свыше 1 млн. человек </vt:lpstr>
      <vt:lpstr>Крупные города Ростовской области:  </vt:lpstr>
      <vt:lpstr>Древнейший город Ростовской области: Азов -950 лет</vt:lpstr>
      <vt:lpstr>Географическое положение области очень удобно. Ростов-на-Дону называют «Воротами Кавказа», а через Азовское море есть выход в Черное море. На территории Ростовской области могли бы разместиться одновременно государства: Бельгия, Нидерланды и Дания.</vt:lpstr>
      <vt:lpstr>Население Ростовской области</vt:lpstr>
      <vt:lpstr>В честь юбилея Донского края учрежден памятный знак «80 лет Ростовской области». Награда будет вручаться гражданам, обеспечившим своим трудом, государственной, общественно-политической, научной, образовательной, культурной и иной деятельностью социально-экономическое развитие региона.</vt:lpstr>
      <vt:lpstr>Промышленность</vt:lpstr>
      <vt:lpstr>Сельское хозяйство</vt:lpstr>
      <vt:lpstr>Животный мир Ростовской области Еще в  недалеком прошлом донские степи были пристанищем огромных стад копытных, в настоящее время насчитывается всего 4 вида копытных: кабан, косуля, олень благородный, лось. Все эти животные охраняются. Обитают они на территории охотничьих заказников. Охота на них запрещена.  </vt:lpstr>
      <vt:lpstr>Хищники представлены 12 видами: волк, лисица, хорек, ласка горностай, перевязка, норка, барсук, выдра. В настоящее время довольно часто встречается енотовидная собака.</vt:lpstr>
      <vt:lpstr>Птицы Ростовской области</vt:lpstr>
      <vt:lpstr>Рыбы, обитающие в реках Ростовской области</vt:lpstr>
      <vt:lpstr>Люби и знай свой край –частицу великой РОССИИ! Изучай его природу борись за ее чистоту! Умножай ее обитателей Пусть воздух и вода будут чистыми и прозрачными! Оставь добрый след на земле!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147</cp:revision>
  <dcterms:modified xsi:type="dcterms:W3CDTF">2017-11-05T17:43:36Z</dcterms:modified>
</cp:coreProperties>
</file>