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63" r:id="rId8"/>
    <p:sldId id="261" r:id="rId9"/>
    <p:sldId id="267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29.08.2002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29.08.2002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29.08.2002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404664"/>
            <a:ext cx="7406640" cy="864096"/>
          </a:xfrm>
        </p:spPr>
        <p:txBody>
          <a:bodyPr/>
          <a:lstStyle/>
          <a:p>
            <a:pPr algn="ctr"/>
            <a:r>
              <a:rPr lang="ru-RU" b="1" dirty="0" smtClean="0"/>
              <a:t>Иркутск</a:t>
            </a:r>
            <a:endParaRPr lang="ru-RU" b="1" dirty="0"/>
          </a:p>
        </p:txBody>
      </p:sp>
      <p:pic>
        <p:nvPicPr>
          <p:cNvPr id="1026" name="Picture 2" descr="C:\Users\user\Desktop\ИРКУТСК\113___10\IMG_1910.JPG"/>
          <p:cNvPicPr>
            <a:picLocks noChangeAspect="1" noChangeArrowheads="1"/>
          </p:cNvPicPr>
          <p:nvPr/>
        </p:nvPicPr>
        <p:blipFill>
          <a:blip r:embed="rId2" cstate="print"/>
          <a:srcRect b="17033"/>
          <a:stretch>
            <a:fillRect/>
          </a:stretch>
        </p:blipFill>
        <p:spPr bwMode="auto">
          <a:xfrm>
            <a:off x="2195736" y="1772816"/>
            <a:ext cx="6480720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ИРКУТСК\113___10\IMG_1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860032" cy="3645024"/>
          </a:xfrm>
          <a:prstGeom prst="rect">
            <a:avLst/>
          </a:prstGeom>
          <a:noFill/>
        </p:spPr>
      </p:pic>
      <p:pic>
        <p:nvPicPr>
          <p:cNvPr id="6147" name="Picture 3" descr="C:\Users\user\Desktop\ИРКУТСК\SAM_57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66021" y="1742902"/>
            <a:ext cx="6194264" cy="3514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789040"/>
            <a:ext cx="7096832" cy="24593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    В знак благодарности основателям города Иркутска поставили памятник, на котором высечены слова </a:t>
            </a:r>
            <a:r>
              <a:rPr lang="ru-RU" i="1" dirty="0" smtClean="0"/>
              <a:t>«Основателям города Иркутска от благодарных потомков».</a:t>
            </a:r>
            <a:endParaRPr lang="ru-RU" i="1" dirty="0"/>
          </a:p>
        </p:txBody>
      </p:sp>
      <p:pic>
        <p:nvPicPr>
          <p:cNvPr id="8194" name="Picture 2" descr="C:\Users\user\Desktop\ИРКУТСК\113___10\IMG_1885.JPG"/>
          <p:cNvPicPr>
            <a:picLocks noChangeAspect="1" noChangeArrowheads="1"/>
          </p:cNvPicPr>
          <p:nvPr/>
        </p:nvPicPr>
        <p:blipFill>
          <a:blip r:embed="rId2" cstate="print"/>
          <a:srcRect r="35093"/>
          <a:stretch>
            <a:fillRect/>
          </a:stretch>
        </p:blipFill>
        <p:spPr bwMode="auto">
          <a:xfrm>
            <a:off x="1259632" y="332656"/>
            <a:ext cx="2808312" cy="3245017"/>
          </a:xfrm>
          <a:prstGeom prst="rect">
            <a:avLst/>
          </a:prstGeom>
          <a:noFill/>
        </p:spPr>
      </p:pic>
      <p:pic>
        <p:nvPicPr>
          <p:cNvPr id="8195" name="Picture 3" descr="C:\Users\user\Desktop\ИРКУТСК\113___10\IMG_1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4209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Автор работы</a:t>
            </a:r>
            <a:r>
              <a:rPr lang="ru-RU" sz="2400" dirty="0" smtClean="0"/>
              <a:t>: учитель начальных классов МКОУ «Облепихинская ООШ»  Елена Владимировна Никульская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Использованные материалы: </a:t>
            </a:r>
          </a:p>
          <a:p>
            <a:pPr marL="596646" indent="-514350">
              <a:buAutoNum type="arabicPeriod"/>
            </a:pPr>
            <a:r>
              <a:rPr lang="ru-RU" sz="2000" dirty="0" smtClean="0"/>
              <a:t>Исторический атлас «Иркутская область», Москва «Издательство ДИК», 2000 год.</a:t>
            </a:r>
          </a:p>
          <a:p>
            <a:pPr marL="596646" indent="-514350">
              <a:buAutoNum type="arabicPeriod"/>
            </a:pPr>
            <a:r>
              <a:rPr lang="ru-RU" sz="2000" dirty="0" smtClean="0"/>
              <a:t>А.А.Долганов «Мой город вырос из острога», Иркутск,2008 год.</a:t>
            </a:r>
          </a:p>
          <a:p>
            <a:pPr marL="596646" indent="-514350">
              <a:buAutoNum type="arabicPeriod"/>
            </a:pPr>
            <a:r>
              <a:rPr lang="ru-RU" sz="2000" dirty="0" smtClean="0"/>
              <a:t>Материалы работы группы учащихся школы №1 г.Тайшет.</a:t>
            </a:r>
          </a:p>
          <a:p>
            <a:pPr marL="596646" indent="-514350">
              <a:buAutoNum type="arabicPeriod"/>
            </a:pPr>
            <a:r>
              <a:rPr lang="ru-RU" sz="2000" dirty="0" smtClean="0"/>
              <a:t>Фотоматериалы учащихся МКОУ «Облепихинская ООШ» Кондаурова У. (3 </a:t>
            </a:r>
            <a:r>
              <a:rPr lang="ru-RU" sz="2000" dirty="0" err="1" smtClean="0"/>
              <a:t>кл</a:t>
            </a:r>
            <a:r>
              <a:rPr lang="ru-RU" sz="2000" dirty="0" smtClean="0"/>
              <a:t>.), Лоось Р. (4 </a:t>
            </a:r>
            <a:r>
              <a:rPr lang="ru-RU" sz="2000" dirty="0" err="1" smtClean="0"/>
              <a:t>кл</a:t>
            </a:r>
            <a:r>
              <a:rPr lang="ru-RU" sz="2000" dirty="0" smtClean="0"/>
              <a:t>.), Факунина Д. (4 </a:t>
            </a:r>
            <a:r>
              <a:rPr lang="ru-RU" sz="2000" dirty="0" err="1" smtClean="0"/>
              <a:t>кл</a:t>
            </a:r>
            <a:r>
              <a:rPr lang="ru-RU" sz="2000" dirty="0" smtClean="0"/>
              <a:t>.)</a:t>
            </a:r>
          </a:p>
          <a:p>
            <a:pPr marL="596646" indent="-514350">
              <a:buAutoNum type="arabicPeriod"/>
            </a:pPr>
            <a:endParaRPr lang="ru-RU" sz="2000" dirty="0" smtClean="0"/>
          </a:p>
          <a:p>
            <a:pPr marL="596646" indent="-514350">
              <a:buAutoNum type="arabicPeriod"/>
            </a:pPr>
            <a:endParaRPr lang="ru-RU" sz="2000" dirty="0" smtClean="0"/>
          </a:p>
          <a:p>
            <a:pPr marL="596646" indent="-514350" algn="ctr">
              <a:buNone/>
            </a:pPr>
            <a:r>
              <a:rPr lang="ru-RU" sz="2400" dirty="0" smtClean="0"/>
              <a:t>2015 год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Учёные считают, что в древнейший период сложилась Байкальская культурно-хозяйственная область. Население Прибайкалья не знало больших поселений, вело подвижный образ жизни, использовало  лёгкие конические жилища типа чума, берестяные лодки, украшало свои изделия прямолинейно-геометрическим орнаментом, занималось охотой и рыболовством.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88640"/>
            <a:ext cx="4001648" cy="60597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Ко времени прихода русских в Прибайкалье у бурят в подчинении были различные тунгусские племена. Сами буряты платили дань монгольским ханам. </a:t>
            </a:r>
          </a:p>
          <a:p>
            <a:pPr>
              <a:buNone/>
            </a:pPr>
            <a:r>
              <a:rPr lang="ru-RU" dirty="0" smtClean="0"/>
              <a:t>          Из числа первых отрядов, прошедших на стругах  по рекам и пешими тысячи километрах в районах Прибайкалья, известны отряды Пантелея </a:t>
            </a:r>
            <a:r>
              <a:rPr lang="ru-RU" dirty="0" err="1" smtClean="0"/>
              <a:t>Пянды</a:t>
            </a:r>
            <a:r>
              <a:rPr lang="ru-RU" dirty="0" smtClean="0"/>
              <a:t> (1620г.), Максима Перфильева и Василия Бугра (1626 г.),Петра Бекетова (1628 г.).</a:t>
            </a:r>
            <a:endParaRPr lang="ru-RU" dirty="0"/>
          </a:p>
        </p:txBody>
      </p:sp>
      <p:pic>
        <p:nvPicPr>
          <p:cNvPr id="4098" name="Рисунок 4"/>
          <p:cNvPicPr>
            <a:picLocks noChangeAspect="1" noChangeArrowheads="1"/>
          </p:cNvPicPr>
          <p:nvPr/>
        </p:nvPicPr>
        <p:blipFill>
          <a:blip r:embed="rId2" cstate="print"/>
          <a:srcRect l="13972" t="14372" r="19507" b="33620"/>
          <a:stretch>
            <a:fillRect/>
          </a:stretch>
        </p:blipFill>
        <p:spPr bwMode="auto">
          <a:xfrm rot="10800000">
            <a:off x="467544" y="332656"/>
            <a:ext cx="4752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4248472" cy="57717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На ровном берегу Ангары в начале лета 1661 года, в крепко просмолённом воздухе зазвучала русская речь, гулкие звуки строительства привлекли внимание местных племён. Быстро росли башни небольшого острога.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436095" y="1052736"/>
            <a:ext cx="3565172" cy="487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04664"/>
            <a:ext cx="4793736" cy="58437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Енисейский сын боярский Яков Иванович </a:t>
            </a:r>
            <a:r>
              <a:rPr lang="ru-RU" dirty="0" err="1" smtClean="0"/>
              <a:t>Похабов</a:t>
            </a:r>
            <a:r>
              <a:rPr lang="ru-RU" dirty="0" smtClean="0"/>
              <a:t> был доволен выбором места под городок – здесь было довольно земли под пашни и пастбища, три водные дороги – полноводная Ангара, напротив острога устье Иркута и рядом на правом берегу в реку Ангара впадала </a:t>
            </a:r>
            <a:r>
              <a:rPr lang="ru-RU" dirty="0" err="1" smtClean="0"/>
              <a:t>Ида</a:t>
            </a:r>
            <a:r>
              <a:rPr lang="ru-RU" dirty="0" smtClean="0"/>
              <a:t>. Полная дичи тайга темнела хвойной стеной также недалеко.</a:t>
            </a:r>
            <a:endParaRPr lang="ru-RU" dirty="0"/>
          </a:p>
        </p:txBody>
      </p:sp>
      <p:pic>
        <p:nvPicPr>
          <p:cNvPr id="2050" name="Picture 2" descr="C:\Users\user\Desktop\ИРКУТСК\SAM_5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2470203" cy="43914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124744"/>
            <a:ext cx="4145664" cy="51236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 городе шла бойкая торговля с местными племенами, проводились крупные ярмарки, воздвигались монастыри и храмы. </a:t>
            </a:r>
            <a:endParaRPr lang="ru-RU" dirty="0"/>
          </a:p>
        </p:txBody>
      </p:sp>
      <p:pic>
        <p:nvPicPr>
          <p:cNvPr id="3074" name="Рисунок 7"/>
          <p:cNvPicPr>
            <a:picLocks noChangeAspect="1" noChangeArrowheads="1"/>
          </p:cNvPicPr>
          <p:nvPr/>
        </p:nvPicPr>
        <p:blipFill>
          <a:blip r:embed="rId2" cstate="print"/>
          <a:srcRect l="21127" t="20201" r="11855" b="20857"/>
          <a:stretch>
            <a:fillRect/>
          </a:stretch>
        </p:blipFill>
        <p:spPr bwMode="auto">
          <a:xfrm rot="10800000">
            <a:off x="1043608" y="548680"/>
            <a:ext cx="3456384" cy="515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Иркутский острог с самого рождения имел более мирную судьбу, чем его сибирские собратья, - осаждён он был только один раз, да и то, оголодавшими и взбунтовавшимися против корысти воеводы Савелова, </a:t>
            </a:r>
            <a:r>
              <a:rPr lang="ru-RU" dirty="0" err="1" smtClean="0"/>
              <a:t>селингинскими</a:t>
            </a:r>
            <a:r>
              <a:rPr lang="ru-RU" dirty="0" smtClean="0"/>
              <a:t> казаками в </a:t>
            </a:r>
            <a:r>
              <a:rPr lang="ru-RU" dirty="0" smtClean="0"/>
              <a:t>1669 </a:t>
            </a:r>
            <a:r>
              <a:rPr lang="ru-RU" dirty="0" smtClean="0"/>
              <a:t>году. Однако значение Иркутска в освоении Восточной Сибири, Забайкалья, Алеутских островов и полуострова Аляски было очень велико. Здесь была создана байкальская флотилия, готовился к своей экспедиции </a:t>
            </a:r>
            <a:r>
              <a:rPr lang="ru-RU" dirty="0" err="1" smtClean="0"/>
              <a:t>Витус</a:t>
            </a:r>
            <a:r>
              <a:rPr lang="ru-RU" dirty="0" smtClean="0"/>
              <a:t> Беринг, отсюда уходили в плаванье по </a:t>
            </a:r>
            <a:r>
              <a:rPr lang="ru-RU" dirty="0" smtClean="0"/>
              <a:t>Тихому </a:t>
            </a:r>
            <a:r>
              <a:rPr lang="ru-RU" dirty="0" smtClean="0"/>
              <a:t>океану иркутские навигаторы, промышленники и купцы.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3960440" cy="62646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На набережной Ангары были построены Московские ворота. Своё название арка получила благодаря тому, что располагалась у Московской заставы, там, где Московский тракт входил в Иркутск. Позднее нижний этаж триумфальных ворот использовался под помещение для перевозчиков через Ангару, а также караула, где регистрировали всех проезжающих. В 1925 году ворота были разобраны, в 2011 году возведены заново в честь 350 – летнего юбилея Иркутска.</a:t>
            </a:r>
            <a:endParaRPr lang="ru-RU" dirty="0"/>
          </a:p>
        </p:txBody>
      </p:sp>
      <p:pic>
        <p:nvPicPr>
          <p:cNvPr id="5122" name="Picture 2" descr="C:\Users\user\Desktop\ИРКУТСК\113___10\IMG_1897.JPG"/>
          <p:cNvPicPr>
            <a:picLocks noChangeAspect="1" noChangeArrowheads="1"/>
          </p:cNvPicPr>
          <p:nvPr/>
        </p:nvPicPr>
        <p:blipFill>
          <a:blip r:embed="rId2" cstate="print"/>
          <a:srcRect b="6732"/>
          <a:stretch>
            <a:fillRect/>
          </a:stretch>
        </p:blipFill>
        <p:spPr bwMode="auto">
          <a:xfrm>
            <a:off x="4788024" y="1628800"/>
            <a:ext cx="3888432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2656"/>
            <a:ext cx="4176464" cy="61926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Главной площадью города является площадь Кирова. С 1669 года её называли  Кремлёвской. Здесь проходила главная торговля города. Площадь имела уникальный архитектурный ансамбль, состоящий из религиозных и образовательных учреждений. В 2011 году на месте ранее стоявшего Кафедрального собора установили часовню. Сегодня на площади проходят главные мероприятия города и массовые народные гулянья.</a:t>
            </a:r>
            <a:endParaRPr lang="ru-RU" dirty="0"/>
          </a:p>
        </p:txBody>
      </p:sp>
      <p:pic>
        <p:nvPicPr>
          <p:cNvPr id="7170" name="Picture 2" descr="C:\Users\user\Desktop\ИРКУТСК\113___10\IMG_1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271292" cy="4361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538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Иркутск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Автор работы: учитель начальных классов МКОУ «Облепихинская ООШ»  Елена Владимировна Никульская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Иркутск</dc:title>
  <dc:creator>user</dc:creator>
  <cp:lastModifiedBy>user</cp:lastModifiedBy>
  <cp:revision>3</cp:revision>
  <dcterms:created xsi:type="dcterms:W3CDTF">2002-08-27T15:00:09Z</dcterms:created>
  <dcterms:modified xsi:type="dcterms:W3CDTF">2002-08-28T17:00:51Z</dcterms:modified>
</cp:coreProperties>
</file>