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76" r:id="rId3"/>
    <p:sldId id="275" r:id="rId4"/>
    <p:sldId id="261" r:id="rId5"/>
    <p:sldId id="263" r:id="rId6"/>
    <p:sldId id="282" r:id="rId7"/>
    <p:sldId id="257" r:id="rId8"/>
    <p:sldId id="264" r:id="rId9"/>
    <p:sldId id="281" r:id="rId10"/>
    <p:sldId id="284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9770" autoAdjust="0"/>
  </p:normalViewPr>
  <p:slideViewPr>
    <p:cSldViewPr>
      <p:cViewPr varScale="1">
        <p:scale>
          <a:sx n="72" d="100"/>
          <a:sy n="72" d="100"/>
        </p:scale>
        <p:origin x="-3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9FC4-CACE-4FF0-99EF-74C347523EEF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DE33-8D6E-42FB-8BDE-A2A2867AC1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9FC4-CACE-4FF0-99EF-74C347523EEF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DE33-8D6E-42FB-8BDE-A2A2867AC1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9FC4-CACE-4FF0-99EF-74C347523EEF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DE33-8D6E-42FB-8BDE-A2A2867AC1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9FC4-CACE-4FF0-99EF-74C347523EEF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DE33-8D6E-42FB-8BDE-A2A2867AC1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9FC4-CACE-4FF0-99EF-74C347523EEF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DE33-8D6E-42FB-8BDE-A2A2867AC1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9FC4-CACE-4FF0-99EF-74C347523EEF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DE33-8D6E-42FB-8BDE-A2A2867AC1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9FC4-CACE-4FF0-99EF-74C347523EEF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DE33-8D6E-42FB-8BDE-A2A2867AC1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9FC4-CACE-4FF0-99EF-74C347523EEF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DE33-8D6E-42FB-8BDE-A2A2867AC1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9FC4-CACE-4FF0-99EF-74C347523EEF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DE33-8D6E-42FB-8BDE-A2A2867AC1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9FC4-CACE-4FF0-99EF-74C347523EEF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DE33-8D6E-42FB-8BDE-A2A2867AC1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9FC4-CACE-4FF0-99EF-74C347523EEF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DE33-8D6E-42FB-8BDE-A2A2867AC1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79FC4-CACE-4FF0-99EF-74C347523EEF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FDE33-8D6E-42FB-8BDE-A2A2867AC1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та\ГРАМОТЕЙКА\Ы\природ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87624" y="1268760"/>
            <a:ext cx="6858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Monotype Corsiva" pitchFamily="66" charset="0"/>
              </a:rPr>
              <a:t> Занятие по «Грамотейке»</a:t>
            </a:r>
            <a:endParaRPr lang="ru-RU" dirty="0" smtClean="0">
              <a:latin typeface="Monotype Corsiva" pitchFamily="66" charset="0"/>
            </a:endParaRPr>
          </a:p>
          <a:p>
            <a:pPr algn="ctr"/>
            <a:r>
              <a:rPr lang="ru-RU" b="1" dirty="0" smtClean="0">
                <a:latin typeface="Monotype Corsiva" pitchFamily="66" charset="0"/>
              </a:rPr>
              <a:t>      в  студии раннего  творческого развития « Малышок»</a:t>
            </a:r>
            <a:endParaRPr lang="ru-RU" dirty="0" smtClean="0">
              <a:latin typeface="Monotype Corsiva" pitchFamily="66" charset="0"/>
            </a:endParaRPr>
          </a:p>
          <a:p>
            <a:pPr algn="ctr"/>
            <a:r>
              <a:rPr lang="ru-RU" b="1" dirty="0" smtClean="0">
                <a:latin typeface="Monotype Corsiva" pitchFamily="66" charset="0"/>
              </a:rPr>
              <a:t>   по теме: «Звук [Ы]. Буква Ы»</a:t>
            </a:r>
            <a:endParaRPr lang="ru-RU" dirty="0" smtClean="0">
              <a:latin typeface="Monotype Corsiva" pitchFamily="66" charset="0"/>
            </a:endParaRPr>
          </a:p>
          <a:p>
            <a:pPr algn="ctr"/>
            <a:r>
              <a:rPr lang="ru-RU" dirty="0" smtClean="0">
                <a:latin typeface="Monotype Corsiva" pitchFamily="66" charset="0"/>
              </a:rPr>
              <a:t> </a:t>
            </a:r>
          </a:p>
          <a:p>
            <a:pPr algn="ctr"/>
            <a:endParaRPr lang="ru-RU" b="1" dirty="0" smtClean="0">
              <a:latin typeface="Monotype Corsiva" pitchFamily="66" charset="0"/>
            </a:endParaRPr>
          </a:p>
          <a:p>
            <a:pPr algn="ctr"/>
            <a:endParaRPr lang="ru-RU" b="1" dirty="0" smtClean="0">
              <a:latin typeface="Monotype Corsiva" pitchFamily="66" charset="0"/>
            </a:endParaRPr>
          </a:p>
          <a:p>
            <a:pPr algn="ctr"/>
            <a:endParaRPr lang="ru-RU" b="1" dirty="0" smtClean="0">
              <a:latin typeface="Monotype Corsiva" pitchFamily="66" charset="0"/>
            </a:endParaRPr>
          </a:p>
          <a:p>
            <a:pPr algn="ctr"/>
            <a:endParaRPr lang="ru-RU" b="1" dirty="0" smtClean="0">
              <a:latin typeface="Monotype Corsiva" pitchFamily="66" charset="0"/>
            </a:endParaRPr>
          </a:p>
          <a:p>
            <a:pPr algn="ctr"/>
            <a:r>
              <a:rPr lang="ru-RU" b="1" dirty="0" smtClean="0">
                <a:latin typeface="Monotype Corsiva" pitchFamily="66" charset="0"/>
              </a:rPr>
              <a:t>Презентацию подготовила педагог дополнительного образования:</a:t>
            </a:r>
            <a:endParaRPr lang="ru-RU" dirty="0" smtClean="0">
              <a:latin typeface="Monotype Corsiva" pitchFamily="66" charset="0"/>
            </a:endParaRPr>
          </a:p>
          <a:p>
            <a:pPr algn="ctr"/>
            <a:r>
              <a:rPr lang="ru-RU" dirty="0" smtClean="0">
                <a:latin typeface="Monotype Corsiva" pitchFamily="66" charset="0"/>
              </a:rPr>
              <a:t> </a:t>
            </a:r>
            <a:r>
              <a:rPr lang="ru-RU" b="1" dirty="0" smtClean="0">
                <a:latin typeface="Monotype Corsiva" pitchFamily="66" charset="0"/>
              </a:rPr>
              <a:t>Игнатенко Инна Яковлевна.</a:t>
            </a:r>
          </a:p>
          <a:p>
            <a:pPr algn="ctr"/>
            <a:r>
              <a:rPr lang="ru-RU" b="1" dirty="0" smtClean="0">
                <a:latin typeface="Monotype Corsiva" pitchFamily="66" charset="0"/>
              </a:rPr>
              <a:t>Ст. Новопокровская . Краснодарский край.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та\ГРАМОТЕЙКА\Ы\природ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99792" y="188640"/>
            <a:ext cx="384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НАЙДИ ШЕСТЬ СЛОВ С БУКВОЙ  Ы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Рисунок 4" descr="89acaeaac41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235843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20080919144244-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264" y="3861048"/>
            <a:ext cx="2016224" cy="159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работа\ГРАМОТЕЙКА\Ы\1900443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776985">
            <a:off x="2374625" y="1651223"/>
            <a:ext cx="3121158" cy="1392939"/>
          </a:xfrm>
          <a:prstGeom prst="rect">
            <a:avLst/>
          </a:prstGeom>
          <a:noFill/>
        </p:spPr>
      </p:pic>
      <p:pic>
        <p:nvPicPr>
          <p:cNvPr id="7" name="Picture 4" descr="http://www.kalamazoopublicschools.com/Portals/0/ski-clip-art-6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2736"/>
            <a:ext cx="2592288" cy="1562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работа\ГРАМОТЕЙКА\Ы\134384000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4483827"/>
            <a:ext cx="1584175" cy="237417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861048"/>
            <a:ext cx="1960563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работа\ГРАМОТЕЙКА\З\конспект\Новая папка\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040" y="3212976"/>
            <a:ext cx="1440160" cy="1920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работа\ГРАМОТЕЙКА\Ы\природ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28625" y="214313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2609" y="2132856"/>
            <a:ext cx="21431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700" dirty="0" smtClean="0">
                <a:solidFill>
                  <a:srgbClr val="002060"/>
                </a:solidFill>
              </a:rPr>
              <a:t>м</a:t>
            </a:r>
          </a:p>
        </p:txBody>
      </p:sp>
      <p:sp>
        <p:nvSpPr>
          <p:cNvPr id="13316" name="Text Box 21"/>
          <p:cNvSpPr txBox="1">
            <a:spLocks noChangeArrowheads="1"/>
          </p:cNvSpPr>
          <p:nvPr/>
        </p:nvSpPr>
        <p:spPr bwMode="auto">
          <a:xfrm>
            <a:off x="6072188" y="2286000"/>
            <a:ext cx="221456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700" dirty="0" smtClean="0">
                <a:solidFill>
                  <a:srgbClr val="FF0000"/>
                </a:solidFill>
              </a:rPr>
              <a:t>Ы</a:t>
            </a:r>
          </a:p>
        </p:txBody>
      </p:sp>
      <p:pic>
        <p:nvPicPr>
          <p:cNvPr id="6" name="Picture 2" descr="D:\работа\ГРАМОТЕЙКА\Ы\MCj01113640000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2808312" cy="15389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7269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43802 0.0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92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0.40955 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работа\ГРАМОТЕЙКА\Ы\природ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28625" y="214313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9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0" y="2349500"/>
            <a:ext cx="2143125" cy="45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700" dirty="0" smtClean="0">
                <a:solidFill>
                  <a:srgbClr val="002060"/>
                </a:solidFill>
              </a:rPr>
              <a:t>х</a:t>
            </a:r>
            <a:endParaRPr lang="ru-RU" altLang="ru-RU" sz="28700" dirty="0">
              <a:solidFill>
                <a:srgbClr val="002060"/>
              </a:solidFill>
            </a:endParaRPr>
          </a:p>
        </p:txBody>
      </p:sp>
      <p:sp>
        <p:nvSpPr>
          <p:cNvPr id="13316" name="Text Box 21"/>
          <p:cNvSpPr txBox="1">
            <a:spLocks noChangeArrowheads="1"/>
          </p:cNvSpPr>
          <p:nvPr/>
        </p:nvSpPr>
        <p:spPr bwMode="auto">
          <a:xfrm>
            <a:off x="6072188" y="2286000"/>
            <a:ext cx="221456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700">
                <a:solidFill>
                  <a:srgbClr val="FF0000"/>
                </a:solidFill>
              </a:rPr>
              <a:t>Ы</a:t>
            </a:r>
          </a:p>
        </p:txBody>
      </p:sp>
      <p:pic>
        <p:nvPicPr>
          <p:cNvPr id="9218" name="Picture 2" descr="D:\работа\ГРАМОТЕЙКА\Ы\MCj01113640000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2808312" cy="15389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29984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43802 0.0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92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0.40955 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работа\ГРАМОТЕЙКА\Ы\природ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28625" y="214313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0" y="2349500"/>
            <a:ext cx="21431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700" dirty="0" smtClean="0">
                <a:solidFill>
                  <a:srgbClr val="002060"/>
                </a:solidFill>
              </a:rPr>
              <a:t>с</a:t>
            </a:r>
          </a:p>
        </p:txBody>
      </p:sp>
      <p:sp>
        <p:nvSpPr>
          <p:cNvPr id="13316" name="Text Box 21"/>
          <p:cNvSpPr txBox="1">
            <a:spLocks noChangeArrowheads="1"/>
          </p:cNvSpPr>
          <p:nvPr/>
        </p:nvSpPr>
        <p:spPr bwMode="auto">
          <a:xfrm>
            <a:off x="6072188" y="2286000"/>
            <a:ext cx="221456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700" smtClean="0">
                <a:solidFill>
                  <a:srgbClr val="FF0000"/>
                </a:solidFill>
              </a:rPr>
              <a:t>Ы</a:t>
            </a:r>
          </a:p>
        </p:txBody>
      </p:sp>
      <p:pic>
        <p:nvPicPr>
          <p:cNvPr id="6" name="Picture 2" descr="D:\работа\ГРАМОТЕЙКА\Ы\MCj01113640000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2808312" cy="15389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32524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43802 0.0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92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0.40955 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работа\ГРАМОТЕЙКА\Ы\природ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28625" y="214313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9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0" y="1700808"/>
            <a:ext cx="21431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700" dirty="0" smtClean="0">
                <a:solidFill>
                  <a:srgbClr val="002060"/>
                </a:solidFill>
              </a:rPr>
              <a:t>р</a:t>
            </a:r>
            <a:endParaRPr lang="ru-RU" altLang="ru-RU" sz="28700" dirty="0">
              <a:solidFill>
                <a:srgbClr val="002060"/>
              </a:solidFill>
            </a:endParaRPr>
          </a:p>
        </p:txBody>
      </p:sp>
      <p:sp>
        <p:nvSpPr>
          <p:cNvPr id="13316" name="Text Box 21"/>
          <p:cNvSpPr txBox="1">
            <a:spLocks noChangeArrowheads="1"/>
          </p:cNvSpPr>
          <p:nvPr/>
        </p:nvSpPr>
        <p:spPr bwMode="auto">
          <a:xfrm>
            <a:off x="6072188" y="2286000"/>
            <a:ext cx="221456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700" dirty="0">
                <a:solidFill>
                  <a:srgbClr val="FF0000"/>
                </a:solidFill>
              </a:rPr>
              <a:t>Ы</a:t>
            </a:r>
          </a:p>
        </p:txBody>
      </p:sp>
      <p:pic>
        <p:nvPicPr>
          <p:cNvPr id="7" name="Picture 2" descr="D:\работа\ГРАМОТЕЙКА\Ы\MCj01113640000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2808312" cy="15389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6369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43802 0.0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92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0.40955 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работа\ГРАМОТЕЙКА\Ы\природ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72" t="5253" r="2890" b="21535"/>
          <a:stretch>
            <a:fillRect/>
          </a:stretch>
        </p:blipFill>
        <p:spPr>
          <a:xfrm>
            <a:off x="2483768" y="0"/>
            <a:ext cx="4236999" cy="588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912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работа\ГРАМОТЕЙКА\Ы\природ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50106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Речевая разминка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– Как жужжит пчела, шмель?</a:t>
            </a:r>
          </a:p>
          <a:p>
            <a:r>
              <a:rPr lang="ru-RU" dirty="0" smtClean="0"/>
              <a:t>– Как звенит комарик?</a:t>
            </a:r>
          </a:p>
          <a:p>
            <a:r>
              <a:rPr lang="ru-RU" dirty="0" smtClean="0"/>
              <a:t>– Как пыхтит тесто?</a:t>
            </a:r>
          </a:p>
          <a:p>
            <a:r>
              <a:rPr lang="ru-RU" dirty="0" smtClean="0"/>
              <a:t>– «Надуйте» воздушный шарик.</a:t>
            </a:r>
          </a:p>
          <a:p>
            <a:r>
              <a:rPr lang="ru-RU" dirty="0" smtClean="0"/>
              <a:t>– Как шарик выпускает воздух?</a:t>
            </a:r>
          </a:p>
          <a:p>
            <a:r>
              <a:rPr lang="ru-RU" dirty="0" smtClean="0"/>
              <a:t>– Как шипит змея?</a:t>
            </a:r>
          </a:p>
          <a:p>
            <a:endParaRPr lang="ru-RU" dirty="0"/>
          </a:p>
        </p:txBody>
      </p:sp>
      <p:pic>
        <p:nvPicPr>
          <p:cNvPr id="10" name="Picture 15" descr="63836270_pch"/>
          <p:cNvPicPr>
            <a:picLocks noChangeAspect="1" noChangeArrowheads="1"/>
          </p:cNvPicPr>
          <p:nvPr/>
        </p:nvPicPr>
        <p:blipFill>
          <a:blip r:embed="rId3" cstate="print"/>
          <a:srcRect l="31338" t="40020" b="3638"/>
          <a:stretch>
            <a:fillRect/>
          </a:stretch>
        </p:blipFill>
        <p:spPr bwMode="auto">
          <a:xfrm>
            <a:off x="6372200" y="1700808"/>
            <a:ext cx="291027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D:\работа\ГРАМОТЕЙКА\Ы\depositphotos_12713993-The-Anopheles-mosquito.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844824"/>
            <a:ext cx="3797123" cy="2880320"/>
          </a:xfrm>
          <a:prstGeom prst="rect">
            <a:avLst/>
          </a:prstGeom>
          <a:noFill/>
        </p:spPr>
      </p:pic>
      <p:pic>
        <p:nvPicPr>
          <p:cNvPr id="10245" name="Picture 5" descr="D:\работа\ГРАМОТЕЙКА\Ы\129556319_4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916832"/>
            <a:ext cx="3456384" cy="2615331"/>
          </a:xfrm>
          <a:prstGeom prst="rect">
            <a:avLst/>
          </a:prstGeom>
          <a:noFill/>
        </p:spPr>
      </p:pic>
      <p:pic>
        <p:nvPicPr>
          <p:cNvPr id="10248" name="Picture 8" descr="D:\работа\ГРАМОТЕЙКА\Ы\balloonp08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124744"/>
            <a:ext cx="2088232" cy="5322009"/>
          </a:xfrm>
          <a:prstGeom prst="rect">
            <a:avLst/>
          </a:prstGeom>
          <a:noFill/>
        </p:spPr>
      </p:pic>
      <p:pic>
        <p:nvPicPr>
          <p:cNvPr id="2050" name="Picture 2" descr="D:\работа\ГРАМОТЕЙКА\Ы\0_bb755_58b5765d_or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548680"/>
            <a:ext cx="2529919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-fotki.yandex.ru/get/6623/159561506.119/0_f6306_db171b3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3816424" cy="21658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яблоко красное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69771"/>
            <a:ext cx="1598845" cy="1990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0988" y="4279250"/>
            <a:ext cx="573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</a:rPr>
              <a:t>а</a:t>
            </a:r>
          </a:p>
        </p:txBody>
      </p:sp>
      <p:pic>
        <p:nvPicPr>
          <p:cNvPr id="13" name="Picture 3" descr="C:\Users\User\Desktop\яблоко красное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96752"/>
            <a:ext cx="1598845" cy="1990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48264" y="1706231"/>
            <a:ext cx="564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</a:rPr>
              <a:t>о</a:t>
            </a:r>
            <a:endParaRPr lang="ru-RU" sz="8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C:\Users\User\Desktop\яблоко красное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718" y="4381309"/>
            <a:ext cx="1598845" cy="1990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92090" y="4890788"/>
            <a:ext cx="573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</a:rPr>
              <a:t>у</a:t>
            </a:r>
            <a:endParaRPr lang="ru-RU" sz="8000" b="1" dirty="0">
              <a:solidFill>
                <a:schemeClr val="bg1"/>
              </a:solidFill>
            </a:endParaRPr>
          </a:p>
        </p:txBody>
      </p:sp>
      <p:pic>
        <p:nvPicPr>
          <p:cNvPr id="17" name="Picture 3" descr="C:\Users\User\Desktop\яблоко красное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80217"/>
            <a:ext cx="1598845" cy="1990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699220" y="4889696"/>
            <a:ext cx="573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</a:rPr>
              <a:t>м</a:t>
            </a:r>
            <a:endParaRPr lang="ru-RU" sz="8000" b="1" dirty="0">
              <a:solidFill>
                <a:schemeClr val="bg1"/>
              </a:solidFill>
            </a:endParaRPr>
          </a:p>
        </p:txBody>
      </p:sp>
      <p:pic>
        <p:nvPicPr>
          <p:cNvPr id="19" name="Picture 3" descr="C:\Users\User\Desktop\яблоко красное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25" y="3102589"/>
            <a:ext cx="1598845" cy="1990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208697" y="3612068"/>
            <a:ext cx="573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</a:rPr>
              <a:t>х</a:t>
            </a:r>
            <a:endParaRPr lang="ru-RU" sz="8000" b="1" dirty="0">
              <a:solidFill>
                <a:schemeClr val="bg1"/>
              </a:solidFill>
            </a:endParaRPr>
          </a:p>
        </p:txBody>
      </p:sp>
      <p:pic>
        <p:nvPicPr>
          <p:cNvPr id="21" name="Picture 3" descr="C:\Users\User\Desktop\яблоко красное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4664"/>
            <a:ext cx="1598845" cy="1990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User\Desktop\яблоко красное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1598845" cy="1990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499992" y="908720"/>
            <a:ext cx="73449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prstClr val="white"/>
                </a:solidFill>
              </a:rPr>
              <a:t>р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417951" y="2852936"/>
            <a:ext cx="308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203848" y="2636912"/>
            <a:ext cx="6142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prstClr val="white"/>
                </a:solidFill>
              </a:rPr>
              <a:t>с</a:t>
            </a:r>
            <a:endParaRPr lang="ru-RU" dirty="0"/>
          </a:p>
        </p:txBody>
      </p:sp>
      <p:pic>
        <p:nvPicPr>
          <p:cNvPr id="26" name="Picture 3" descr="C:\Users\User\Desktop\яблоко красное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48880"/>
            <a:ext cx="1598845" cy="1990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5220072" y="2780928"/>
            <a:ext cx="9669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0" b="1" dirty="0" smtClean="0">
                <a:solidFill>
                  <a:prstClr val="white"/>
                </a:solidFill>
              </a:rPr>
              <a:t>ш</a:t>
            </a:r>
            <a:endParaRPr lang="ru-RU" sz="8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113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6" grpId="0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работа\ГРАМОТЕЙКА\Ы\шары\stock-vector-colorful-birthday-background-120493447.jpg"/>
          <p:cNvPicPr>
            <a:picLocks noChangeAspect="1" noChangeArrowheads="1"/>
          </p:cNvPicPr>
          <p:nvPr/>
        </p:nvPicPr>
        <p:blipFill>
          <a:blip r:embed="rId2" cstate="print"/>
          <a:srcRect b="7382"/>
          <a:stretch>
            <a:fillRect/>
          </a:stretch>
        </p:blipFill>
        <p:spPr bwMode="auto">
          <a:xfrm>
            <a:off x="0" y="0"/>
            <a:ext cx="9144000" cy="6864408"/>
          </a:xfrm>
          <a:prstGeom prst="rect">
            <a:avLst/>
          </a:prstGeom>
          <a:noFill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1624607" cy="2003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3284538"/>
            <a:ext cx="3838575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0"/>
            <a:ext cx="2619896" cy="1964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25144" y="404664"/>
            <a:ext cx="605422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Чем похожи слова?</a:t>
            </a:r>
          </a:p>
        </p:txBody>
      </p:sp>
      <p:pic>
        <p:nvPicPr>
          <p:cNvPr id="2052" name="Picture 4" descr="D:\работа\ГРАМОТЕЙКА\Ы\буква-ы.jpgАРУ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4077072"/>
            <a:ext cx="2088232" cy="20162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59832" y="4077072"/>
            <a:ext cx="2089150" cy="20161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53" name="Picture 5" descr="D:\работа\ГРАМОТЕЙКА\Ы\5-f28dd92fe7b39306a4ca3087e56dc83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1700808"/>
            <a:ext cx="2353061" cy="1828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2519362" cy="252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3" name="Прямоугольник 1"/>
          <p:cNvSpPr>
            <a:spLocks noChangeArrowheads="1"/>
          </p:cNvSpPr>
          <p:nvPr/>
        </p:nvSpPr>
        <p:spPr bwMode="auto">
          <a:xfrm>
            <a:off x="3844925" y="476250"/>
            <a:ext cx="457200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топор. Полено рядом.</a:t>
            </a:r>
          </a:p>
          <a:p>
            <a:pPr>
              <a:lnSpc>
                <a:spcPct val="90000"/>
              </a:lnSpc>
            </a:pPr>
            <a:r>
              <a:rPr lang="ru-RU" alt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Получилось то, что надо:</a:t>
            </a:r>
          </a:p>
          <a:p>
            <a:pPr>
              <a:lnSpc>
                <a:spcPct val="90000"/>
              </a:lnSpc>
            </a:pPr>
            <a:r>
              <a:rPr lang="ru-RU" alt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Получилась буква Ы –</a:t>
            </a:r>
          </a:p>
          <a:p>
            <a:pPr>
              <a:lnSpc>
                <a:spcPct val="90000"/>
              </a:lnSpc>
            </a:pPr>
            <a:r>
              <a:rPr lang="ru-RU" alt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мы знать её должны.</a:t>
            </a:r>
          </a:p>
          <a:p>
            <a:pPr>
              <a:lnSpc>
                <a:spcPct val="90000"/>
              </a:lnSpc>
            </a:pPr>
            <a:endParaRPr lang="ru-RU" altLang="ru-RU"/>
          </a:p>
        </p:txBody>
      </p:sp>
      <p:pic>
        <p:nvPicPr>
          <p:cNvPr id="5" name="Picture 6" descr="Как нарисовать веселую букву я Сайт о рисовании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164"/>
          <a:stretch>
            <a:fillRect/>
          </a:stretch>
        </p:blipFill>
        <p:spPr bwMode="auto">
          <a:xfrm>
            <a:off x="1331640" y="3140968"/>
            <a:ext cx="2830512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Прямоугольник 7"/>
          <p:cNvSpPr>
            <a:spLocks noChangeArrowheads="1"/>
          </p:cNvSpPr>
          <p:nvPr/>
        </p:nvSpPr>
        <p:spPr bwMode="auto">
          <a:xfrm>
            <a:off x="5795963" y="1700213"/>
            <a:ext cx="3455987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Ы.. Какая  ты толстушка !</a:t>
            </a:r>
          </a:p>
          <a:p>
            <a:pPr>
              <a:lnSpc>
                <a:spcPct val="90000"/>
              </a:lnSpc>
            </a:pPr>
            <a:r>
              <a:rPr lang="ru-RU" alt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Твой животик как подушка.</a:t>
            </a:r>
          </a:p>
          <a:p>
            <a:pPr>
              <a:lnSpc>
                <a:spcPct val="90000"/>
              </a:lnSpc>
            </a:pPr>
            <a:r>
              <a:rPr lang="ru-RU" alt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бы легче ей ходить, </a:t>
            </a:r>
          </a:p>
          <a:p>
            <a:pPr>
              <a:lnSpc>
                <a:spcPct val="90000"/>
              </a:lnSpc>
            </a:pPr>
            <a:r>
              <a:rPr lang="ru-RU" alt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Палочку пришлось добыть.</a:t>
            </a:r>
          </a:p>
          <a:p>
            <a:pPr>
              <a:lnSpc>
                <a:spcPct val="90000"/>
              </a:lnSpc>
            </a:pPr>
            <a:endParaRPr lang="ru-RU" altLang="ru-RU"/>
          </a:p>
        </p:txBody>
      </p:sp>
      <p:pic>
        <p:nvPicPr>
          <p:cNvPr id="10248" name="Picture 8" descr="C:\Users\Пользователь\Desktop\наглядность\14_ii.jpg"/>
          <p:cNvPicPr>
            <a:picLocks noChangeAspect="1" noChangeArrowheads="1"/>
          </p:cNvPicPr>
          <p:nvPr/>
        </p:nvPicPr>
        <p:blipFill>
          <a:blip r:embed="rId4" cstate="print"/>
          <a:srcRect l="9921" t="7359" r="57634" b="34583"/>
          <a:stretch>
            <a:fillRect/>
          </a:stretch>
        </p:blipFill>
        <p:spPr bwMode="auto">
          <a:xfrm>
            <a:off x="5868144" y="3212976"/>
            <a:ext cx="2524125" cy="282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абота\ГРАМОТЕЙКА\Ы\природ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644008" y="2564904"/>
            <a:ext cx="51125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Monotype Corsiva" pitchFamily="66" charset="0"/>
              </a:rPr>
              <a:t>Вот что совершенно верно: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Ы</a:t>
            </a:r>
            <a:r>
              <a:rPr lang="ru-RU" sz="2800" dirty="0">
                <a:solidFill>
                  <a:prstClr val="black"/>
                </a:solidFill>
                <a:latin typeface="Monotype Corsiva" pitchFamily="66" charset="0"/>
              </a:rPr>
              <a:t> не нравится быть первой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Ы</a:t>
            </a:r>
            <a:r>
              <a:rPr lang="ru-RU" sz="2800" dirty="0">
                <a:solidFill>
                  <a:prstClr val="black"/>
                </a:solidFill>
                <a:latin typeface="Monotype Corsiva" pitchFamily="66" charset="0"/>
              </a:rPr>
              <a:t> не начинает слов-</a:t>
            </a:r>
          </a:p>
          <a:p>
            <a:r>
              <a:rPr lang="ru-RU" sz="2800" dirty="0">
                <a:solidFill>
                  <a:prstClr val="black"/>
                </a:solidFill>
                <a:latin typeface="Monotype Corsiva" pitchFamily="66" charset="0"/>
              </a:rPr>
              <a:t>Видно, нрав её таков.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260648"/>
            <a:ext cx="7668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В русском языке нет слов,</a:t>
            </a:r>
          </a:p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 которые начинаются на </a:t>
            </a:r>
            <a:r>
              <a:rPr lang="ru-RU" sz="2800" i="1" dirty="0" err="1" smtClean="0">
                <a:solidFill>
                  <a:srgbClr val="FF0000"/>
                </a:solidFill>
              </a:rPr>
              <a:t>ы</a:t>
            </a:r>
            <a:r>
              <a:rPr lang="ru-RU" sz="2800" i="1" dirty="0" smtClean="0">
                <a:solidFill>
                  <a:srgbClr val="FF0000"/>
                </a:solidFill>
              </a:rPr>
              <a:t>.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D:\работа\ГРАМОТЕЙКА\Ы\bukvayu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16832"/>
            <a:ext cx="3411601" cy="2564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1556792"/>
            <a:ext cx="1872208" cy="1385434"/>
          </a:xfrm>
          <a:prstGeom prst="rect">
            <a:avLst/>
          </a:prstGeom>
        </p:spPr>
      </p:pic>
      <p:pic>
        <p:nvPicPr>
          <p:cNvPr id="1028" name="Picture 4" descr="D:\работа\ГРАМОТЕЙКА\Ы\природа\1336935527_1327941870_baby-frames-13_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404664"/>
            <a:ext cx="2019300" cy="249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D:\работа\ГРАМОТЕЙКА\Ы\70188148_2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948264" y="2636912"/>
            <a:ext cx="2304826" cy="2376264"/>
          </a:xfrm>
          <a:prstGeom prst="rect">
            <a:avLst/>
          </a:prstGeom>
          <a:noFill/>
        </p:spPr>
      </p:pic>
      <p:pic>
        <p:nvPicPr>
          <p:cNvPr id="1039" name="Picture 15" descr="D:\работа\ГРАМОТЕЙКА\Ы\природа\Безымянны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348880"/>
            <a:ext cx="2375248" cy="4509120"/>
          </a:xfrm>
          <a:prstGeom prst="rect">
            <a:avLst/>
          </a:prstGeom>
          <a:noFill/>
        </p:spPr>
      </p:pic>
      <p:pic>
        <p:nvPicPr>
          <p:cNvPr id="31" name="Picture 10" descr="http://img-fotki.yandex.ru/get/6510/160585884.2b/0_9958c_3a1495a4_XX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2649"/>
            <a:ext cx="1164369" cy="1205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D:\работа\ГРАМОТЕЙКА\Ы\129210490___3_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95536" y="2204864"/>
            <a:ext cx="2483768" cy="2416255"/>
          </a:xfrm>
          <a:prstGeom prst="rect">
            <a:avLst/>
          </a:prstGeom>
          <a:noFill/>
        </p:spPr>
      </p:pic>
      <p:pic>
        <p:nvPicPr>
          <p:cNvPr id="33" name="Picture 7" descr="D:\работа\ГРАМОТЕЙКА\Ы\kurica-kartinki-dlya-detey-4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1043608" y="4221088"/>
            <a:ext cx="2269518" cy="2467077"/>
          </a:xfrm>
          <a:prstGeom prst="rect">
            <a:avLst/>
          </a:prstGeom>
          <a:noFill/>
        </p:spPr>
      </p:pic>
      <p:pic>
        <p:nvPicPr>
          <p:cNvPr id="1041" name="Picture 17" descr="D:\работа\ГРАМОТЕЙКА\Ы\1254259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4725144"/>
            <a:ext cx="1872208" cy="1872208"/>
          </a:xfrm>
          <a:prstGeom prst="rect">
            <a:avLst/>
          </a:prstGeom>
          <a:noFill/>
        </p:spPr>
      </p:pic>
      <p:pic>
        <p:nvPicPr>
          <p:cNvPr id="1044" name="Picture 20" descr="D:\работа\ГРАМОТЕЙКА\Ы\leopold06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7904" y="2060848"/>
            <a:ext cx="2652622" cy="201622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131840" y="0"/>
            <a:ext cx="320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НАЙДИ СЛОВА С БУКВОЙ   Ы 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работа\ГРАМОТЕЙКА\Ы\природ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88640"/>
            <a:ext cx="5006975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0"/>
            <a:ext cx="3217862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D:\работа\ГРАМОТЕЙКА\Ы\2295378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725144"/>
            <a:ext cx="2003020" cy="1152128"/>
          </a:xfrm>
          <a:prstGeom prst="rect">
            <a:avLst/>
          </a:prstGeom>
          <a:noFill/>
        </p:spPr>
      </p:pic>
      <p:pic>
        <p:nvPicPr>
          <p:cNvPr id="7173" name="Picture 5" descr="D:\работа\ГРАМОТЕЙКА\Ы\0_c7261_f0b66be5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2492896"/>
            <a:ext cx="1944216" cy="1944216"/>
          </a:xfrm>
          <a:prstGeom prst="rect">
            <a:avLst/>
          </a:prstGeom>
          <a:noFill/>
        </p:spPr>
      </p:pic>
      <p:pic>
        <p:nvPicPr>
          <p:cNvPr id="7175" name="Picture 7" descr="D:\работа\ГРАМОТЕЙКА\Ы\c463914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4293096"/>
            <a:ext cx="1584176" cy="1584176"/>
          </a:xfrm>
          <a:prstGeom prst="rect">
            <a:avLst/>
          </a:prstGeom>
          <a:noFill/>
        </p:spPr>
      </p:pic>
      <p:pic>
        <p:nvPicPr>
          <p:cNvPr id="7176" name="Picture 8" descr="D:\работа\ГРАМОТЕЙКА\Ы\c463914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4221088"/>
            <a:ext cx="1656184" cy="1656184"/>
          </a:xfrm>
          <a:prstGeom prst="rect">
            <a:avLst/>
          </a:prstGeom>
          <a:noFill/>
        </p:spPr>
      </p:pic>
      <p:pic>
        <p:nvPicPr>
          <p:cNvPr id="7179" name="Picture 11" descr="D:\работа\ГРАМОТЕЙКА\Ы\pngresimler-dsnhep10uctu5z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9983118">
            <a:off x="6622546" y="3031273"/>
            <a:ext cx="1035040" cy="1035040"/>
          </a:xfrm>
          <a:prstGeom prst="rect">
            <a:avLst/>
          </a:prstGeom>
          <a:noFill/>
        </p:spPr>
      </p:pic>
      <p:pic>
        <p:nvPicPr>
          <p:cNvPr id="19" name="Picture 11" descr="D:\работа\ГРАМОТЕЙКА\Ы\pngresimler-dsnhep10uctu5z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9983118">
            <a:off x="7929359" y="3679531"/>
            <a:ext cx="1036118" cy="1036118"/>
          </a:xfrm>
          <a:prstGeom prst="rect">
            <a:avLst/>
          </a:prstGeom>
          <a:noFill/>
        </p:spPr>
      </p:pic>
      <p:pic>
        <p:nvPicPr>
          <p:cNvPr id="20" name="Picture 11" descr="D:\работа\ГРАМОТЕЙКА\Ы\pngresimler-dsnhep10uctu5z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983118">
            <a:off x="6907056" y="4395904"/>
            <a:ext cx="1014602" cy="1014602"/>
          </a:xfrm>
          <a:prstGeom prst="rect">
            <a:avLst/>
          </a:prstGeom>
          <a:noFill/>
        </p:spPr>
      </p:pic>
      <p:pic>
        <p:nvPicPr>
          <p:cNvPr id="7181" name="Picture 13" descr="D:\работа\ГРАМОТЕЙКА\Ы\805557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3" y="3789040"/>
            <a:ext cx="1376623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работа\ГРАМОТЕЙКА\Ы\природ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D:\работа\ГРАМОТЕЙКА\Ы\1609839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1495716" cy="1512168"/>
          </a:xfrm>
          <a:prstGeom prst="rect">
            <a:avLst/>
          </a:prstGeom>
          <a:noFill/>
        </p:spPr>
      </p:pic>
      <p:pic>
        <p:nvPicPr>
          <p:cNvPr id="6148" name="Picture 4" descr="D:\работа\ГРАМОТЕЙКА\Ы\hello_html_m43ee6d5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348880"/>
            <a:ext cx="1371329" cy="1368152"/>
          </a:xfrm>
          <a:prstGeom prst="rect">
            <a:avLst/>
          </a:prstGeom>
          <a:noFill/>
        </p:spPr>
      </p:pic>
      <p:pic>
        <p:nvPicPr>
          <p:cNvPr id="6149" name="Picture 5" descr="D:\работа\ГРАМОТЕЙКА\Ы\174838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988840"/>
            <a:ext cx="2088232" cy="2088232"/>
          </a:xfrm>
          <a:prstGeom prst="rect">
            <a:avLst/>
          </a:prstGeom>
          <a:noFill/>
        </p:spPr>
      </p:pic>
      <p:pic>
        <p:nvPicPr>
          <p:cNvPr id="6150" name="Picture 6" descr="D:\работа\ГРАМОТЕЙКА\Ы\2120622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908720"/>
            <a:ext cx="1886275" cy="1584176"/>
          </a:xfrm>
          <a:prstGeom prst="rect">
            <a:avLst/>
          </a:prstGeom>
          <a:noFill/>
        </p:spPr>
      </p:pic>
      <p:pic>
        <p:nvPicPr>
          <p:cNvPr id="6151" name="Picture 7" descr="D:\работа\ГРАМОТЕЙКА\Ы\prazdnik2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2636912"/>
            <a:ext cx="720080" cy="952784"/>
          </a:xfrm>
          <a:prstGeom prst="rect">
            <a:avLst/>
          </a:prstGeom>
          <a:noFill/>
        </p:spPr>
      </p:pic>
      <p:pic>
        <p:nvPicPr>
          <p:cNvPr id="6152" name="Picture 8" descr="D:\работа\ГРАМОТЕЙКА\Ы\759947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77813">
            <a:off x="6491335" y="4240104"/>
            <a:ext cx="2264677" cy="1663517"/>
          </a:xfrm>
          <a:prstGeom prst="rect">
            <a:avLst/>
          </a:prstGeom>
          <a:noFill/>
        </p:spPr>
      </p:pic>
      <p:pic>
        <p:nvPicPr>
          <p:cNvPr id="6154" name="Picture 10" descr="D:\работа\ГРАМОТЕЙКА\Ы\kaliendarno-tiematichieskoie-planirovaniie-dlia-8-klassa-avtory-ie-d-kritskaia-g-kh-sierghieieva-t-s-shmaghina-sostavitiel-uchitiel-muzyki-chierniegha-anghielina-vladimirovny_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5219248">
            <a:off x="4690586" y="4284299"/>
            <a:ext cx="1660513" cy="1640690"/>
          </a:xfrm>
          <a:prstGeom prst="rect">
            <a:avLst/>
          </a:prstGeom>
          <a:noFill/>
        </p:spPr>
      </p:pic>
      <p:pic>
        <p:nvPicPr>
          <p:cNvPr id="6157" name="Picture 13" descr="D:\работа\ГРАМОТЕЙКА\Ы\1740244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720" y="4077072"/>
            <a:ext cx="1944216" cy="1450871"/>
          </a:xfrm>
          <a:prstGeom prst="rect">
            <a:avLst/>
          </a:prstGeom>
          <a:noFill/>
        </p:spPr>
      </p:pic>
      <p:pic>
        <p:nvPicPr>
          <p:cNvPr id="6159" name="Picture 15" descr="D:\работа\ГРАМОТЕЙКА\Ы\1621550371c8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549850">
            <a:off x="245815" y="3518822"/>
            <a:ext cx="1475300" cy="165618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419872" y="0"/>
            <a:ext cx="20906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dirty="0" smtClean="0">
                <a:latin typeface="Monotype Corsiva" pitchFamily="66" charset="0"/>
              </a:rPr>
              <a:t>Один -много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18" name="Picture 6" descr="D:\работа\ГРАМОТЕЙКА\Ы\2120622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7236296" y="620688"/>
            <a:ext cx="1800200" cy="1511887"/>
          </a:xfrm>
          <a:prstGeom prst="rect">
            <a:avLst/>
          </a:prstGeom>
          <a:noFill/>
        </p:spPr>
      </p:pic>
      <p:pic>
        <p:nvPicPr>
          <p:cNvPr id="19" name="Picture 6" descr="D:\работа\ГРАМОТЕЙКА\Ы\2120622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732240" y="1412776"/>
            <a:ext cx="1886275" cy="1584176"/>
          </a:xfrm>
          <a:prstGeom prst="rect">
            <a:avLst/>
          </a:prstGeom>
          <a:noFill/>
        </p:spPr>
      </p:pic>
      <p:pic>
        <p:nvPicPr>
          <p:cNvPr id="6160" name="Picture 16" descr="D:\работа\ГРАМОТЕЙКА\Ы\шары\01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20272" y="2780928"/>
            <a:ext cx="1817077" cy="1368152"/>
          </a:xfrm>
          <a:prstGeom prst="rect">
            <a:avLst/>
          </a:prstGeom>
          <a:noFill/>
        </p:spPr>
      </p:pic>
      <p:pic>
        <p:nvPicPr>
          <p:cNvPr id="21" name="Picture 2" descr="D:\работа\ГРАМОТЕЙКА\Ы\1609839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620688"/>
            <a:ext cx="1495716" cy="1512168"/>
          </a:xfrm>
          <a:prstGeom prst="rect">
            <a:avLst/>
          </a:prstGeom>
          <a:noFill/>
        </p:spPr>
      </p:pic>
      <p:pic>
        <p:nvPicPr>
          <p:cNvPr id="22" name="Picture 2" descr="D:\работа\ГРАМОТЕЙКА\Ы\1609839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2987824" y="548680"/>
            <a:ext cx="1692804" cy="1711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179</Words>
  <Application>Microsoft Office PowerPoint</Application>
  <PresentationFormat>Экран (4:3)</PresentationFormat>
  <Paragraphs>57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Речевая разминка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46</cp:revision>
  <dcterms:created xsi:type="dcterms:W3CDTF">2017-10-25T11:44:00Z</dcterms:created>
  <dcterms:modified xsi:type="dcterms:W3CDTF">2017-11-08T06:25:55Z</dcterms:modified>
</cp:coreProperties>
</file>