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4"/>
  </p:notesMasterIdLst>
  <p:sldIdLst>
    <p:sldId id="256" r:id="rId2"/>
    <p:sldId id="258" r:id="rId3"/>
    <p:sldId id="281" r:id="rId4"/>
    <p:sldId id="282" r:id="rId5"/>
    <p:sldId id="273" r:id="rId6"/>
    <p:sldId id="274" r:id="rId7"/>
    <p:sldId id="283" r:id="rId8"/>
    <p:sldId id="275" r:id="rId9"/>
    <p:sldId id="284" r:id="rId10"/>
    <p:sldId id="285" r:id="rId11"/>
    <p:sldId id="286" r:id="rId12"/>
    <p:sldId id="287" r:id="rId13"/>
    <p:sldId id="276" r:id="rId14"/>
    <p:sldId id="277" r:id="rId15"/>
    <p:sldId id="278" r:id="rId16"/>
    <p:sldId id="288" r:id="rId17"/>
    <p:sldId id="289" r:id="rId18"/>
    <p:sldId id="290" r:id="rId19"/>
    <p:sldId id="279" r:id="rId20"/>
    <p:sldId id="265" r:id="rId21"/>
    <p:sldId id="291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1199" autoAdjust="0"/>
  </p:normalViewPr>
  <p:slideViewPr>
    <p:cSldViewPr>
      <p:cViewPr>
        <p:scale>
          <a:sx n="90" d="100"/>
          <a:sy n="90" d="100"/>
        </p:scale>
        <p:origin x="-81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197C2-6B3B-483D-8459-9576A8342B8B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EE60E-41F5-45FC-821E-BF81A0CD0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49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E60E-41F5-45FC-821E-BF81A0CD017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16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E60E-41F5-45FC-821E-BF81A0CD017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16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EE60E-41F5-45FC-821E-BF81A0CD017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16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October 8,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94EB1A-D254-42D0-AE34-61E01FC8C0B5}" type="datetimeFigureOut">
              <a:rPr lang="ru-RU" smtClean="0"/>
              <a:pPr/>
              <a:t>08.10.2017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343689"/>
            <a:ext cx="9144000" cy="34163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50" normalizeH="0" baseline="0" noProof="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«</a:t>
            </a:r>
            <a:r>
              <a:rPr lang="ru-RU" sz="3600" b="1" i="1" spc="5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Этапы формирования </a:t>
            </a:r>
            <a:r>
              <a:rPr kumimoji="0" lang="ru-RU" sz="3600" b="1" i="1" u="none" strike="noStrike" kern="1200" cap="none" spc="50" normalizeH="0" baseline="0" noProof="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фонематического </a:t>
            </a:r>
            <a:r>
              <a:rPr kumimoji="0" lang="ru-RU" sz="3600" b="1" i="1" u="none" strike="noStrike" kern="1200" cap="none" spc="50" normalizeH="0" baseline="0" noProof="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восприятия</a:t>
            </a:r>
            <a:r>
              <a:rPr kumimoji="0" lang="ru-RU" sz="3600" b="1" i="1" u="none" strike="noStrike" kern="1200" cap="none" spc="50" normalizeH="0" baseline="0" noProof="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у детей  дошкольного возраста  </a:t>
            </a:r>
            <a:r>
              <a:rPr kumimoji="0" lang="ru-RU" sz="3600" b="1" i="1" u="none" strike="noStrike" kern="1200" cap="none" spc="50" normalizeH="0" noProof="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с </a:t>
            </a:r>
            <a:r>
              <a:rPr kumimoji="0" lang="ru-RU" sz="3600" b="1" i="1" u="none" strike="noStrike" kern="1200" cap="none" spc="50" normalizeH="0" noProof="0" dirty="0" err="1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фонетико</a:t>
            </a:r>
            <a:r>
              <a:rPr kumimoji="0" lang="ru-RU" sz="3600" b="1" i="1" u="none" strike="noStrike" kern="1200" cap="none" spc="50" normalizeH="0" noProof="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- фонематическим  недоразвитием речи </a:t>
            </a:r>
            <a:r>
              <a:rPr lang="ru-RU" sz="3600" b="1" i="1" spc="5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nstantia" pitchFamily="18" charset="0"/>
                <a:ea typeface="+mj-ea"/>
                <a:cs typeface="+mj-cs"/>
              </a:rPr>
              <a:t>посредством</a:t>
            </a:r>
            <a:r>
              <a:rPr kumimoji="0" lang="ru-RU" sz="3600" b="1" i="1" u="none" strike="noStrike" kern="1200" cap="none" spc="50" normalizeH="0" baseline="0" noProof="0" dirty="0" smtClean="0">
                <a:ln>
                  <a:prstDash val="solid"/>
                </a:ln>
                <a:solidFill>
                  <a:srgbClr val="8368A4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дидактических игр»</a:t>
            </a:r>
            <a:endParaRPr kumimoji="0" lang="ru-RU" sz="3600" b="1" i="1" u="none" strike="noStrike" kern="1200" cap="none" spc="50" normalizeH="0" baseline="0" noProof="0" dirty="0">
              <a:ln w="11430"/>
              <a:solidFill>
                <a:srgbClr val="8368A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077072"/>
            <a:ext cx="5472608" cy="17526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Constantia" pitchFamily="18" charset="0"/>
              </a:rPr>
              <a:t>МК ДОУ «Детский сад присмотра и оздоровления №16» г. Орла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Constantia" pitchFamily="18" charset="0"/>
              </a:rPr>
              <a:t>Учитель - логопед</a:t>
            </a:r>
          </a:p>
          <a:p>
            <a:r>
              <a:rPr lang="ru-RU" sz="2400" i="1" dirty="0" err="1" smtClean="0">
                <a:solidFill>
                  <a:srgbClr val="7030A0"/>
                </a:solidFill>
                <a:latin typeface="Constantia" pitchFamily="18" charset="0"/>
              </a:rPr>
              <a:t>Аржанникова</a:t>
            </a:r>
            <a:r>
              <a:rPr lang="ru-RU" sz="2400" i="1" dirty="0" smtClean="0">
                <a:solidFill>
                  <a:srgbClr val="7030A0"/>
                </a:solidFill>
                <a:latin typeface="Constantia" pitchFamily="18" charset="0"/>
              </a:rPr>
              <a:t> О. В.</a:t>
            </a:r>
            <a:endParaRPr lang="ru-RU" sz="2400" i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800" y="205887"/>
            <a:ext cx="7920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FF0000"/>
                </a:solidFill>
              </a:rPr>
              <a:t>II этап </a:t>
            </a:r>
            <a:r>
              <a:rPr lang="ru-RU" sz="1500" dirty="0" smtClean="0">
                <a:solidFill>
                  <a:srgbClr val="FF0000"/>
                </a:solidFill>
              </a:rPr>
              <a:t>работы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29052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Игра «Животные и их детёныши»</a:t>
            </a:r>
            <a:br>
              <a:rPr lang="ru-RU" dirty="0"/>
            </a:br>
            <a:r>
              <a:rPr lang="ru-RU" dirty="0"/>
              <a:t>Ход игры: Детям раздаются картинки домашних животных и их детенышей – коровы и теленка, козы и козленка, свиньи и поросенка. Взрослый произносит каждое звукоподражание то низким, то высоким голосом</a:t>
            </a:r>
            <a:r>
              <a:rPr lang="ru-RU" sz="1400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1" y="880911"/>
            <a:ext cx="2448271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8880"/>
            <a:ext cx="6045888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463" y="3056855"/>
            <a:ext cx="2436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Дети должны, ориентируясь на </a:t>
            </a:r>
            <a:r>
              <a:rPr lang="ru-RU" dirty="0" err="1"/>
              <a:t>звукокомплекс</a:t>
            </a:r>
            <a:r>
              <a:rPr lang="ru-RU" dirty="0"/>
              <a:t> и высоту голоса одновременно поднять соответствующую картинку.</a:t>
            </a:r>
          </a:p>
        </p:txBody>
      </p:sp>
    </p:spTree>
    <p:extLst>
      <p:ext uri="{BB962C8B-B14F-4D97-AF65-F5344CB8AC3E}">
        <p14:creationId xmlns="" xmlns:p14="http://schemas.microsoft.com/office/powerpoint/2010/main" val="2887141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800" y="205887"/>
            <a:ext cx="7920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FF0000"/>
                </a:solidFill>
              </a:rPr>
              <a:t>I</a:t>
            </a:r>
            <a:r>
              <a:rPr lang="en-US" sz="1500" dirty="0" smtClean="0">
                <a:solidFill>
                  <a:srgbClr val="FF0000"/>
                </a:solidFill>
              </a:rPr>
              <a:t>I</a:t>
            </a:r>
            <a:r>
              <a:rPr lang="ru-RU" sz="1500" dirty="0" smtClean="0">
                <a:solidFill>
                  <a:srgbClr val="FF0000"/>
                </a:solidFill>
              </a:rPr>
              <a:t>I </a:t>
            </a:r>
            <a:r>
              <a:rPr lang="ru-RU" sz="1500" dirty="0">
                <a:solidFill>
                  <a:srgbClr val="FF0000"/>
                </a:solidFill>
              </a:rPr>
              <a:t>этап </a:t>
            </a:r>
            <a:r>
              <a:rPr lang="ru-RU" sz="1500" dirty="0" smtClean="0">
                <a:solidFill>
                  <a:srgbClr val="FF0000"/>
                </a:solidFill>
              </a:rPr>
              <a:t>работы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 </a:t>
            </a:r>
            <a:r>
              <a:rPr lang="ru-RU" sz="1600" dirty="0"/>
              <a:t>занятиях третьего этапа дети должны научиться различать слова, близкие по звуковому составу.</a:t>
            </a:r>
            <a:br>
              <a:rPr lang="ru-RU" sz="1600" dirty="0"/>
            </a:br>
            <a:r>
              <a:rPr lang="ru-RU" sz="1600" dirty="0"/>
              <a:t>Логопед показывает детям картинку и громко, четко называет изображение: «Вагон». </a:t>
            </a:r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r>
              <a:rPr lang="ru-RU" sz="1600" dirty="0" smtClean="0"/>
              <a:t>Затем </a:t>
            </a:r>
            <a:r>
              <a:rPr lang="ru-RU" sz="1600" dirty="0"/>
              <a:t>объясняет: «Я буду называть эту картинку то правильно, то неправильно, а вы внимательно слушайте. Когда я ошибусь, вы хлопните в ладоши». Затем он произносит: «Вагон — </a:t>
            </a:r>
            <a:r>
              <a:rPr lang="ru-RU" sz="1600" dirty="0" err="1"/>
              <a:t>вакон</a:t>
            </a:r>
            <a:r>
              <a:rPr lang="ru-RU" sz="1600" dirty="0"/>
              <a:t> — </a:t>
            </a:r>
            <a:r>
              <a:rPr lang="ru-RU" sz="1600" dirty="0" err="1"/>
              <a:t>фагон</a:t>
            </a:r>
            <a:r>
              <a:rPr lang="ru-RU" sz="1600" dirty="0"/>
              <a:t> — вагон — </a:t>
            </a:r>
            <a:r>
              <a:rPr lang="ru-RU" sz="1600" dirty="0" err="1"/>
              <a:t>факон</a:t>
            </a:r>
            <a:r>
              <a:rPr lang="ru-RU" sz="1600" dirty="0"/>
              <a:t> — </a:t>
            </a:r>
            <a:r>
              <a:rPr lang="ru-RU" sz="1600" dirty="0" err="1"/>
              <a:t>вагом</a:t>
            </a:r>
            <a:r>
              <a:rPr lang="ru-RU" sz="1600" dirty="0"/>
              <a:t>» и т.д. Затем логопед показывает следующую картинку или просто чистый листок бумаги и называет: «Бумага — </a:t>
            </a:r>
            <a:r>
              <a:rPr lang="ru-RU" sz="1600" dirty="0" err="1"/>
              <a:t>пумага</a:t>
            </a:r>
            <a:r>
              <a:rPr lang="ru-RU" sz="1600" dirty="0"/>
              <a:t> — </a:t>
            </a:r>
            <a:r>
              <a:rPr lang="ru-RU" sz="1600" dirty="0" err="1"/>
              <a:t>тумага</a:t>
            </a:r>
            <a:r>
              <a:rPr lang="ru-RU" sz="1600" dirty="0"/>
              <a:t> — </a:t>
            </a:r>
            <a:r>
              <a:rPr lang="ru-RU" sz="1600" dirty="0" err="1"/>
              <a:t>пумака</a:t>
            </a:r>
            <a:r>
              <a:rPr lang="ru-RU" sz="1600" dirty="0"/>
              <a:t> — </a:t>
            </a:r>
            <a:r>
              <a:rPr lang="ru-RU" sz="1600" dirty="0" err="1"/>
              <a:t>бумака</a:t>
            </a:r>
            <a:r>
              <a:rPr lang="ru-RU" sz="1600" dirty="0"/>
              <a:t>». И т.д. Услышав неверно сказанное логопедом слово, дети должны хлопнуть в ладоши.</a:t>
            </a:r>
            <a:br>
              <a:rPr lang="ru-RU" sz="1600" dirty="0"/>
            </a:br>
            <a:r>
              <a:rPr lang="ru-RU" sz="1600" dirty="0"/>
              <a:t>Необходимо подчеркнуть, что начинать надо со слов, простых по звуковому составу, и постепенно переходить к сложным.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30" y="1772816"/>
            <a:ext cx="65151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39596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800" y="205887"/>
            <a:ext cx="7920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rgbClr val="FF0000"/>
                </a:solidFill>
              </a:rPr>
              <a:t>I</a:t>
            </a:r>
            <a:r>
              <a:rPr lang="en-US" sz="1500" dirty="0" smtClean="0">
                <a:solidFill>
                  <a:srgbClr val="FF0000"/>
                </a:solidFill>
              </a:rPr>
              <a:t>I</a:t>
            </a:r>
            <a:r>
              <a:rPr lang="ru-RU" sz="1500" dirty="0" smtClean="0">
                <a:solidFill>
                  <a:srgbClr val="FF0000"/>
                </a:solidFill>
              </a:rPr>
              <a:t>I </a:t>
            </a:r>
            <a:r>
              <a:rPr lang="ru-RU" sz="1500" dirty="0">
                <a:solidFill>
                  <a:srgbClr val="FF0000"/>
                </a:solidFill>
              </a:rPr>
              <a:t>этап </a:t>
            </a:r>
            <a:r>
              <a:rPr lang="ru-RU" sz="1500" dirty="0" smtClean="0">
                <a:solidFill>
                  <a:srgbClr val="FF0000"/>
                </a:solidFill>
              </a:rPr>
              <a:t>работы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  <a:p>
            <a:pPr algn="ctr"/>
            <a:endParaRPr lang="en-US" sz="1600" dirty="0" smtClean="0"/>
          </a:p>
          <a:p>
            <a:pPr algn="ctr"/>
            <a:endParaRPr lang="en-US" sz="1600" dirty="0" smtClean="0"/>
          </a:p>
          <a:p>
            <a:pPr algn="ctr"/>
            <a:endParaRPr lang="en-US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4800" y="529052"/>
            <a:ext cx="74196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1. Игра «Хорошо послушай»</a:t>
            </a:r>
            <a:r>
              <a:rPr lang="ru-RU" sz="1400" dirty="0"/>
              <a:t> Взрослый дает ребенку два круга – красный и зеленый – и предлагает игру: если ребенок услышит правильное название предмета, изображенного на картинке, он должен поднять зеленый кружок, если неправильное – красный (</a:t>
            </a:r>
            <a:r>
              <a:rPr lang="ru-RU" sz="1400" dirty="0" err="1"/>
              <a:t>баман</a:t>
            </a:r>
            <a:r>
              <a:rPr lang="ru-RU" sz="1400" dirty="0"/>
              <a:t>, </a:t>
            </a:r>
            <a:r>
              <a:rPr lang="ru-RU" sz="1400" dirty="0" err="1"/>
              <a:t>паман</a:t>
            </a:r>
            <a:r>
              <a:rPr lang="ru-RU" sz="1400" dirty="0"/>
              <a:t>, банан, </a:t>
            </a:r>
            <a:r>
              <a:rPr lang="ru-RU" sz="1400" dirty="0" err="1"/>
              <a:t>банам</a:t>
            </a:r>
            <a:r>
              <a:rPr lang="ru-RU" sz="1400" dirty="0"/>
              <a:t>, </a:t>
            </a:r>
            <a:r>
              <a:rPr lang="ru-RU" sz="1400" dirty="0" err="1"/>
              <a:t>баван</a:t>
            </a:r>
            <a:r>
              <a:rPr lang="ru-RU" sz="1400" dirty="0"/>
              <a:t> …).</a:t>
            </a:r>
            <a:br>
              <a:rPr lang="ru-RU" sz="1400" dirty="0"/>
            </a:br>
            <a:r>
              <a:rPr lang="ru-RU" sz="1400" dirty="0"/>
              <a:t>Усложнение подобных игр – упражнений состоит в следующем: сначала подбираются слова, легкие по звуковому составу, затем – более сложные.</a:t>
            </a:r>
            <a:br>
              <a:rPr lang="ru-RU" sz="1400" dirty="0"/>
            </a:br>
            <a:r>
              <a:rPr lang="ru-RU" sz="1400" b="1" dirty="0"/>
              <a:t>2. Игра « Добавим и запомним» </a:t>
            </a:r>
            <a:r>
              <a:rPr lang="ru-RU" sz="1400" dirty="0"/>
              <a:t>Ребёнку предлагают повторить четыре слова со сходным звучанием: </a:t>
            </a:r>
            <a:r>
              <a:rPr lang="ru-RU" sz="1400" i="1" dirty="0"/>
              <a:t>Даша, ваша, каша, Паша.</a:t>
            </a:r>
            <a:r>
              <a:rPr lang="ru-RU" sz="1400" dirty="0"/>
              <a:t>  Затем первое отбрасывается, но добавляется новое: </a:t>
            </a:r>
            <a:r>
              <a:rPr lang="ru-RU" sz="1400" i="1" dirty="0"/>
              <a:t>ваша, каша, Паша, наша / каша, </a:t>
            </a:r>
            <a:endParaRPr lang="en-US" sz="1400" i="1" dirty="0" smtClean="0"/>
          </a:p>
          <a:p>
            <a:pPr algn="ctr"/>
            <a:r>
              <a:rPr lang="ru-RU" sz="1400" i="1" dirty="0" smtClean="0"/>
              <a:t>Паша</a:t>
            </a:r>
            <a:r>
              <a:rPr lang="ru-RU" sz="1400" i="1" dirty="0"/>
              <a:t>, наша, </a:t>
            </a:r>
            <a:r>
              <a:rPr lang="ru-RU" sz="1400" i="1" dirty="0" err="1"/>
              <a:t>Гаша</a:t>
            </a:r>
            <a:r>
              <a:rPr lang="ru-RU" sz="1400" i="1" dirty="0"/>
              <a:t> / Маша, </a:t>
            </a:r>
            <a:r>
              <a:rPr lang="ru-RU" sz="1400" i="1" dirty="0" err="1"/>
              <a:t>Таша</a:t>
            </a:r>
            <a:r>
              <a:rPr lang="ru-RU" sz="1400" i="1" dirty="0"/>
              <a:t>, чаша, Саша.</a:t>
            </a:r>
            <a:endParaRPr lang="ru-RU" sz="1400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endParaRPr lang="en-US" sz="1400" b="1" dirty="0" smtClean="0"/>
          </a:p>
          <a:p>
            <a:pPr algn="ctr"/>
            <a:endParaRPr lang="en-US" sz="1400" b="1" dirty="0"/>
          </a:p>
          <a:p>
            <a:pPr algn="ctr"/>
            <a:r>
              <a:rPr lang="ru-RU" sz="1400" b="1" dirty="0" smtClean="0"/>
              <a:t>3</a:t>
            </a:r>
            <a:r>
              <a:rPr lang="ru-RU" sz="1400" b="1" dirty="0"/>
              <a:t>. Игра «Найди пару»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Ход игры</a:t>
            </a:r>
            <a:r>
              <a:rPr lang="ru-RU" sz="1400" dirty="0"/>
              <a:t>: взрослый выставляет на наборном полотне в одну линию следующие картинки: ком, бак, ветка, каток. Каждому выходящему к наборному полотну ребенку предлагается по одной картинке, которую он должен поставить под той картинкой, название которой наиболее близко по звучанию.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897936" cy="25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310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76412" cy="4896544"/>
          </a:xfrm>
        </p:spPr>
        <p:txBody>
          <a:bodyPr/>
          <a:lstStyle/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0000"/>
                </a:solidFill>
              </a:rPr>
              <a:t>I</a:t>
            </a:r>
            <a:r>
              <a:rPr lang="ru-RU" sz="1500" dirty="0">
                <a:solidFill>
                  <a:srgbClr val="FF0000"/>
                </a:solidFill>
              </a:rPr>
              <a:t>V этап работы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На 4 этапе дети оказываются подготовленными к тому, чтобы учиться различать слоги.</a:t>
            </a:r>
            <a:br>
              <a:rPr lang="ru-RU" sz="1600" dirty="0"/>
            </a:br>
            <a:r>
              <a:rPr lang="ru-RU" sz="1600" b="1" dirty="0"/>
              <a:t>1.Игра «Цепочка» </a:t>
            </a:r>
            <a:r>
              <a:rPr lang="ru-RU" sz="1600" dirty="0"/>
              <a:t>Слоги произносятся по очереди ПА-ТА-МА-ПА-ТА-МА……..,ТО-ПУ-АХ</a:t>
            </a:r>
            <a:r>
              <a:rPr lang="ru-RU" sz="1600" dirty="0" smtClean="0"/>
              <a:t>…..</a:t>
            </a:r>
            <a:r>
              <a:rPr lang="ru-RU" sz="1600" b="1" dirty="0" smtClean="0"/>
              <a:t>2.Игра </a:t>
            </a:r>
            <a:r>
              <a:rPr lang="ru-RU" sz="1600" b="1" dirty="0"/>
              <a:t>«Запомни и повтори» </a:t>
            </a:r>
            <a:r>
              <a:rPr lang="ru-RU" sz="1600" dirty="0"/>
              <a:t>Дети запоминают три-четыре слога с </a:t>
            </a:r>
            <a:r>
              <a:rPr lang="ru-RU" sz="1600" dirty="0" smtClean="0"/>
              <a:t>оппозиционными </a:t>
            </a:r>
            <a:r>
              <a:rPr lang="ru-RU" sz="1600" dirty="0"/>
              <a:t>звуками, каждый новый слоговой ряд начинается со слога, в котором есть другие согласный и гласный звуки: СА-ЗА-ЗА-СА, ЗО-ЗО-СО-ЗО, </a:t>
            </a:r>
            <a:r>
              <a:rPr lang="ru-RU" sz="1600" dirty="0" smtClean="0"/>
              <a:t>СУ-ЗУ-СУ-СУ.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/>
              <a:t>3</a:t>
            </a:r>
            <a:r>
              <a:rPr lang="ru-RU" sz="1600" b="1" dirty="0"/>
              <a:t>.«Живые слоги» </a:t>
            </a:r>
            <a:r>
              <a:rPr lang="ru-RU" sz="1600" dirty="0"/>
              <a:t>Трое детей запоминают по одному слогу и уходят за ширму, а выходя оттуда, произносят их; остальные ребята определяют, какой слог был первым, вторым и третьим. Позднее в игры вводятся слоги, составляющие слово, например МА-ШИ-НА, после называния слогового ряда дети отвечают, что получилось, или находят такую картинку среди других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52565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07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33569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u="sng" dirty="0">
                <a:solidFill>
                  <a:srgbClr val="FF0000"/>
                </a:solidFill>
              </a:rPr>
              <a:t>V этап работы</a:t>
            </a:r>
            <a:endParaRPr lang="ru-RU" sz="1600" dirty="0">
              <a:solidFill>
                <a:srgbClr val="FF0000"/>
              </a:solidFill>
            </a:endParaRPr>
          </a:p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На пятом этапе дети учатся различать фонемы родного языка. Причем начинать нужно обязательно с дифференциации гласных звуков.</a:t>
            </a:r>
          </a:p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/>
                </a:solidFill>
              </a:rPr>
              <a:t>1.Игра «Покажи картинку»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Ход игры: взрослый раздает детям картинки с изображением поезда, девочки, птички и объясняет: «Поезд гудит: у – у – у», «Девочка плачет: а – а – а » и т.д. Затем воспитатель попеременно произносит эти звуки сначала удлиненно: а – а – а – а, или у – у – у – у или и-и-и.  Реагируя на названный звук, дети поднимают соответствующие картинки.</a:t>
            </a:r>
          </a:p>
          <a:p>
            <a:pPr marL="0" indent="0" algn="ctr" defTabSz="914400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2387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9715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Затем эта игра должна усложняться следующим образом:</a:t>
            </a:r>
            <a:br>
              <a:rPr lang="ru-RU" sz="1600" dirty="0"/>
            </a:br>
            <a:r>
              <a:rPr lang="ru-RU" sz="1600" dirty="0"/>
              <a:t>1) Взрослый произносит эти звуки кратко: а, и, у.</a:t>
            </a:r>
            <a:br>
              <a:rPr lang="ru-RU" sz="1600" dirty="0"/>
            </a:br>
            <a:r>
              <a:rPr lang="ru-RU" sz="1600" dirty="0"/>
              <a:t>2) Детям раздаются вместо картинок кружки трех цветов. Воспитатель объясняет детям, что красный, например, соответствует звуку [а], желтый – звуку [и], зеленый – звуку [у].</a:t>
            </a:r>
          </a:p>
        </p:txBody>
      </p:sp>
    </p:spTree>
    <p:extLst>
      <p:ext uri="{BB962C8B-B14F-4D97-AF65-F5344CB8AC3E}">
        <p14:creationId xmlns="" xmlns:p14="http://schemas.microsoft.com/office/powerpoint/2010/main" val="3769932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717032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«Подбери и раскрась картинки на заданный звук»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(Раскрасить синим цветом картинки, названия которых начинаются со звука «ш»; зеленым – со звука «ж»)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Игру можно проводить на разные пары звуков.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9824" y="620688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«Вставь первую букву»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(Игра используется для детей, которые уже знают буквы и умеют их правильно писать.</a:t>
            </a:r>
          </a:p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Предложить посмотреть на картинку и правильно вставить первую букву)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050" name="Picture 2" descr="D:\Profile\Рабочий стол\DSC04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66" y="3023830"/>
            <a:ext cx="3537098" cy="3202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ofile\Рабочий стол\DSC04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3"/>
            <a:ext cx="3528391" cy="3041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3488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Игра </a:t>
            </a:r>
            <a:r>
              <a:rPr lang="ru-RU" b="1" dirty="0"/>
              <a:t>«Найди одинаковый звук» </a:t>
            </a:r>
            <a:r>
              <a:rPr lang="ru-RU" dirty="0"/>
              <a:t>Произносится ряд слов, дети определяют повторяющийся звук: </a:t>
            </a:r>
            <a:r>
              <a:rPr lang="ru-RU" i="1" dirty="0"/>
              <a:t>сова, косы, нос — С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b="1" dirty="0" smtClean="0"/>
              <a:t>Игра </a:t>
            </a:r>
            <a:r>
              <a:rPr lang="ru-RU" b="1" dirty="0"/>
              <a:t>«Выбери правильно» </a:t>
            </a:r>
            <a:r>
              <a:rPr lang="ru-RU" dirty="0"/>
              <a:t>Среди пяти-шести картинок ребёнок находит те, в названии которых есть заданный звук.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2387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03427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1369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VI этап работы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sz="1600" dirty="0"/>
              <a:t>Задачей последнего шестого этапа занятий является развитие у детей навыков элементарного звукового анализа.</a:t>
            </a:r>
            <a:br>
              <a:rPr lang="ru-RU" sz="1600" dirty="0"/>
            </a:br>
            <a:r>
              <a:rPr lang="ru-RU" sz="1600" dirty="0"/>
              <a:t>Начинается эта работа с обучения детей определять количество слогов в слове, уметь изобразить хлопками двух- и трехсложные слова. Далее дети учатся анализировать гласные звуки, выполняя упражнения.</a:t>
            </a:r>
            <a:br>
              <a:rPr lang="ru-RU" sz="1600" dirty="0"/>
            </a:br>
            <a:endParaRPr lang="ru-RU" sz="1600" dirty="0" smtClean="0"/>
          </a:p>
          <a:p>
            <a:pPr algn="ctr"/>
            <a:r>
              <a:rPr lang="ru-RU" sz="1600" b="1" dirty="0" smtClean="0"/>
              <a:t>Игра </a:t>
            </a:r>
            <a:r>
              <a:rPr lang="ru-RU" sz="1600" b="1" dirty="0"/>
              <a:t>«Спой начало»</a:t>
            </a:r>
            <a:r>
              <a:rPr lang="ru-RU" sz="1600" dirty="0"/>
              <a:t> Узнавание и выделение гласного в начале слова: </a:t>
            </a:r>
            <a:r>
              <a:rPr lang="ru-RU" sz="1600" i="1" dirty="0" err="1"/>
              <a:t>ууулица</a:t>
            </a:r>
            <a:r>
              <a:rPr lang="ru-RU" sz="1600" i="1" dirty="0"/>
              <a:t> – У.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Игра «Назови конец» </a:t>
            </a:r>
            <a:r>
              <a:rPr lang="ru-RU" sz="1600" dirty="0"/>
              <a:t>Выделение согласного звука в конце слова</a:t>
            </a:r>
            <a:r>
              <a:rPr lang="ru-RU" sz="1600" i="1" dirty="0"/>
              <a:t>: кот – Т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Игра «Назови по порядку»</a:t>
            </a:r>
            <a:r>
              <a:rPr lang="ru-RU" sz="1600" dirty="0"/>
              <a:t> Полный </a:t>
            </a:r>
            <a:r>
              <a:rPr lang="ru-RU" sz="1600" dirty="0" err="1"/>
              <a:t>звукослоговой</a:t>
            </a:r>
            <a:r>
              <a:rPr lang="ru-RU" sz="1600" dirty="0"/>
              <a:t> анализ слова: </a:t>
            </a:r>
            <a:r>
              <a:rPr lang="ru-RU" sz="1600" i="1" dirty="0"/>
              <a:t>РАК</a:t>
            </a:r>
            <a:r>
              <a:rPr lang="ru-RU" sz="1600" dirty="0"/>
              <a:t> – Р, А, К</a:t>
            </a:r>
            <a:r>
              <a:rPr lang="ru-RU" sz="1600" dirty="0" smtClean="0"/>
              <a:t>.</a:t>
            </a:r>
          </a:p>
          <a:p>
            <a:pPr algn="ctr"/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0506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Игра «Синий — красный» </a:t>
            </a:r>
            <a:r>
              <a:rPr lang="ru-RU" sz="1600" dirty="0"/>
              <a:t>Обучающий называет звук, а ребёнок в ответ показывает фишку: Б – синюю, И – красную и др.</a:t>
            </a:r>
            <a:br>
              <a:rPr lang="ru-RU" sz="1600" dirty="0"/>
            </a:br>
            <a:endParaRPr lang="ru-RU" sz="1600" dirty="0" smtClean="0"/>
          </a:p>
          <a:p>
            <a:pPr algn="ctr"/>
            <a:r>
              <a:rPr lang="ru-RU" sz="1600" b="1" dirty="0" smtClean="0"/>
              <a:t>Игра </a:t>
            </a:r>
            <a:r>
              <a:rPr lang="ru-RU" sz="1600" b="1" dirty="0"/>
              <a:t>«Найди синий домик» </a:t>
            </a:r>
            <a:r>
              <a:rPr lang="ru-RU" sz="1600" dirty="0"/>
              <a:t>Дети закрывают синими фишками все согласные звуки: дом – Д, М; только заданный согласный, например М в словах: ум, мы, дом, мох.</a:t>
            </a:r>
            <a:br>
              <a:rPr lang="ru-RU" sz="1600" dirty="0"/>
            </a:br>
            <a:endParaRPr lang="ru-RU" sz="1600" dirty="0" smtClean="0"/>
          </a:p>
          <a:p>
            <a:pPr algn="ctr"/>
            <a:r>
              <a:rPr lang="ru-RU" sz="1600" b="1" dirty="0" smtClean="0"/>
              <a:t>Игра </a:t>
            </a:r>
            <a:r>
              <a:rPr lang="ru-RU" sz="1600" b="1" dirty="0"/>
              <a:t>«Слово рассыпалось» </a:t>
            </a:r>
            <a:r>
              <a:rPr lang="ru-RU" sz="1600" dirty="0"/>
              <a:t>Произносятся три звука, например: С, О, К. Так как к этому времени дети уже обычно знают буквы, они быстро составляют слово – СОК.</a:t>
            </a:r>
          </a:p>
        </p:txBody>
      </p:sp>
    </p:spTree>
    <p:extLst>
      <p:ext uri="{BB962C8B-B14F-4D97-AF65-F5344CB8AC3E}">
        <p14:creationId xmlns="" xmlns:p14="http://schemas.microsoft.com/office/powerpoint/2010/main" val="3677211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13690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VI этап </a:t>
            </a:r>
            <a:r>
              <a:rPr lang="ru-RU" b="1" u="sng" dirty="0" smtClean="0">
                <a:solidFill>
                  <a:srgbClr val="FF0000"/>
                </a:solidFill>
              </a:rPr>
              <a:t>работы</a:t>
            </a:r>
          </a:p>
          <a:p>
            <a:pPr algn="ctr"/>
            <a:r>
              <a:rPr lang="ru-RU" b="1" dirty="0" smtClean="0"/>
              <a:t>Игра </a:t>
            </a:r>
            <a:r>
              <a:rPr lang="ru-RU" b="1" dirty="0"/>
              <a:t>«Составь слово»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Ход игры: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1 вариант:</a:t>
            </a:r>
            <a:br>
              <a:rPr lang="ru-RU" sz="1600" dirty="0"/>
            </a:br>
            <a:r>
              <a:rPr lang="ru-RU" sz="1600" dirty="0"/>
              <a:t>Ребенок называет первый звук каждого слова и рисует под картинкой значок, обозначающий гласный или согласный (мягкий или твердый) звук.</a:t>
            </a:r>
            <a:br>
              <a:rPr lang="ru-RU" sz="1600" dirty="0"/>
            </a:br>
            <a:r>
              <a:rPr lang="ru-RU" sz="1600" dirty="0"/>
              <a:t>2 вариант:</a:t>
            </a:r>
            <a:br>
              <a:rPr lang="ru-RU" sz="1600" dirty="0"/>
            </a:br>
            <a:r>
              <a:rPr lang="ru-RU" sz="1600" dirty="0"/>
              <a:t>Ребенок называет первый звук каждого слова и пишет под картинкой букву, обозначающую данный звук.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41731"/>
            <a:ext cx="61926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7713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905"/>
            <a:ext cx="4527270" cy="6525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Для развития речевого слуха на занятиях по развитию речи провожу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фонематические пятиминутки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так как они являются эффективной формой работы. </a:t>
            </a:r>
          </a:p>
          <a:p>
            <a:pPr marL="0" indent="0" algn="ctr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Материалом для фонематических упражнений могут служить разные скороговорки, </a:t>
            </a:r>
            <a:r>
              <a:rPr lang="ru-RU" sz="2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чистоговорки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, стихи, считалочки, </a:t>
            </a:r>
            <a:r>
              <a:rPr lang="ru-RU" sz="2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потешки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. Ценность их в переключении внимания на новый, развлекательный вид работы, стимулирующий интерес детей и предупреждающий усталость.</a:t>
            </a:r>
            <a:endParaRPr lang="ru-RU" sz="2000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196752"/>
            <a:ext cx="4499992" cy="452431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</a:rPr>
              <a:t>«Кто заметит больше небылиц»</a:t>
            </a: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Цель: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развить внимание, умение замечать нелогичные ситуации.</a:t>
            </a:r>
          </a:p>
          <a:p>
            <a:pPr algn="ctr"/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Задание: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отметить все небылицы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Кисель там варят из резины,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Там шины делают из глины.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Кирпич там жгут из молока,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Творог готовят из песка.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Стекло там плавят из бетона,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Плотины строят из картона.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Обложки там из чугуна,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Там варят сталь из полотна.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Там кроят рубахи из пластмассы,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Посуду делают из пряжи,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Прядут там нити из сукна,</a:t>
            </a:r>
          </a:p>
          <a:p>
            <a:pPr algn="ctr"/>
            <a:r>
              <a:rPr lang="ru-RU" i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Костюмы шьют из толокна.</a:t>
            </a:r>
            <a:endParaRPr lang="ru-RU" i="1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669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indent="19050">
              <a:buNone/>
            </a:pPr>
            <a:r>
              <a:rPr lang="ru-RU" sz="1600" u="sng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Актуальность:</a:t>
            </a:r>
          </a:p>
          <a:p>
            <a:pPr marL="0" indent="0" algn="ctr">
              <a:buNone/>
            </a:pPr>
            <a:r>
              <a:rPr lang="ru-RU" sz="1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Учитывая требования федерального государственного образовательного стандарта   огромное значение для успешного овладения языком и обучения ребенка в школе, является состояние звуковой стороны речи и фонематического восприятия. На протяжении всего дошкольного детства, воспитатель вместе с родителями и специалистами детского сада, формирует эту способность.</a:t>
            </a:r>
          </a:p>
          <a:p>
            <a:pPr marL="0" indent="0" algn="ctr">
              <a:buNone/>
            </a:pPr>
            <a:r>
              <a:rPr lang="ru-RU" sz="16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Цели и задачи при работе с детьми 4-7 лет.</a:t>
            </a:r>
          </a:p>
          <a:p>
            <a:pPr marL="0" indent="441325">
              <a:buNone/>
            </a:pPr>
            <a:r>
              <a:rPr lang="ru-RU" sz="1600" u="sng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Цель: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Развитие  фонематического восприятия у детей  дошкольного возраста, посредством  дидактических игр и упражнений.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  <a:p>
            <a:pPr marL="0" indent="441325">
              <a:buNone/>
            </a:pPr>
            <a:r>
              <a:rPr lang="ru-RU" sz="1600" u="sng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Задачи: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Развивать фонематический слух, умение слышать и находить заданный звук.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Формировать фонематическое восприятие на основе звукового анализа и синтеза.</a:t>
            </a:r>
          </a:p>
          <a:p>
            <a:pPr marL="0" indent="2506663" algn="just">
              <a:buNone/>
            </a:pPr>
            <a:r>
              <a:rPr lang="ru-RU" sz="1600" u="sng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7030A0"/>
                </a:solidFill>
              </a:rPr>
              <a:t>Предполагаемый результат:</a:t>
            </a:r>
          </a:p>
          <a:p>
            <a:pPr marL="0" indent="360000" algn="ctr">
              <a:buNone/>
            </a:pPr>
            <a:r>
              <a:rPr lang="ru-RU" sz="16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Подготовка воспитанников </a:t>
            </a:r>
            <a:r>
              <a:rPr lang="ru-RU" sz="16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к успешному овладению навыков   чтения и письма, так как это положительно влияет на становление всей речевой системы дошкольника, а также закладывает основы успешного обучения в начальной школе.</a:t>
            </a:r>
            <a:endParaRPr lang="ru-RU" sz="16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414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«Волшебные кубы»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61" y="887274"/>
            <a:ext cx="457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rgbClr val="002060"/>
                  </a:solidFill>
                </a:ln>
              </a:rPr>
              <a:t>Это игровое пособие представляет собой несколько кубиков разной величины, на гранях которых изображены символы звуков, схемы слов, предметные картинки с изучаемым звуком. </a:t>
            </a:r>
          </a:p>
          <a:p>
            <a:r>
              <a:rPr lang="ru-RU" dirty="0" smtClean="0">
                <a:ln>
                  <a:solidFill>
                    <a:srgbClr val="002060"/>
                  </a:solidFill>
                </a:ln>
              </a:rPr>
              <a:t>У каждого куба свое название: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rgbClr val="C00000"/>
                  </a:solidFill>
                </a:ln>
              </a:rPr>
              <a:t>«Назови слово, которое начинается на звук…»(куб с гласными звуками);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rgbClr val="C00000"/>
                  </a:solidFill>
                </a:ln>
              </a:rPr>
              <a:t>«Назови первый звук в слове»;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n>
                  <a:solidFill>
                    <a:srgbClr val="C00000"/>
                  </a:solidFill>
                </a:ln>
              </a:rPr>
              <a:t>«Звуковая дорожка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41971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>
                  <a:solidFill>
                    <a:srgbClr val="002060"/>
                  </a:solidFill>
                </a:ln>
              </a:rPr>
              <a:t>Данные игры с волшебными кубиками развивают у детей фонематическое восприятие, а также возможность выделять место звука в слове, называть слова на заданный звук и определять его позицию в слове.</a:t>
            </a:r>
          </a:p>
        </p:txBody>
      </p:sp>
      <p:pic>
        <p:nvPicPr>
          <p:cNvPr id="1026" name="Picture 2" descr="D:\Profile\Рабочий стол\DSC04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0" y="4365149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file\Рабочий стол\DSC04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43" y="548702"/>
            <a:ext cx="2523681" cy="1892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file\Рабочий стол\DSC04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41463"/>
            <a:ext cx="2603494" cy="1952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1981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9414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ИТОГИ РАБОТЫ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7716" y="686159"/>
            <a:ext cx="698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Таким образом,  своевременное </a:t>
            </a:r>
            <a:r>
              <a:rPr lang="ru-RU" dirty="0"/>
              <a:t>выявление детей с фонетико-фонематическим недоразвитием, проведение специально организованного обучения в условиях детского сада позволяет не только исправить речевой дефект, но и полностью подготовить их к обучению в школе.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96" y="2403584"/>
            <a:ext cx="7344816" cy="415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58223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79712" y="2339931"/>
            <a:ext cx="6383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i="1" spc="50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8368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Спасибо за внимание!</a:t>
            </a:r>
            <a:endParaRPr lang="ru-RU" sz="4000" dirty="0">
              <a:ln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31663" y="2047543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186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8927976" cy="596233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ОСНОВНЫЕ ПРОЯВЛЕНИЯ, ХАРАКТЕРИЗУЮЩИЕ ФФНР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Недифференцированное 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произношение пар или групп звуков. В этих случаях один и тот же звук может служить для ребенка заменителем двух или даже трех других звуков.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Замена одних звуков другими, имеющими более простую артикуляцию и представляющими поэтому меньшую произносительную трудность для </a:t>
            </a: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ребенка.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Смешение 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звуков. Это явление характеризуется неустойчивым употреблением целого ряда звуков в различных словах. Ребенок может в одних словах употреблять звуки правильно, а в других — заменять их близкими по артикуляции или акустическим </a:t>
            </a: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признакам.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Нередки 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случаи, когда нарушается или не развивается в должной степени восприятие так называемых «сохранных» звуков (т.е. произносимых с соблюдением необходимого артикуляционного уклада</a:t>
            </a: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У 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детей, входящих в эту группу, при внешне благополучном произношении наблюдаются значительные затруднения в восприятии звуков, которые без внимательного изучения могут остаться незамеченными. Именно такие дети часто неожиданно для окружающих оказываются неуспевающими по письму и чтению. </a:t>
            </a:r>
            <a:endParaRPr lang="ru-RU" sz="14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Недоразвитие 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фонематического слуха отрицательно влияет на формирование у детей готовности к звуковому анализу </a:t>
            </a: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слов.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Так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, дети </a:t>
            </a: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затрудняются: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а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) в выделении первого гласного, согласного звука (называют или первый слог, или все слово</a:t>
            </a: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);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6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) в подборе картинок, включающих заданный звук. </a:t>
            </a:r>
            <a:endParaRPr lang="ru-RU" sz="140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в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) в самостоятельном придумывании и назывании слов с заданным звуком.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1905000" cy="170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78057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32656"/>
            <a:ext cx="8927976" cy="5962332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u="sng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ЭТАПЫ РАБОТЫ ПО ФОРМИРОВАНИЮ ФОНЕМАТИЧЕСКОГО ВОСПРИЯТИЯ</a:t>
            </a:r>
          </a:p>
          <a:p>
            <a:pPr marL="0" indent="0">
              <a:buNone/>
            </a:pPr>
            <a:r>
              <a:rPr lang="ru-RU" sz="1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В 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работе по формированию фонематического восприятия можно выделить следующие этапы:</a:t>
            </a:r>
          </a:p>
          <a:p>
            <a:pPr marL="0" indent="0">
              <a:buNone/>
            </a:pPr>
            <a:r>
              <a:rPr lang="ru-RU" sz="1400" b="1" u="sng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I этап — узнавание неречевых звуков.</a:t>
            </a:r>
            <a:br>
              <a:rPr lang="ru-RU" sz="1400" b="1" u="sng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</a:b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На этом этапе в процессе специальных игр и упражнений у детей развивают способность узнавать и различать неречевые звуки. Эти занятия способствуют также развитию слухового внимания и слуховой памяти (без чего невозможно успешно научить детей дифференцировать фонемы).</a:t>
            </a:r>
          </a:p>
          <a:p>
            <a:pPr marL="0" indent="0">
              <a:buNone/>
            </a:pPr>
            <a:r>
              <a:rPr lang="ru-RU" sz="1400" b="1" u="sng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II этап — различение высоты, силы, тембра голоса на материале одинаковых звуков, слов, фраз.</a:t>
            </a:r>
            <a:br>
              <a:rPr lang="ru-RU" sz="1400" b="1" u="sng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</a:b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На протяжении данного этапа дошкольников учат различать высоту, силу и тембр голоса, ориентируясь на одни и те же звуки, звукосочетания и слова.</a:t>
            </a:r>
          </a:p>
          <a:p>
            <a:pPr marL="0" indent="0">
              <a:buNone/>
            </a:pPr>
            <a:r>
              <a:rPr lang="ru-RU" sz="1400" b="1" u="sng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III этап — различение слов, близких по своему звуковому составу.</a:t>
            </a:r>
            <a:br>
              <a:rPr lang="ru-RU" sz="1400" b="1" u="sng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</a:b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На этом этапе дети должны научиться различать слова, близкие по звуковому составу.</a:t>
            </a:r>
          </a:p>
          <a:p>
            <a:pPr marL="0" indent="0">
              <a:buNone/>
            </a:pPr>
            <a:r>
              <a:rPr lang="ru-RU" sz="1400" b="1" u="sng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IVэтап</a:t>
            </a:r>
            <a:r>
              <a:rPr lang="ru-RU" sz="1400" b="1" u="sng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 – дифференциация слогов. 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На данном этапе детей учат различать слоги.</a:t>
            </a:r>
          </a:p>
          <a:p>
            <a:pPr marL="0" indent="0">
              <a:buNone/>
            </a:pPr>
            <a:r>
              <a:rPr lang="ru-RU" sz="1400" b="1" u="sng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Vэтап</a:t>
            </a:r>
            <a:r>
              <a:rPr lang="ru-RU" sz="1400" b="1" u="sng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 – дифференциация фонем. 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На этом этапе дети учатся различать фонемы родного языка. Начинать нужно обязательно с дифференциации гласных звуков.</a:t>
            </a:r>
          </a:p>
          <a:p>
            <a:pPr marL="0" indent="0">
              <a:buNone/>
            </a:pPr>
            <a:r>
              <a:rPr lang="ru-RU" sz="1400" b="1" u="sng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VI этап 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— развитие навыков элементарного звукового анализа.</a:t>
            </a:r>
            <a:b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</a:b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Задачей последнего этапа является формирование у детей навыков элементарного звукового анализа. Начинается эта работа с того, что дошкольников учат определять количество слогов в слове и отхлопывать </a:t>
            </a:r>
            <a:r>
              <a:rPr lang="ru-RU" sz="1400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двухи</a:t>
            </a:r>
            <a:r>
              <a:rPr lang="ru-RU" sz="1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 трехсложные слова. Логопед должен объяснить и показать детям, как отхлопывать слова разной сложности, как выделять при этом ударный слог. Далее проводится анализ гласных звуков.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2239450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Все мы знаем, что игра является ведущей деятельностью в дошкольном учреждении. </a:t>
            </a:r>
          </a:p>
          <a:p>
            <a:pPr marL="0" indent="0">
              <a:buNone/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Игра</a:t>
            </a:r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– это доступная форма деятельности и средство познания детьми окружающего мира. Любопытство и потребность активно действовать побуждают ребенка играть. </a:t>
            </a: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В настоящее время </a:t>
            </a: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актуальность игры 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повышается из-за перенасыщенности современного ребенка информацией: телевизор, радио, интернет увеличили и разнообразили этот поток.</a:t>
            </a:r>
          </a:p>
          <a:p>
            <a:pPr marL="0" indent="0">
              <a:buNone/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Дидактическая игра имеет две цели: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Обучающая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(которую преследую я, как воспитатель);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Игровая</a:t>
            </a: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 (ради которой действует мой воспитанник).</a:t>
            </a: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Поэтому, развитие фонематического воспитания я провожу в игровой форме, как во время организованной деятельности с детьми, так и в свободное время индивидуально или с подгруппой детей.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552677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22768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b="1" u="sng" dirty="0" smtClean="0"/>
          </a:p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I </a:t>
            </a:r>
            <a:r>
              <a:rPr lang="ru-RU" b="1" u="sng" dirty="0">
                <a:solidFill>
                  <a:srgbClr val="FF0000"/>
                </a:solidFill>
              </a:rPr>
              <a:t>этап работы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На этом этапе в процессе специальных игр и упражнений у детей развивают способность узнавать и различать неречевые звуки.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На </a:t>
            </a:r>
            <a:r>
              <a:rPr lang="ru-RU" dirty="0" err="1">
                <a:solidFill>
                  <a:srgbClr val="FF0000"/>
                </a:solidFill>
              </a:rPr>
              <a:t>cамых</a:t>
            </a:r>
            <a:r>
              <a:rPr lang="ru-RU" dirty="0">
                <a:solidFill>
                  <a:srgbClr val="FF0000"/>
                </a:solidFill>
              </a:rPr>
              <a:t> первых занятиях можно предложить детям послушать звуки за окном: что шумит? (деревья), что гудит? (машина), кто кричит? (мальчик), кто разговаривает? (люди). Затем предлагается внимательно послушать и определить, какие звуки доносятся из коридора, соседней группы и т.д.</a:t>
            </a:r>
          </a:p>
          <a:p>
            <a:pPr marL="0" indent="0" algn="ctr">
              <a:buNone/>
            </a:pP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Использую игры:</a:t>
            </a: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1923" y="1919804"/>
            <a:ext cx="407028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«Что ты слышишь»</a:t>
            </a:r>
          </a:p>
          <a:p>
            <a:pPr algn="ctr"/>
            <a:r>
              <a:rPr lang="ru-RU" sz="1600" dirty="0" smtClean="0"/>
              <a:t>Детям </a:t>
            </a:r>
            <a:r>
              <a:rPr lang="ru-RU" sz="1600" dirty="0"/>
              <a:t>предлагается посидеть тихо и постараться уловить все звуки, которые раздаются в комнате: шорох бумаги, отодвигание стула, скрип двери, тиканье часов и др. Затем ребёнок воспроизводит те же действия и по возможности называет их.</a:t>
            </a:r>
            <a:endParaRPr lang="ru-RU" sz="1600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88840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«Угадай</a:t>
            </a:r>
            <a:r>
              <a:rPr lang="ru-RU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по звуку»</a:t>
            </a:r>
          </a:p>
          <a:p>
            <a:pPr algn="ctr"/>
            <a:r>
              <a:rPr lang="ru-RU" sz="1600" dirty="0"/>
              <a:t>определение предмета по характеру звука. На столе предметы: стакан с ложечкой, бумага, тарелка с ложкой, ключи, ножницы. Детям демонстрируют для каждого предмета звучания, шумы: помешивают ложечкой в стакане, гремят ключами, шуршат бумагой и т.п., затем, то же проделывают за ширмой, а дети отгадывают предмет, показывая на него рукой или н</a:t>
            </a:r>
            <a:r>
              <a:rPr lang="ru-RU" dirty="0"/>
              <a:t>азывая его.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32571"/>
            <a:ext cx="52387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8633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0" y="260648"/>
            <a:ext cx="91440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</a:rPr>
              <a:t>I </a:t>
            </a:r>
            <a:r>
              <a:rPr lang="ru-RU" b="1" u="sng" dirty="0">
                <a:solidFill>
                  <a:srgbClr val="FF0000"/>
                </a:solidFill>
              </a:rPr>
              <a:t>этап </a:t>
            </a:r>
            <a:r>
              <a:rPr lang="ru-RU" b="1" u="sng" dirty="0" smtClean="0">
                <a:solidFill>
                  <a:srgbClr val="FF0000"/>
                </a:solidFill>
              </a:rPr>
              <a:t>работы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764704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Игра</a:t>
            </a:r>
            <a:r>
              <a:rPr lang="ru-RU" sz="1600" dirty="0"/>
              <a:t>: «Угадай что звучит» Наглядный материал: барабан, бубен, колокольчик, гитара, ширма.</a:t>
            </a:r>
            <a:br>
              <a:rPr lang="ru-RU" sz="1600" dirty="0"/>
            </a:br>
            <a:r>
              <a:rPr lang="ru-RU" sz="1600" dirty="0"/>
              <a:t>Ход игры: взрослый показывает детям игрушечный барабан, колокольчик, бубен, гитару, называет их и просит повторить. Когда малыши запомнят названия предметов, педагог предлагает послушать, как они звучат: играет на барабане, гитаре, звенит колокольчиком, стучит в бубен; еще раз называет игрушки. Потом он устанавливает ширму и за ней воспроизводит звучание указанных предметов. “Что звучит?» — спрашивает он детей. Дети отвечают, и воспитатель снова играет на барабане, звенит колокольчиком, стучит в бубен. При этом он следит за тем, чтобы дети узнавали звучащий предмет, отчетливо произносили его название</a:t>
            </a:r>
          </a:p>
        </p:txBody>
      </p:sp>
      <p:pic>
        <p:nvPicPr>
          <p:cNvPr id="3074" name="Picture 2" descr="Игра «Угадай что звучит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65471"/>
            <a:ext cx="5238750" cy="294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395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3326345"/>
            <a:ext cx="42571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«Жуки и шмели»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Дети под спокойную мелодию идут по кругу. По сигналу воспитателя «ш-ш» «шмели» ложатся на спины и быстро машут «лапками», «жуки» продолжают «летать» вокруг лежащих «шмелей» и наоборот, по сигналу «ж-ж» жуки ложатся на спины, а шмели «летают» вокруг них.</a:t>
            </a:r>
            <a:endParaRPr lang="ru-RU" sz="1400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69216" y="5183133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«Угадай, что делать»</a:t>
            </a:r>
          </a:p>
          <a:p>
            <a:pPr algn="ctr"/>
            <a:r>
              <a:rPr lang="ru-RU" sz="1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У ребенка в руках два флажка. Воспитатель громко звенит бубном – ребенок поднимает флажки вверх и машет ими, если тихо – прячет руки за спиной.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4800" y="205887"/>
            <a:ext cx="79208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FF0000"/>
                </a:solidFill>
              </a:rPr>
              <a:t>II этап работы</a:t>
            </a:r>
          </a:p>
          <a:p>
            <a:pPr algn="ctr"/>
            <a:r>
              <a:rPr lang="ru-RU" sz="1500" dirty="0">
                <a:solidFill>
                  <a:srgbClr val="FF0000"/>
                </a:solidFill>
              </a:rPr>
              <a:t>На протяжении данного этапа дошкольников учат различать высоту, силу и тембр голоса, ориентируясь на одни и те же звуки, звукосочетания и слова. Этим целям служит целый ряд игр.</a:t>
            </a:r>
          </a:p>
          <a:p>
            <a:pPr algn="ctr"/>
            <a:r>
              <a:rPr lang="ru-RU" sz="1600" dirty="0"/>
              <a:t>Дети по очереди называют имя водящего (стоит к ним спиной). Водящий на слух определяет и показывает, кто его позвал. Затем игра усложняется: все дети зовут водящего («Ау!»), а тот отгадывает, кто его звал.</a:t>
            </a:r>
          </a:p>
          <a:p>
            <a:pPr algn="ctr"/>
            <a:r>
              <a:rPr lang="ru-RU" sz="1600" dirty="0"/>
              <a:t>Последний вариант усложнения этой игры состоит в том, что водящий произносит «Ау!» то громко, то тихо, а дети отгадывают, далеко или близко он находится. Затем каждый ребенок по очереди произносит «Ау!» то громко, то тихо — в зависимости от того, что скажет логопед («Далеко ушел в лес». Или: «Близко зовет, от самой опушки»).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93" y="5299567"/>
            <a:ext cx="158417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99567"/>
            <a:ext cx="1512168" cy="136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7" y="3501776"/>
            <a:ext cx="2592288" cy="161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0714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800" y="205887"/>
            <a:ext cx="7920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solidFill>
                  <a:srgbClr val="FF0000"/>
                </a:solidFill>
              </a:rPr>
              <a:t>II этап </a:t>
            </a:r>
            <a:r>
              <a:rPr lang="ru-RU" sz="1500" dirty="0" smtClean="0">
                <a:solidFill>
                  <a:srgbClr val="FF0000"/>
                </a:solidFill>
              </a:rPr>
              <a:t>работы</a:t>
            </a: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1662" y="541264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Игра « Узнай по голосу» </a:t>
            </a:r>
          </a:p>
          <a:p>
            <a:pPr algn="ctr"/>
            <a:r>
              <a:rPr lang="ru-RU" sz="1600" dirty="0" smtClean="0"/>
              <a:t>Дети</a:t>
            </a:r>
            <a:r>
              <a:rPr lang="ru-RU" sz="1600" dirty="0"/>
              <a:t>, держась за руки, идут по кругу, водящий с завязанными глазами ходит в середине круга. Ребёнок, к которому прикоснётся водящий должен назвать имя водящего или спросить: «Кто я?», а водящий должен его узнать. Тот, чей голос он узнает, становится водящим</a:t>
            </a:r>
            <a:r>
              <a:rPr lang="ru-RU" sz="1600" dirty="0" smtClean="0"/>
              <a:t>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2 Игра «Три медведя»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1600" dirty="0"/>
              <a:t>Ход игры: взрослый выставляет перед детьми картинки трех медведей – большого, среднего, маленького. Затем, рассказывая сказку о трех медведях, произносит соответствующие реплики и звукоподражания то низким, то высоким голосом. Дети должны, ориентируясь на </a:t>
            </a:r>
            <a:r>
              <a:rPr lang="ru-RU" sz="1600" dirty="0" err="1"/>
              <a:t>звукокомплекс</a:t>
            </a:r>
            <a:r>
              <a:rPr lang="ru-RU" sz="1600" dirty="0"/>
              <a:t> и высоту голоса одновременно поднять соответствующую картинку.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19" y="2204864"/>
            <a:ext cx="523875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62381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978</TotalTime>
  <Words>1018</Words>
  <Application>Microsoft Office PowerPoint</Application>
  <PresentationFormat>Экран (4:3)</PresentationFormat>
  <Paragraphs>168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Сиреневая фантазия</dc:title>
  <dc:creator>Татьяна</dc:creator>
  <cp:lastModifiedBy>user</cp:lastModifiedBy>
  <cp:revision>125</cp:revision>
  <dcterms:created xsi:type="dcterms:W3CDTF">2015-03-01T14:26:54Z</dcterms:created>
  <dcterms:modified xsi:type="dcterms:W3CDTF">2017-10-08T09:38:45Z</dcterms:modified>
</cp:coreProperties>
</file>